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7"/>
  </p:notesMasterIdLst>
  <p:sldIdLst>
    <p:sldId id="256" r:id="rId2"/>
    <p:sldId id="258" r:id="rId3"/>
    <p:sldId id="329" r:id="rId4"/>
    <p:sldId id="311" r:id="rId5"/>
    <p:sldId id="259" r:id="rId6"/>
    <p:sldId id="303" r:id="rId7"/>
    <p:sldId id="312" r:id="rId8"/>
    <p:sldId id="313" r:id="rId9"/>
    <p:sldId id="314" r:id="rId10"/>
    <p:sldId id="315" r:id="rId11"/>
    <p:sldId id="316" r:id="rId12"/>
    <p:sldId id="318" r:id="rId13"/>
    <p:sldId id="376" r:id="rId14"/>
    <p:sldId id="373" r:id="rId15"/>
    <p:sldId id="335" r:id="rId16"/>
    <p:sldId id="372" r:id="rId17"/>
    <p:sldId id="342" r:id="rId18"/>
    <p:sldId id="344" r:id="rId19"/>
    <p:sldId id="345" r:id="rId20"/>
    <p:sldId id="354" r:id="rId21"/>
    <p:sldId id="371" r:id="rId22"/>
    <p:sldId id="356" r:id="rId23"/>
    <p:sldId id="357" r:id="rId24"/>
    <p:sldId id="287" r:id="rId25"/>
    <p:sldId id="359" r:id="rId26"/>
    <p:sldId id="360" r:id="rId27"/>
    <p:sldId id="365" r:id="rId28"/>
    <p:sldId id="367" r:id="rId29"/>
    <p:sldId id="319" r:id="rId30"/>
    <p:sldId id="333" r:id="rId31"/>
    <p:sldId id="374" r:id="rId32"/>
    <p:sldId id="334" r:id="rId33"/>
    <p:sldId id="307" r:id="rId34"/>
    <p:sldId id="324" r:id="rId35"/>
    <p:sldId id="327" r:id="rId36"/>
    <p:sldId id="326" r:id="rId37"/>
    <p:sldId id="321" r:id="rId38"/>
    <p:sldId id="304" r:id="rId39"/>
    <p:sldId id="328" r:id="rId40"/>
    <p:sldId id="305" r:id="rId41"/>
    <p:sldId id="330" r:id="rId42"/>
    <p:sldId id="331" r:id="rId43"/>
    <p:sldId id="332" r:id="rId44"/>
    <p:sldId id="284" r:id="rId45"/>
    <p:sldId id="320" r:id="rId46"/>
  </p:sldIdLst>
  <p:sldSz cx="9144000" cy="5143500" type="screen16x9"/>
  <p:notesSz cx="6858000" cy="9144000"/>
  <p:embeddedFontLst>
    <p:embeddedFont>
      <p:font typeface="Abel" panose="02000506030000020004" pitchFamily="2" charset="0"/>
      <p:regular r:id="rId48"/>
    </p:embeddedFont>
    <p:embeddedFont>
      <p:font typeface="Alata" pitchFamily="2" charset="77"/>
      <p:regular r:id="rId49"/>
    </p:embeddedFont>
    <p:embeddedFont>
      <p:font typeface="Anaheim" panose="02000503000000000000" pitchFamily="2" charset="77"/>
      <p:regular r:id="rId50"/>
    </p:embeddedFont>
    <p:embeddedFont>
      <p:font typeface="Calibri" panose="020F0502020204030204" pitchFamily="34" charset="0"/>
      <p:regular r:id="rId51"/>
      <p:bold r:id="rId52"/>
      <p:italic r:id="rId53"/>
      <p:boldItalic r:id="rId54"/>
    </p:embeddedFont>
    <p:embeddedFont>
      <p:font typeface="Candara" panose="020E0502030303020204" pitchFamily="34" charset="0"/>
      <p:regular r:id="rId55"/>
      <p:bold r:id="rId56"/>
      <p:italic r:id="rId57"/>
      <p:boldItalic r:id="rId58"/>
    </p:embeddedFont>
    <p:embeddedFont>
      <p:font typeface="Montserrat" pitchFamily="2" charset="77"/>
      <p:regular r:id="rId59"/>
      <p:bold r:id="rId60"/>
      <p:italic r:id="rId61"/>
      <p:boldItalic r:id="rId62"/>
    </p:embeddedFont>
    <p:embeddedFont>
      <p:font typeface="Montserrat Black" pitchFamily="2" charset="77"/>
      <p:bold r:id="rId63"/>
    </p:embeddedFont>
    <p:embeddedFont>
      <p:font typeface="Roboto" panose="02000000000000000000" pitchFamily="2" charset="0"/>
      <p:regular r:id="rId64"/>
      <p:bold r:id="rId65"/>
      <p:italic r:id="rId66"/>
      <p:boldItalic r:id="rId67"/>
    </p:embeddedFont>
    <p:embeddedFont>
      <p:font typeface="Roboto Condensed Light" panose="020F0302020204030204" pitchFamily="34" charset="0"/>
      <p:regular r:id="rId68"/>
      <p: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A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A820FD-9F6B-4AD7-A628-A2FD1C7668E3}">
  <a:tblStyle styleId="{BDA820FD-9F6B-4AD7-A628-A2FD1C7668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4"/>
    <p:restoredTop sz="74014"/>
  </p:normalViewPr>
  <p:slideViewPr>
    <p:cSldViewPr snapToGrid="0" snapToObjects="1">
      <p:cViewPr varScale="1">
        <p:scale>
          <a:sx n="118" d="100"/>
          <a:sy n="118" d="100"/>
        </p:scale>
        <p:origin x="17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F49C1C-96B3-4743-982C-F0BCA77B63D4}" type="doc">
      <dgm:prSet loTypeId="urn:microsoft.com/office/officeart/2005/8/layout/vList6" loCatId="" qsTypeId="urn:microsoft.com/office/officeart/2005/8/quickstyle/simple1" qsCatId="simple" csTypeId="urn:microsoft.com/office/officeart/2005/8/colors/accent1_2" csCatId="accent1" phldr="1"/>
      <dgm:spPr/>
      <dgm:t>
        <a:bodyPr/>
        <a:lstStyle/>
        <a:p>
          <a:endParaRPr lang="en-US"/>
        </a:p>
      </dgm:t>
    </dgm:pt>
    <dgm:pt modelId="{196941F2-FADD-ED43-A391-A13A8AF74C83}">
      <dgm:prSet phldrT="[Text]"/>
      <dgm:spPr/>
      <dgm:t>
        <a:bodyPr/>
        <a:lstStyle/>
        <a:p>
          <a:r>
            <a:rPr lang="en-US" b="1" i="0" dirty="0">
              <a:latin typeface="Montserrat Black" pitchFamily="2" charset="77"/>
            </a:rPr>
            <a:t>MEASUREMENT</a:t>
          </a:r>
        </a:p>
      </dgm:t>
    </dgm:pt>
    <dgm:pt modelId="{77A7C17A-72B7-004F-90ED-A2A058E78A39}" type="parTrans" cxnId="{29ADA2DB-056E-184A-AA08-3367F6412DD4}">
      <dgm:prSet/>
      <dgm:spPr/>
      <dgm:t>
        <a:bodyPr/>
        <a:lstStyle/>
        <a:p>
          <a:endParaRPr lang="en-US"/>
        </a:p>
      </dgm:t>
    </dgm:pt>
    <dgm:pt modelId="{076948E7-3CDA-A74B-B327-8F9DAFB56FFF}" type="sibTrans" cxnId="{29ADA2DB-056E-184A-AA08-3367F6412DD4}">
      <dgm:prSet/>
      <dgm:spPr/>
      <dgm:t>
        <a:bodyPr/>
        <a:lstStyle/>
        <a:p>
          <a:endParaRPr lang="en-US"/>
        </a:p>
      </dgm:t>
    </dgm:pt>
    <dgm:pt modelId="{CBB6CE59-8087-C144-AA9A-4B00A3BD7107}">
      <dgm:prSet phldrT="[Text]" custT="1"/>
      <dgm:spPr/>
      <dgm:t>
        <a:bodyPr/>
        <a:lstStyle/>
        <a:p>
          <a:pPr>
            <a:buFont typeface="Wingdings" pitchFamily="2" charset="2"/>
            <a:buChar char="v"/>
          </a:pPr>
          <a:r>
            <a:rPr lang="en-US" sz="1800" dirty="0">
              <a:latin typeface="Montserrat" pitchFamily="2" charset="77"/>
            </a:rPr>
            <a:t>Automatic content analysis</a:t>
          </a:r>
        </a:p>
      </dgm:t>
    </dgm:pt>
    <dgm:pt modelId="{651E13F0-9847-7D41-AD52-3F1D4C743985}" type="parTrans" cxnId="{972E5E5A-80E1-FD48-AF5D-BA39629400B6}">
      <dgm:prSet/>
      <dgm:spPr/>
      <dgm:t>
        <a:bodyPr/>
        <a:lstStyle/>
        <a:p>
          <a:endParaRPr lang="en-US"/>
        </a:p>
      </dgm:t>
    </dgm:pt>
    <dgm:pt modelId="{470E2882-F44C-B648-9B43-4178E6A8B8D9}" type="sibTrans" cxnId="{972E5E5A-80E1-FD48-AF5D-BA39629400B6}">
      <dgm:prSet/>
      <dgm:spPr/>
      <dgm:t>
        <a:bodyPr/>
        <a:lstStyle/>
        <a:p>
          <a:endParaRPr lang="en-US"/>
        </a:p>
      </dgm:t>
    </dgm:pt>
    <dgm:pt modelId="{AC876254-625B-6D4F-BAB2-EBAF0E8AA2BF}">
      <dgm:prSet phldrT="[Text]"/>
      <dgm:spPr/>
      <dgm:t>
        <a:bodyPr/>
        <a:lstStyle/>
        <a:p>
          <a:r>
            <a:rPr lang="en-US" b="1" i="0" dirty="0">
              <a:latin typeface="Montserrat Black" pitchFamily="2" charset="77"/>
            </a:rPr>
            <a:t>INFERENCE</a:t>
          </a:r>
        </a:p>
      </dgm:t>
    </dgm:pt>
    <dgm:pt modelId="{F680F235-1030-584C-8E41-8C8DB5358C19}" type="parTrans" cxnId="{660B2779-0972-B945-BD28-F8A091221D46}">
      <dgm:prSet/>
      <dgm:spPr/>
      <dgm:t>
        <a:bodyPr/>
        <a:lstStyle/>
        <a:p>
          <a:endParaRPr lang="en-US"/>
        </a:p>
      </dgm:t>
    </dgm:pt>
    <dgm:pt modelId="{13DDA421-8AF8-1647-9B6A-97157977F964}" type="sibTrans" cxnId="{660B2779-0972-B945-BD28-F8A091221D46}">
      <dgm:prSet/>
      <dgm:spPr/>
      <dgm:t>
        <a:bodyPr/>
        <a:lstStyle/>
        <a:p>
          <a:endParaRPr lang="en-US"/>
        </a:p>
      </dgm:t>
    </dgm:pt>
    <dgm:pt modelId="{73BA3702-3603-7244-9BE1-047AC7206020}">
      <dgm:prSet phldrT="[Text]" custT="1"/>
      <dgm:spPr/>
      <dgm:t>
        <a:bodyPr/>
        <a:lstStyle/>
        <a:p>
          <a:pPr>
            <a:buFont typeface="Wingdings" pitchFamily="2" charset="2"/>
            <a:buChar char="v"/>
          </a:pPr>
          <a:r>
            <a:rPr lang="en-US" sz="1800" dirty="0">
              <a:latin typeface="Montserrat" pitchFamily="2" charset="77"/>
            </a:rPr>
            <a:t>Explanatory modeling</a:t>
          </a:r>
        </a:p>
      </dgm:t>
    </dgm:pt>
    <dgm:pt modelId="{9706753E-A13F-764E-BAF5-023D513D41AA}" type="parTrans" cxnId="{8DB151D8-FB41-C049-B972-B63515D17BD7}">
      <dgm:prSet/>
      <dgm:spPr/>
      <dgm:t>
        <a:bodyPr/>
        <a:lstStyle/>
        <a:p>
          <a:endParaRPr lang="en-US"/>
        </a:p>
      </dgm:t>
    </dgm:pt>
    <dgm:pt modelId="{ECEDDA50-13C5-234D-926A-6F3CD3D768FF}" type="sibTrans" cxnId="{8DB151D8-FB41-C049-B972-B63515D17BD7}">
      <dgm:prSet/>
      <dgm:spPr/>
      <dgm:t>
        <a:bodyPr/>
        <a:lstStyle/>
        <a:p>
          <a:endParaRPr lang="en-US"/>
        </a:p>
      </dgm:t>
    </dgm:pt>
    <dgm:pt modelId="{6F76007B-8101-0747-B085-BB1DD54760BF}">
      <dgm:prSet phldrT="[Text]" custT="1"/>
      <dgm:spPr/>
      <dgm:t>
        <a:bodyPr/>
        <a:lstStyle/>
        <a:p>
          <a:pPr>
            <a:buFont typeface="Wingdings" pitchFamily="2" charset="2"/>
            <a:buChar char="v"/>
          </a:pPr>
          <a:r>
            <a:rPr lang="en-US" sz="1800" dirty="0">
              <a:latin typeface="Montserrat" pitchFamily="2" charset="77"/>
            </a:rPr>
            <a:t>Predictive modeling</a:t>
          </a:r>
        </a:p>
      </dgm:t>
    </dgm:pt>
    <dgm:pt modelId="{D0B899AC-CB56-8D44-ADA2-5919FACE8A1D}" type="parTrans" cxnId="{41D63734-B90E-8C4D-A1F2-4CDE1B62E5D5}">
      <dgm:prSet/>
      <dgm:spPr/>
      <dgm:t>
        <a:bodyPr/>
        <a:lstStyle/>
        <a:p>
          <a:endParaRPr lang="en-US"/>
        </a:p>
      </dgm:t>
    </dgm:pt>
    <dgm:pt modelId="{803FCBC8-C8E7-F74B-B7DE-25B92704E8B0}" type="sibTrans" cxnId="{41D63734-B90E-8C4D-A1F2-4CDE1B62E5D5}">
      <dgm:prSet/>
      <dgm:spPr/>
      <dgm:t>
        <a:bodyPr/>
        <a:lstStyle/>
        <a:p>
          <a:endParaRPr lang="en-US"/>
        </a:p>
      </dgm:t>
    </dgm:pt>
    <dgm:pt modelId="{624A6F45-9B7D-404E-B7F0-5B6860C20AD2}">
      <dgm:prSet phldrT="[Text]" custT="1"/>
      <dgm:spPr/>
      <dgm:t>
        <a:bodyPr/>
        <a:lstStyle/>
        <a:p>
          <a:r>
            <a:rPr lang="en-US" sz="1600" dirty="0">
              <a:latin typeface="Montserrat" pitchFamily="2" charset="77"/>
            </a:rPr>
            <a:t>Zero-shot</a:t>
          </a:r>
        </a:p>
      </dgm:t>
    </dgm:pt>
    <dgm:pt modelId="{9E14D501-E9A9-F948-943E-1AB95A6DC1E3}" type="parTrans" cxnId="{DE20D934-F16D-9942-B58B-42D062697B1C}">
      <dgm:prSet/>
      <dgm:spPr/>
      <dgm:t>
        <a:bodyPr/>
        <a:lstStyle/>
        <a:p>
          <a:endParaRPr lang="en-US"/>
        </a:p>
      </dgm:t>
    </dgm:pt>
    <dgm:pt modelId="{C5A3E403-810F-A946-9907-929BFD61D40C}" type="sibTrans" cxnId="{DE20D934-F16D-9942-B58B-42D062697B1C}">
      <dgm:prSet/>
      <dgm:spPr/>
      <dgm:t>
        <a:bodyPr/>
        <a:lstStyle/>
        <a:p>
          <a:endParaRPr lang="en-US"/>
        </a:p>
      </dgm:t>
    </dgm:pt>
    <dgm:pt modelId="{D3EA0586-27A5-944A-A863-E540A8BF4CD8}">
      <dgm:prSet phldrT="[Text]" custT="1"/>
      <dgm:spPr/>
      <dgm:t>
        <a:bodyPr/>
        <a:lstStyle/>
        <a:p>
          <a:r>
            <a:rPr lang="en-US" sz="1600" dirty="0">
              <a:latin typeface="Montserrat" pitchFamily="2" charset="77"/>
            </a:rPr>
            <a:t>One-shot</a:t>
          </a:r>
        </a:p>
      </dgm:t>
    </dgm:pt>
    <dgm:pt modelId="{B8716D47-F2E0-024C-9EF7-8D4C7E448825}" type="parTrans" cxnId="{3405A8A4-27EA-EC41-A8E7-15E3644F7BE5}">
      <dgm:prSet/>
      <dgm:spPr/>
      <dgm:t>
        <a:bodyPr/>
        <a:lstStyle/>
        <a:p>
          <a:endParaRPr lang="en-US"/>
        </a:p>
      </dgm:t>
    </dgm:pt>
    <dgm:pt modelId="{4F2DB6DC-98FE-E148-BDC0-3E68B537F7B9}" type="sibTrans" cxnId="{3405A8A4-27EA-EC41-A8E7-15E3644F7BE5}">
      <dgm:prSet/>
      <dgm:spPr/>
      <dgm:t>
        <a:bodyPr/>
        <a:lstStyle/>
        <a:p>
          <a:endParaRPr lang="en-US"/>
        </a:p>
      </dgm:t>
    </dgm:pt>
    <dgm:pt modelId="{EC7F18A3-1FDA-AC4B-9237-595FCB56ED21}">
      <dgm:prSet phldrT="[Text]" custT="1"/>
      <dgm:spPr/>
      <dgm:t>
        <a:bodyPr/>
        <a:lstStyle/>
        <a:p>
          <a:r>
            <a:rPr lang="en-US" sz="1600" dirty="0">
              <a:latin typeface="Montserrat" pitchFamily="2" charset="77"/>
            </a:rPr>
            <a:t>Few-shot</a:t>
          </a:r>
        </a:p>
      </dgm:t>
    </dgm:pt>
    <dgm:pt modelId="{B91B91A5-8780-DD41-9FCD-A5256B1B77D0}" type="parTrans" cxnId="{A0045572-872C-7549-BBC1-6AA956B28F41}">
      <dgm:prSet/>
      <dgm:spPr/>
      <dgm:t>
        <a:bodyPr/>
        <a:lstStyle/>
        <a:p>
          <a:endParaRPr lang="en-US"/>
        </a:p>
      </dgm:t>
    </dgm:pt>
    <dgm:pt modelId="{938A332F-B925-6149-BD43-3536F1B799C0}" type="sibTrans" cxnId="{A0045572-872C-7549-BBC1-6AA956B28F41}">
      <dgm:prSet/>
      <dgm:spPr/>
      <dgm:t>
        <a:bodyPr/>
        <a:lstStyle/>
        <a:p>
          <a:endParaRPr lang="en-US"/>
        </a:p>
      </dgm:t>
    </dgm:pt>
    <dgm:pt modelId="{CED38010-6746-9D49-88A1-594AC1A7261D}">
      <dgm:prSet phldrT="[Text]" custT="1"/>
      <dgm:spPr/>
      <dgm:t>
        <a:bodyPr/>
        <a:lstStyle/>
        <a:p>
          <a:endParaRPr lang="en-US" sz="1800" dirty="0">
            <a:latin typeface="Montserrat" pitchFamily="2" charset="77"/>
          </a:endParaRPr>
        </a:p>
      </dgm:t>
    </dgm:pt>
    <dgm:pt modelId="{AFAA69CF-BF63-B744-B080-EB76B7D9EF74}" type="parTrans" cxnId="{F09856CF-3EEA-0943-81E3-DE8A1A325DC9}">
      <dgm:prSet/>
      <dgm:spPr/>
      <dgm:t>
        <a:bodyPr/>
        <a:lstStyle/>
        <a:p>
          <a:endParaRPr lang="en-US"/>
        </a:p>
      </dgm:t>
    </dgm:pt>
    <dgm:pt modelId="{480AD93D-D8C6-1C45-8EC9-FED021D9BF36}" type="sibTrans" cxnId="{F09856CF-3EEA-0943-81E3-DE8A1A325DC9}">
      <dgm:prSet/>
      <dgm:spPr/>
      <dgm:t>
        <a:bodyPr/>
        <a:lstStyle/>
        <a:p>
          <a:endParaRPr lang="en-US"/>
        </a:p>
      </dgm:t>
    </dgm:pt>
    <dgm:pt modelId="{2E7BC894-3CEA-4D4B-8C46-9F98AD0C08C4}" type="pres">
      <dgm:prSet presAssocID="{1EF49C1C-96B3-4743-982C-F0BCA77B63D4}" presName="Name0" presStyleCnt="0">
        <dgm:presLayoutVars>
          <dgm:dir/>
          <dgm:animLvl val="lvl"/>
          <dgm:resizeHandles/>
        </dgm:presLayoutVars>
      </dgm:prSet>
      <dgm:spPr/>
    </dgm:pt>
    <dgm:pt modelId="{07436240-24EA-4648-8D6D-E88E3DCAAC61}" type="pres">
      <dgm:prSet presAssocID="{196941F2-FADD-ED43-A391-A13A8AF74C83}" presName="linNode" presStyleCnt="0"/>
      <dgm:spPr/>
    </dgm:pt>
    <dgm:pt modelId="{D7EB891A-FC5C-9B42-9307-66464BE8DFC3}" type="pres">
      <dgm:prSet presAssocID="{196941F2-FADD-ED43-A391-A13A8AF74C83}" presName="parentShp" presStyleLbl="node1" presStyleIdx="0" presStyleCnt="2">
        <dgm:presLayoutVars>
          <dgm:bulletEnabled val="1"/>
        </dgm:presLayoutVars>
      </dgm:prSet>
      <dgm:spPr/>
    </dgm:pt>
    <dgm:pt modelId="{7060773E-C388-DC4C-86F8-2BC3DFCF2AB6}" type="pres">
      <dgm:prSet presAssocID="{196941F2-FADD-ED43-A391-A13A8AF74C83}" presName="childShp" presStyleLbl="bgAccFollowNode1" presStyleIdx="0" presStyleCnt="2">
        <dgm:presLayoutVars>
          <dgm:bulletEnabled val="1"/>
        </dgm:presLayoutVars>
      </dgm:prSet>
      <dgm:spPr/>
    </dgm:pt>
    <dgm:pt modelId="{25FFD92A-76D2-F44E-A520-EEFC49AE0506}" type="pres">
      <dgm:prSet presAssocID="{076948E7-3CDA-A74B-B327-8F9DAFB56FFF}" presName="spacing" presStyleCnt="0"/>
      <dgm:spPr/>
    </dgm:pt>
    <dgm:pt modelId="{FF043D4B-54E8-5E44-9529-F7831B8B995F}" type="pres">
      <dgm:prSet presAssocID="{AC876254-625B-6D4F-BAB2-EBAF0E8AA2BF}" presName="linNode" presStyleCnt="0"/>
      <dgm:spPr/>
    </dgm:pt>
    <dgm:pt modelId="{3C460984-50BF-2342-867B-BEEC44CCA638}" type="pres">
      <dgm:prSet presAssocID="{AC876254-625B-6D4F-BAB2-EBAF0E8AA2BF}" presName="parentShp" presStyleLbl="node1" presStyleIdx="1" presStyleCnt="2">
        <dgm:presLayoutVars>
          <dgm:bulletEnabled val="1"/>
        </dgm:presLayoutVars>
      </dgm:prSet>
      <dgm:spPr/>
    </dgm:pt>
    <dgm:pt modelId="{B41539C9-E285-F642-9E11-0849F4C72B3F}" type="pres">
      <dgm:prSet presAssocID="{AC876254-625B-6D4F-BAB2-EBAF0E8AA2BF}" presName="childShp" presStyleLbl="bgAccFollowNode1" presStyleIdx="1" presStyleCnt="2">
        <dgm:presLayoutVars>
          <dgm:bulletEnabled val="1"/>
        </dgm:presLayoutVars>
      </dgm:prSet>
      <dgm:spPr/>
    </dgm:pt>
  </dgm:ptLst>
  <dgm:cxnLst>
    <dgm:cxn modelId="{41D63734-B90E-8C4D-A1F2-4CDE1B62E5D5}" srcId="{AC876254-625B-6D4F-BAB2-EBAF0E8AA2BF}" destId="{6F76007B-8101-0747-B085-BB1DD54760BF}" srcOrd="2" destOrd="0" parTransId="{D0B899AC-CB56-8D44-ADA2-5919FACE8A1D}" sibTransId="{803FCBC8-C8E7-F74B-B7DE-25B92704E8B0}"/>
    <dgm:cxn modelId="{DE20D934-F16D-9942-B58B-42D062697B1C}" srcId="{CBB6CE59-8087-C144-AA9A-4B00A3BD7107}" destId="{624A6F45-9B7D-404E-B7F0-5B6860C20AD2}" srcOrd="0" destOrd="0" parTransId="{9E14D501-E9A9-F948-943E-1AB95A6DC1E3}" sibTransId="{C5A3E403-810F-A946-9907-929BFD61D40C}"/>
    <dgm:cxn modelId="{6022C93D-95F0-CB45-8F8D-3E9CBA65D9ED}" type="presOf" srcId="{EC7F18A3-1FDA-AC4B-9237-595FCB56ED21}" destId="{7060773E-C388-DC4C-86F8-2BC3DFCF2AB6}" srcOrd="0" destOrd="3" presId="urn:microsoft.com/office/officeart/2005/8/layout/vList6"/>
    <dgm:cxn modelId="{972E5E5A-80E1-FD48-AF5D-BA39629400B6}" srcId="{196941F2-FADD-ED43-A391-A13A8AF74C83}" destId="{CBB6CE59-8087-C144-AA9A-4B00A3BD7107}" srcOrd="0" destOrd="0" parTransId="{651E13F0-9847-7D41-AD52-3F1D4C743985}" sibTransId="{470E2882-F44C-B648-9B43-4178E6A8B8D9}"/>
    <dgm:cxn modelId="{A0045572-872C-7549-BBC1-6AA956B28F41}" srcId="{CBB6CE59-8087-C144-AA9A-4B00A3BD7107}" destId="{EC7F18A3-1FDA-AC4B-9237-595FCB56ED21}" srcOrd="2" destOrd="0" parTransId="{B91B91A5-8780-DD41-9FCD-A5256B1B77D0}" sibTransId="{938A332F-B925-6149-BD43-3536F1B799C0}"/>
    <dgm:cxn modelId="{455AA276-0EB7-524A-9F39-88237D310B4B}" type="presOf" srcId="{73BA3702-3603-7244-9BE1-047AC7206020}" destId="{B41539C9-E285-F642-9E11-0849F4C72B3F}" srcOrd="0" destOrd="1" presId="urn:microsoft.com/office/officeart/2005/8/layout/vList6"/>
    <dgm:cxn modelId="{DDECC576-53CA-F047-B8A4-8E310B0EC4A7}" type="presOf" srcId="{CED38010-6746-9D49-88A1-594AC1A7261D}" destId="{B41539C9-E285-F642-9E11-0849F4C72B3F}" srcOrd="0" destOrd="0" presId="urn:microsoft.com/office/officeart/2005/8/layout/vList6"/>
    <dgm:cxn modelId="{660B2779-0972-B945-BD28-F8A091221D46}" srcId="{1EF49C1C-96B3-4743-982C-F0BCA77B63D4}" destId="{AC876254-625B-6D4F-BAB2-EBAF0E8AA2BF}" srcOrd="1" destOrd="0" parTransId="{F680F235-1030-584C-8E41-8C8DB5358C19}" sibTransId="{13DDA421-8AF8-1647-9B6A-97157977F964}"/>
    <dgm:cxn modelId="{BD5BA284-8CCB-8148-8129-4AF523C0ADF3}" type="presOf" srcId="{D3EA0586-27A5-944A-A863-E540A8BF4CD8}" destId="{7060773E-C388-DC4C-86F8-2BC3DFCF2AB6}" srcOrd="0" destOrd="2" presId="urn:microsoft.com/office/officeart/2005/8/layout/vList6"/>
    <dgm:cxn modelId="{3405A8A4-27EA-EC41-A8E7-15E3644F7BE5}" srcId="{CBB6CE59-8087-C144-AA9A-4B00A3BD7107}" destId="{D3EA0586-27A5-944A-A863-E540A8BF4CD8}" srcOrd="1" destOrd="0" parTransId="{B8716D47-F2E0-024C-9EF7-8D4C7E448825}" sibTransId="{4F2DB6DC-98FE-E148-BDC0-3E68B537F7B9}"/>
    <dgm:cxn modelId="{F236CCAF-4241-E64C-BF8B-4E86101297F2}" type="presOf" srcId="{6F76007B-8101-0747-B085-BB1DD54760BF}" destId="{B41539C9-E285-F642-9E11-0849F4C72B3F}" srcOrd="0" destOrd="2" presId="urn:microsoft.com/office/officeart/2005/8/layout/vList6"/>
    <dgm:cxn modelId="{615A90B2-14D1-7A49-A291-F4D01D604DC0}" type="presOf" srcId="{1EF49C1C-96B3-4743-982C-F0BCA77B63D4}" destId="{2E7BC894-3CEA-4D4B-8C46-9F98AD0C08C4}" srcOrd="0" destOrd="0" presId="urn:microsoft.com/office/officeart/2005/8/layout/vList6"/>
    <dgm:cxn modelId="{8C6F62B7-B04C-E44E-912C-C463E6686617}" type="presOf" srcId="{196941F2-FADD-ED43-A391-A13A8AF74C83}" destId="{D7EB891A-FC5C-9B42-9307-66464BE8DFC3}" srcOrd="0" destOrd="0" presId="urn:microsoft.com/office/officeart/2005/8/layout/vList6"/>
    <dgm:cxn modelId="{F09856CF-3EEA-0943-81E3-DE8A1A325DC9}" srcId="{AC876254-625B-6D4F-BAB2-EBAF0E8AA2BF}" destId="{CED38010-6746-9D49-88A1-594AC1A7261D}" srcOrd="0" destOrd="0" parTransId="{AFAA69CF-BF63-B744-B080-EB76B7D9EF74}" sibTransId="{480AD93D-D8C6-1C45-8EC9-FED021D9BF36}"/>
    <dgm:cxn modelId="{F4468ED0-2233-214E-90B9-01D76DBF07BD}" type="presOf" srcId="{624A6F45-9B7D-404E-B7F0-5B6860C20AD2}" destId="{7060773E-C388-DC4C-86F8-2BC3DFCF2AB6}" srcOrd="0" destOrd="1" presId="urn:microsoft.com/office/officeart/2005/8/layout/vList6"/>
    <dgm:cxn modelId="{8DB151D8-FB41-C049-B972-B63515D17BD7}" srcId="{AC876254-625B-6D4F-BAB2-EBAF0E8AA2BF}" destId="{73BA3702-3603-7244-9BE1-047AC7206020}" srcOrd="1" destOrd="0" parTransId="{9706753E-A13F-764E-BAF5-023D513D41AA}" sibTransId="{ECEDDA50-13C5-234D-926A-6F3CD3D768FF}"/>
    <dgm:cxn modelId="{29ADA2DB-056E-184A-AA08-3367F6412DD4}" srcId="{1EF49C1C-96B3-4743-982C-F0BCA77B63D4}" destId="{196941F2-FADD-ED43-A391-A13A8AF74C83}" srcOrd="0" destOrd="0" parTransId="{77A7C17A-72B7-004F-90ED-A2A058E78A39}" sibTransId="{076948E7-3CDA-A74B-B327-8F9DAFB56FFF}"/>
    <dgm:cxn modelId="{5278C4DC-BDFD-4145-8ADA-68952D330F24}" type="presOf" srcId="{CBB6CE59-8087-C144-AA9A-4B00A3BD7107}" destId="{7060773E-C388-DC4C-86F8-2BC3DFCF2AB6}" srcOrd="0" destOrd="0" presId="urn:microsoft.com/office/officeart/2005/8/layout/vList6"/>
    <dgm:cxn modelId="{C0481FF1-1D5C-9441-A977-297296566AB5}" type="presOf" srcId="{AC876254-625B-6D4F-BAB2-EBAF0E8AA2BF}" destId="{3C460984-50BF-2342-867B-BEEC44CCA638}" srcOrd="0" destOrd="0" presId="urn:microsoft.com/office/officeart/2005/8/layout/vList6"/>
    <dgm:cxn modelId="{46D37400-6A47-3247-A50A-F1A7572BCC8B}" type="presParOf" srcId="{2E7BC894-3CEA-4D4B-8C46-9F98AD0C08C4}" destId="{07436240-24EA-4648-8D6D-E88E3DCAAC61}" srcOrd="0" destOrd="0" presId="urn:microsoft.com/office/officeart/2005/8/layout/vList6"/>
    <dgm:cxn modelId="{92067D35-0447-A248-A4C9-10274CB1D244}" type="presParOf" srcId="{07436240-24EA-4648-8D6D-E88E3DCAAC61}" destId="{D7EB891A-FC5C-9B42-9307-66464BE8DFC3}" srcOrd="0" destOrd="0" presId="urn:microsoft.com/office/officeart/2005/8/layout/vList6"/>
    <dgm:cxn modelId="{0FC6FB9A-D205-4A4B-9AE3-1546C475CC6E}" type="presParOf" srcId="{07436240-24EA-4648-8D6D-E88E3DCAAC61}" destId="{7060773E-C388-DC4C-86F8-2BC3DFCF2AB6}" srcOrd="1" destOrd="0" presId="urn:microsoft.com/office/officeart/2005/8/layout/vList6"/>
    <dgm:cxn modelId="{43700CF9-BB65-6349-9323-88489BDE0153}" type="presParOf" srcId="{2E7BC894-3CEA-4D4B-8C46-9F98AD0C08C4}" destId="{25FFD92A-76D2-F44E-A520-EEFC49AE0506}" srcOrd="1" destOrd="0" presId="urn:microsoft.com/office/officeart/2005/8/layout/vList6"/>
    <dgm:cxn modelId="{D7AA4AF1-0211-354E-B1C7-24FFE980028B}" type="presParOf" srcId="{2E7BC894-3CEA-4D4B-8C46-9F98AD0C08C4}" destId="{FF043D4B-54E8-5E44-9529-F7831B8B995F}" srcOrd="2" destOrd="0" presId="urn:microsoft.com/office/officeart/2005/8/layout/vList6"/>
    <dgm:cxn modelId="{7CE5199B-729E-114C-B96E-8636770AD29C}" type="presParOf" srcId="{FF043D4B-54E8-5E44-9529-F7831B8B995F}" destId="{3C460984-50BF-2342-867B-BEEC44CCA638}" srcOrd="0" destOrd="0" presId="urn:microsoft.com/office/officeart/2005/8/layout/vList6"/>
    <dgm:cxn modelId="{B2AF2683-C42E-3A46-BA11-4AB3DE11E0E8}" type="presParOf" srcId="{FF043D4B-54E8-5E44-9529-F7831B8B995F}" destId="{B41539C9-E285-F642-9E11-0849F4C72B3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0773E-C388-DC4C-86F8-2BC3DFCF2AB6}">
      <dsp:nvSpPr>
        <dsp:cNvPr id="0" name=""/>
        <dsp:cNvSpPr/>
      </dsp:nvSpPr>
      <dsp:spPr>
        <a:xfrm>
          <a:off x="2605918" y="369"/>
          <a:ext cx="3908878" cy="144165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Font typeface="Wingdings" pitchFamily="2" charset="2"/>
            <a:buChar char="v"/>
          </a:pPr>
          <a:r>
            <a:rPr lang="en-US" sz="1800" kern="1200" dirty="0">
              <a:latin typeface="Montserrat" pitchFamily="2" charset="77"/>
            </a:rPr>
            <a:t>Automatic content analysis</a:t>
          </a:r>
        </a:p>
        <a:p>
          <a:pPr marL="342900" lvl="2" indent="-171450" algn="l" defTabSz="711200">
            <a:lnSpc>
              <a:spcPct val="90000"/>
            </a:lnSpc>
            <a:spcBef>
              <a:spcPct val="0"/>
            </a:spcBef>
            <a:spcAft>
              <a:spcPct val="15000"/>
            </a:spcAft>
            <a:buChar char="•"/>
          </a:pPr>
          <a:r>
            <a:rPr lang="en-US" sz="1600" kern="1200" dirty="0">
              <a:latin typeface="Montserrat" pitchFamily="2" charset="77"/>
            </a:rPr>
            <a:t>Zero-shot</a:t>
          </a:r>
        </a:p>
        <a:p>
          <a:pPr marL="342900" lvl="2" indent="-171450" algn="l" defTabSz="711200">
            <a:lnSpc>
              <a:spcPct val="90000"/>
            </a:lnSpc>
            <a:spcBef>
              <a:spcPct val="0"/>
            </a:spcBef>
            <a:spcAft>
              <a:spcPct val="15000"/>
            </a:spcAft>
            <a:buChar char="•"/>
          </a:pPr>
          <a:r>
            <a:rPr lang="en-US" sz="1600" kern="1200" dirty="0">
              <a:latin typeface="Montserrat" pitchFamily="2" charset="77"/>
            </a:rPr>
            <a:t>One-shot</a:t>
          </a:r>
        </a:p>
        <a:p>
          <a:pPr marL="342900" lvl="2" indent="-171450" algn="l" defTabSz="711200">
            <a:lnSpc>
              <a:spcPct val="90000"/>
            </a:lnSpc>
            <a:spcBef>
              <a:spcPct val="0"/>
            </a:spcBef>
            <a:spcAft>
              <a:spcPct val="15000"/>
            </a:spcAft>
            <a:buChar char="•"/>
          </a:pPr>
          <a:r>
            <a:rPr lang="en-US" sz="1600" kern="1200" dirty="0">
              <a:latin typeface="Montserrat" pitchFamily="2" charset="77"/>
            </a:rPr>
            <a:t>Few-shot</a:t>
          </a:r>
        </a:p>
      </dsp:txBody>
      <dsp:txXfrm>
        <a:off x="2605918" y="180575"/>
        <a:ext cx="3368259" cy="1081239"/>
      </dsp:txXfrm>
    </dsp:sp>
    <dsp:sp modelId="{D7EB891A-FC5C-9B42-9307-66464BE8DFC3}">
      <dsp:nvSpPr>
        <dsp:cNvPr id="0" name=""/>
        <dsp:cNvSpPr/>
      </dsp:nvSpPr>
      <dsp:spPr>
        <a:xfrm>
          <a:off x="0" y="369"/>
          <a:ext cx="2605918" cy="14416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Montserrat Black" pitchFamily="2" charset="77"/>
            </a:rPr>
            <a:t>MEASUREMENT</a:t>
          </a:r>
        </a:p>
      </dsp:txBody>
      <dsp:txXfrm>
        <a:off x="70376" y="70745"/>
        <a:ext cx="2465166" cy="1300899"/>
      </dsp:txXfrm>
    </dsp:sp>
    <dsp:sp modelId="{B41539C9-E285-F642-9E11-0849F4C72B3F}">
      <dsp:nvSpPr>
        <dsp:cNvPr id="0" name=""/>
        <dsp:cNvSpPr/>
      </dsp:nvSpPr>
      <dsp:spPr>
        <a:xfrm>
          <a:off x="2605918" y="1586186"/>
          <a:ext cx="3908878" cy="144165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latin typeface="Montserrat" pitchFamily="2" charset="77"/>
          </a:endParaRPr>
        </a:p>
        <a:p>
          <a:pPr marL="171450" lvl="1" indent="-171450" algn="l" defTabSz="800100">
            <a:lnSpc>
              <a:spcPct val="90000"/>
            </a:lnSpc>
            <a:spcBef>
              <a:spcPct val="0"/>
            </a:spcBef>
            <a:spcAft>
              <a:spcPct val="15000"/>
            </a:spcAft>
            <a:buFont typeface="Wingdings" pitchFamily="2" charset="2"/>
            <a:buChar char="v"/>
          </a:pPr>
          <a:r>
            <a:rPr lang="en-US" sz="1800" kern="1200" dirty="0">
              <a:latin typeface="Montserrat" pitchFamily="2" charset="77"/>
            </a:rPr>
            <a:t>Explanatory modeling</a:t>
          </a:r>
        </a:p>
        <a:p>
          <a:pPr marL="171450" lvl="1" indent="-171450" algn="l" defTabSz="800100">
            <a:lnSpc>
              <a:spcPct val="90000"/>
            </a:lnSpc>
            <a:spcBef>
              <a:spcPct val="0"/>
            </a:spcBef>
            <a:spcAft>
              <a:spcPct val="15000"/>
            </a:spcAft>
            <a:buFont typeface="Wingdings" pitchFamily="2" charset="2"/>
            <a:buChar char="v"/>
          </a:pPr>
          <a:r>
            <a:rPr lang="en-US" sz="1800" kern="1200" dirty="0">
              <a:latin typeface="Montserrat" pitchFamily="2" charset="77"/>
            </a:rPr>
            <a:t>Predictive modeling</a:t>
          </a:r>
        </a:p>
      </dsp:txBody>
      <dsp:txXfrm>
        <a:off x="2605918" y="1766392"/>
        <a:ext cx="3368259" cy="1081239"/>
      </dsp:txXfrm>
    </dsp:sp>
    <dsp:sp modelId="{3C460984-50BF-2342-867B-BEEC44CCA638}">
      <dsp:nvSpPr>
        <dsp:cNvPr id="0" name=""/>
        <dsp:cNvSpPr/>
      </dsp:nvSpPr>
      <dsp:spPr>
        <a:xfrm>
          <a:off x="0" y="1586186"/>
          <a:ext cx="2605918" cy="14416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Montserrat Black" pitchFamily="2" charset="77"/>
            </a:rPr>
            <a:t>INFERENCE</a:t>
          </a:r>
        </a:p>
      </dsp:txBody>
      <dsp:txXfrm>
        <a:off x="70376" y="1656562"/>
        <a:ext cx="2465166" cy="1300899"/>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Computational social science is just a hot term out there. It is exciting due a lot of opportunities but also a lot of challenges. Today I am just giving a brief overview about what we can do with it. Each topic could be a class for a whole semester. I am not expecting you nail all the terms, all the methods that I mention later. But I do want you to be more familiar with some of the terms.</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We have engagement or interaction</a:t>
            </a:r>
            <a:r>
              <a:rPr lang="en-US" dirty="0">
                <a:effectLst/>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550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236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Unsupervised: dimension reduction – Principle component analysis. Let the data speak itself: </a:t>
            </a:r>
            <a:r>
              <a:rPr lang="en-US" sz="1800" b="0" i="0" dirty="0">
                <a:solidFill>
                  <a:srgbClr val="D1D5DB"/>
                </a:solidFill>
                <a:effectLst/>
                <a:latin typeface="Times New Roman" panose="02020603050405020304" pitchFamily="18" charset="0"/>
                <a:cs typeface="Times New Roman" panose="02020603050405020304" pitchFamily="18" charset="0"/>
              </a:rPr>
              <a:t>Topic modeling is a way to find hidden patterns in a large collection of documents or texts.</a:t>
            </a:r>
            <a:endParaRPr lang="en-US" sz="1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en-US" sz="1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en-US" sz="1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Supervised machine learning need training data to learn the pattens. Classification (DV is binary variable, text – spam or not spam; image – dog or cat) and regression (DV is a continuous variable, stock market price, weather). </a:t>
            </a:r>
          </a:p>
          <a:p>
            <a:pPr marL="0" lvl="0" indent="0" algn="l" rtl="0">
              <a:spcBef>
                <a:spcPts val="0"/>
              </a:spcBef>
              <a:spcAft>
                <a:spcPts val="0"/>
              </a:spcAft>
              <a:buNone/>
            </a:pPr>
            <a:endParaRPr lang="en-US" sz="1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That is why we need annotation or labelled data (content analysis).</a:t>
            </a:r>
            <a:r>
              <a:rPr lang="en-US" dirty="0">
                <a:effectLst/>
                <a:latin typeface="Times New Roman" panose="02020603050405020304" pitchFamily="18" charset="0"/>
                <a:cs typeface="Times New Roman" panose="02020603050405020304" pitchFamily="18" charset="0"/>
              </a:rPr>
              <a:t> </a:t>
            </a: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You trained it, you tested it and you applied it to the rest. The large language model, or </a:t>
            </a:r>
            <a:r>
              <a:rPr lang="en-US" sz="1100" dirty="0" err="1">
                <a:effectLst/>
                <a:latin typeface="Times New Roman" panose="02020603050405020304" pitchFamily="18" charset="0"/>
                <a:ea typeface="DengXian" panose="02010600030101010101" pitchFamily="2" charset="-122"/>
                <a:cs typeface="Times New Roman" panose="02020603050405020304" pitchFamily="18" charset="0"/>
              </a:rPr>
              <a:t>imagenet</a:t>
            </a: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 I believe we all have been the annotators – when you guys log in some website, the website tests you whether you are a robot or not.</a:t>
            </a: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9311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dcc031ca31_0_18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dcc031ca31_0_18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Capcha</a:t>
            </a:r>
            <a:r>
              <a:rPr lang="en-US" dirty="0"/>
              <a:t> test</a:t>
            </a:r>
            <a:endParaRPr dirty="0"/>
          </a:p>
        </p:txBody>
      </p:sp>
    </p:spTree>
    <p:extLst>
      <p:ext uri="{BB962C8B-B14F-4D97-AF65-F5344CB8AC3E}">
        <p14:creationId xmlns:p14="http://schemas.microsoft.com/office/powerpoint/2010/main" val="2822208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1" indent="0" algn="l">
              <a:buFont typeface="Wingdings" pitchFamily="2" charset="2"/>
              <a:buNone/>
            </a:pPr>
            <a:r>
              <a:rPr lang="en-US" sz="1100" dirty="0">
                <a:latin typeface="Times New Roman" panose="02020603050405020304" pitchFamily="18" charset="0"/>
                <a:cs typeface="Times New Roman" panose="02020603050405020304" pitchFamily="18" charset="0"/>
              </a:rPr>
              <a:t>Codebook; Human annotation</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58873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spcBef>
                <a:spcPts val="0"/>
              </a:spcBef>
              <a:spcAft>
                <a:spcPts val="0"/>
              </a:spcAft>
              <a:buFont typeface="Arial" panose="020B0604020202020204" pitchFamily="34" charset="0"/>
              <a:buNone/>
              <a:tabLst>
                <a:tab pos="457200" algn="l"/>
              </a:tabLst>
            </a:pPr>
            <a:r>
              <a:rPr lang="en-US" sz="1800" dirty="0">
                <a:effectLst/>
                <a:latin typeface="Calibri" panose="020F0502020204030204" pitchFamily="34" charset="0"/>
                <a:ea typeface="Arial" panose="020B0604020202020204" pitchFamily="34" charset="0"/>
                <a:cs typeface="Times New Roman" panose="02020603050405020304" pitchFamily="18" charset="0"/>
              </a:rPr>
              <a:t>Content analysis: codebook – good training data</a:t>
            </a:r>
          </a:p>
          <a:p>
            <a:pPr marL="0" marR="0" lvl="0" indent="0">
              <a:spcBef>
                <a:spcPts val="0"/>
              </a:spcBef>
              <a:spcAft>
                <a:spcPts val="0"/>
              </a:spcAft>
              <a:buFont typeface="Arial" panose="020B0604020202020204" pitchFamily="34" charset="0"/>
              <a:buNone/>
              <a:tabLst>
                <a:tab pos="457200" algn="l"/>
              </a:tabLst>
            </a:pPr>
            <a:r>
              <a:rPr lang="en-US" sz="1800" dirty="0">
                <a:effectLst/>
                <a:latin typeface="Calibri" panose="020F0502020204030204" pitchFamily="34" charset="0"/>
                <a:ea typeface="Arial" panose="020B0604020202020204" pitchFamily="34" charset="0"/>
                <a:cs typeface="Times New Roman" panose="02020603050405020304" pitchFamily="18" charset="0"/>
              </a:rPr>
              <a:t>A zero-shot model is a machine learning model that can recognize objects or categories it has never seen before, without any additional training or examples. It is like a person who can recognize a new type of animal they have never seen before, just by using their knowledge of other animals and their characteristics.</a:t>
            </a:r>
          </a:p>
          <a:p>
            <a:pPr marL="0" marR="0" lvl="0" indent="0">
              <a:spcBef>
                <a:spcPts val="0"/>
              </a:spcBef>
              <a:spcAft>
                <a:spcPts val="0"/>
              </a:spcAft>
              <a:buFont typeface="Arial" panose="020B0604020202020204" pitchFamily="34" charset="0"/>
              <a:buNone/>
              <a:tabLst>
                <a:tab pos="457200" algn="l"/>
              </a:tabLst>
            </a:pPr>
            <a:r>
              <a:rPr lang="en-US" sz="1800" dirty="0">
                <a:effectLst/>
                <a:latin typeface="Calibri" panose="020F0502020204030204" pitchFamily="34" charset="0"/>
                <a:ea typeface="Arial" panose="020B0604020202020204" pitchFamily="34" charset="0"/>
                <a:cs typeface="Times New Roman" panose="02020603050405020304" pitchFamily="18" charset="0"/>
              </a:rPr>
              <a:t>Fine-tuning. A one-shot model is a machine learning model that can recognize objects or categories with only one example or training example. It is like a person who can recognize a specific breed of dog after seeing it only once, by using their knowledge of other dog breeds and their characteristics.</a:t>
            </a:r>
          </a:p>
          <a:p>
            <a:pPr marL="0" marR="0" lvl="0" indent="0">
              <a:spcBef>
                <a:spcPts val="0"/>
              </a:spcBef>
              <a:spcAft>
                <a:spcPts val="0"/>
              </a:spcAft>
              <a:buFont typeface="Arial" panose="020B0604020202020204" pitchFamily="34" charset="0"/>
              <a:buNone/>
              <a:tabLst>
                <a:tab pos="457200" algn="l"/>
              </a:tabLst>
            </a:pPr>
            <a:r>
              <a:rPr lang="en-US" sz="1800" dirty="0">
                <a:effectLst/>
                <a:latin typeface="Calibri" panose="020F0502020204030204" pitchFamily="34" charset="0"/>
                <a:ea typeface="Arial" panose="020B0604020202020204" pitchFamily="34" charset="0"/>
                <a:cs typeface="Times New Roman" panose="02020603050405020304" pitchFamily="18" charset="0"/>
              </a:rPr>
              <a:t>GPT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457200" algn="l"/>
              </a:tabLst>
              <a:defRPr/>
            </a:pPr>
            <a:r>
              <a:rPr lang="en-US" sz="1100" dirty="0">
                <a:effectLst/>
                <a:latin typeface="Calibri" panose="020F0502020204030204" pitchFamily="34" charset="0"/>
                <a:ea typeface="Arial" panose="020B0604020202020204" pitchFamily="34" charset="0"/>
                <a:cs typeface="Times New Roman" panose="02020603050405020304" pitchFamily="18" charset="0"/>
              </a:rPr>
              <a:t>Differences in the field: We pay less attention into developing the algorithm but some scholars also start to get involved.</a:t>
            </a:r>
          </a:p>
          <a:p>
            <a:pPr marL="342900" marR="0" lvl="0" indent="-342900">
              <a:spcBef>
                <a:spcPts val="0"/>
              </a:spcBef>
              <a:spcAft>
                <a:spcPts val="0"/>
              </a:spcAft>
              <a:buFont typeface="Arial" panose="020B0604020202020204" pitchFamily="34" charset="0"/>
              <a:buChar char="●"/>
              <a:tabLst>
                <a:tab pos="457200" algn="l"/>
              </a:tabLst>
            </a:pPr>
            <a:r>
              <a:rPr lang="en-US" sz="1100" dirty="0">
                <a:effectLst/>
                <a:latin typeface="Calibri" panose="020F0502020204030204" pitchFamily="34" charset="0"/>
                <a:ea typeface="Arial" panose="020B0604020202020204" pitchFamily="34" charset="0"/>
                <a:cs typeface="Times New Roman" panose="02020603050405020304" pitchFamily="18" charset="0"/>
              </a:rPr>
              <a:t>Explanatory modeling (tree-based modeling, extract the most important feature (feature selection): </a:t>
            </a:r>
          </a:p>
          <a:p>
            <a:pPr marL="742950" marR="0" lvl="1" indent="-2857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Arial" panose="020B0604020202020204" pitchFamily="34" charset="0"/>
                <a:cs typeface="Times New Roman" panose="02020603050405020304" pitchFamily="18" charset="0"/>
              </a:rPr>
              <a:t>Statistical model is careful operationalization of theory</a:t>
            </a:r>
          </a:p>
          <a:p>
            <a:pPr marL="742950" marR="0" lvl="1" indent="-2857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Arial" panose="020B0604020202020204" pitchFamily="34" charset="0"/>
                <a:cs typeface="Times New Roman" panose="02020603050405020304" pitchFamily="18" charset="0"/>
              </a:rPr>
              <a:t>Parameter estimates are the objects of interest</a:t>
            </a:r>
          </a:p>
          <a:p>
            <a:pPr marL="742950" marR="0" lvl="1" indent="-2857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Arial" panose="020B0604020202020204" pitchFamily="34" charset="0"/>
                <a:cs typeface="Times New Roman" panose="02020603050405020304" pitchFamily="18" charset="0"/>
              </a:rPr>
              <a:t>Statistical model itself is the object of interest.</a:t>
            </a:r>
          </a:p>
          <a:p>
            <a:pPr marL="742950" marR="0" lvl="1" indent="-2857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Arial" panose="020B0604020202020204" pitchFamily="34" charset="0"/>
                <a:cs typeface="Times New Roman" panose="02020603050405020304" pitchFamily="18" charset="0"/>
              </a:rPr>
              <a:t>Variance less important than bias </a:t>
            </a:r>
          </a:p>
          <a:p>
            <a:pPr marL="342900" marR="0" lvl="0" indent="-342900">
              <a:spcBef>
                <a:spcPts val="0"/>
              </a:spcBef>
              <a:spcAft>
                <a:spcPts val="0"/>
              </a:spcAft>
              <a:buFont typeface="Arial" panose="020B0604020202020204" pitchFamily="34" charset="0"/>
              <a:buChar char="●"/>
              <a:tabLst>
                <a:tab pos="457200" algn="l"/>
              </a:tabLst>
            </a:pPr>
            <a:r>
              <a:rPr lang="en-US" sz="1100" dirty="0">
                <a:effectLst/>
                <a:latin typeface="Calibri" panose="020F0502020204030204" pitchFamily="34" charset="0"/>
                <a:ea typeface="Arial" panose="020B0604020202020204" pitchFamily="34" charset="0"/>
                <a:cs typeface="Times New Roman" panose="02020603050405020304" pitchFamily="18" charset="0"/>
              </a:rPr>
              <a:t>Predictive modeling – forecasting (CDC: COVID-19)</a:t>
            </a:r>
          </a:p>
          <a:p>
            <a:pPr marL="742950" marR="0" lvl="1" indent="-2857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Arial" panose="020B0604020202020204" pitchFamily="34" charset="0"/>
                <a:cs typeface="Times New Roman" panose="02020603050405020304" pitchFamily="18" charset="0"/>
              </a:rPr>
              <a:t>Objects of interest are the variable values.</a:t>
            </a:r>
          </a:p>
          <a:p>
            <a:pPr marL="742950" marR="0" lvl="1" indent="-2857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Arial" panose="020B0604020202020204" pitchFamily="34" charset="0"/>
                <a:cs typeface="Times New Roman" panose="02020603050405020304" pitchFamily="18" charset="0"/>
              </a:rPr>
              <a:t>Statistical model chosen to produce best predictions.</a:t>
            </a:r>
          </a:p>
          <a:p>
            <a:pPr marL="742950" marR="0" lvl="1" indent="-2857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Arial" panose="020B0604020202020204" pitchFamily="34" charset="0"/>
                <a:cs typeface="Times New Roman" panose="02020603050405020304" pitchFamily="18" charset="0"/>
              </a:rPr>
              <a:t>Model does not necessarily correspond to any theory</a:t>
            </a:r>
          </a:p>
          <a:p>
            <a:pPr marL="742950" marR="0" lvl="1" indent="-2857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Arial" panose="020B0604020202020204" pitchFamily="34" charset="0"/>
                <a:cs typeface="Times New Roman" panose="02020603050405020304" pitchFamily="18" charset="0"/>
              </a:rPr>
              <a:t>Prediction is typically prospective</a:t>
            </a:r>
          </a:p>
          <a:p>
            <a:pPr marL="742950" marR="0" lvl="1" indent="-285750">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Arial" panose="020B0604020202020204" pitchFamily="34" charset="0"/>
                <a:cs typeface="Times New Roman" panose="02020603050405020304" pitchFamily="18" charset="0"/>
              </a:rPr>
              <a:t>Variance possibly more important than bias </a:t>
            </a: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3663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154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During the COVID-19 global pandemic outbreak, amid the emergency state, how to name the virus has become an issue beyond public health, U.S. politicians like then-President Donald Trump insisted on using terms like “Chinese virus”, “Foreign virus” and “Kung-flu” as well. Meanwhile, scholars and critics have condemned the U.S. politicians are playing the blame game while failing to deal with the public crisis; meanwhile, the terms they insisted to use could stigmatize a specific place or people or as a racial slur. As a few research has brought up, the prevalence of hateful or offensive language online has been growing rapidly in recent years, which could be transferred to offline racist harassment, physical violent attacks, and even vandalism targeting Asians and people of Asian descent have spiked in the wake of the pandemic.</a:t>
            </a: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Among all the cases, the tweet using “Chinese virus” posted by Donald J. Trump on March 16</a:t>
            </a:r>
            <a:r>
              <a:rPr lang="en-US" sz="1100" baseline="30000" dirty="0">
                <a:solidFill>
                  <a:schemeClr val="dk1"/>
                </a:solidFill>
                <a:latin typeface="Times New Roman" panose="02020603050405020304" pitchFamily="18" charset="0"/>
                <a:ea typeface="Times New Roman"/>
                <a:cs typeface="Times New Roman" panose="02020603050405020304" pitchFamily="18" charset="0"/>
                <a:sym typeface="Times New Roman"/>
              </a:rPr>
              <a:t>th</a:t>
            </a: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 was one of most controversial spices intensified the public sphere, even though he claimed to stop using the term during an interview with Fox News on March 24</a:t>
            </a:r>
            <a:r>
              <a:rPr lang="en-US" sz="1100" baseline="30000" dirty="0">
                <a:solidFill>
                  <a:schemeClr val="dk1"/>
                </a:solidFill>
                <a:latin typeface="Times New Roman" panose="02020603050405020304" pitchFamily="18" charset="0"/>
                <a:ea typeface="Times New Roman"/>
                <a:cs typeface="Times New Roman" panose="02020603050405020304" pitchFamily="18" charset="0"/>
                <a:sym typeface="Times New Roman"/>
              </a:rPr>
              <a:t>th</a:t>
            </a: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This presentation is focusing on exploring the users in the Twitterverse who are using the term of “Chinese virus” especially after Trump’s tweet, and how might the average volume of toxicity be impacted by the so-called Trump effect here.</a:t>
            </a: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0028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Twitter API 1.0. Network analysis based on tweets collected after Trump’s tweets; Toxicity detection is based on tweets on March 12</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-25</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2097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 sz="1100" dirty="0">
                <a:solidFill>
                  <a:schemeClr val="dk1"/>
                </a:solidFill>
                <a:latin typeface="Times New Roman" panose="02020603050405020304" pitchFamily="18" charset="0"/>
                <a:ea typeface="Times New Roman"/>
                <a:cs typeface="Times New Roman" panose="02020603050405020304" pitchFamily="18" charset="0"/>
                <a:sym typeface="Times New Roman"/>
              </a:rPr>
              <a:t>Here we present a time series plot for the number of tweets across March 12-</a:t>
            </a: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25</a:t>
            </a:r>
            <a:r>
              <a:rPr lang="es" sz="1100" baseline="30000" dirty="0">
                <a:solidFill>
                  <a:schemeClr val="dk1"/>
                </a:solidFill>
                <a:latin typeface="Times New Roman" panose="02020603050405020304" pitchFamily="18" charset="0"/>
                <a:ea typeface="Times New Roman"/>
                <a:cs typeface="Times New Roman" panose="02020603050405020304" pitchFamily="18" charset="0"/>
                <a:sym typeface="Times New Roman"/>
              </a:rPr>
              <a:t>th</a:t>
            </a:r>
            <a:r>
              <a:rPr lang="es" sz="1100" dirty="0">
                <a:solidFill>
                  <a:schemeClr val="dk1"/>
                </a:solidFill>
                <a:latin typeface="Times New Roman" panose="02020603050405020304" pitchFamily="18" charset="0"/>
                <a:ea typeface="Times New Roman"/>
                <a:cs typeface="Times New Roman" panose="02020603050405020304" pitchFamily="18" charset="0"/>
                <a:sym typeface="Times New Roman"/>
              </a:rPr>
              <a:t>. We can clearly see up until Trump’s tweet, the total number wasn’t high at all. Donald Trump’s tweet indeed aggravated the Twitterverse to to bring up the term on the surface. </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0688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of my example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High-profile individuals can affect consequential pro-social behaviors like interest in preventative health care (Tom Hanks) and voting (Taylor Swift), but it could also</a:t>
            </a:r>
            <a:r>
              <a:rPr lang="en-US" sz="1100" b="0" i="0" u="none" strike="noStrike" cap="none" baseline="0" dirty="0">
                <a:solidFill>
                  <a:srgbClr val="000000"/>
                </a:solidFill>
                <a:effectLst/>
                <a:latin typeface="Times New Roman" panose="02020603050405020304" pitchFamily="18" charset="0"/>
                <a:ea typeface="Arial"/>
                <a:cs typeface="Times New Roman" panose="02020603050405020304" pitchFamily="18" charset="0"/>
                <a:sym typeface="Arial"/>
              </a:rPr>
              <a:t> have </a:t>
            </a:r>
            <a:r>
              <a:rPr lang="es" sz="1100" dirty="0">
                <a:solidFill>
                  <a:schemeClr val="dk1"/>
                </a:solidFill>
                <a:latin typeface="Times New Roman" panose="02020603050405020304" pitchFamily="18" charset="0"/>
                <a:ea typeface="Times New Roman"/>
                <a:cs typeface="Times New Roman" panose="02020603050405020304" pitchFamily="18" charset="0"/>
                <a:sym typeface="Times New Roman"/>
              </a:rPr>
              <a:t>a vicious one</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t>
            </a:r>
            <a:r>
              <a:rPr lang="en-US" sz="1100" b="0" i="0" u="none" strike="noStrike" cap="none" baseline="0"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first layer: Incivility/toxicity</a:t>
            </a:r>
            <a:r>
              <a:rPr lang="en-US" sz="1100" b="0" i="0" u="none" strike="noStrike" cap="none" baseline="0"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from political elites has risen in recent years: negative campaign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075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Times New Roman" panose="02020603050405020304" pitchFamily="18" charset="0"/>
                <a:cs typeface="Times New Roman" panose="02020603050405020304" pitchFamily="18" charset="0"/>
              </a:rPr>
              <a:t>Second layer:</a:t>
            </a:r>
            <a:r>
              <a:rPr lang="en-US"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Compared to Facebook or other</a:t>
            </a:r>
            <a:r>
              <a:rPr lang="en-US" baseline="0" dirty="0">
                <a:latin typeface="Times New Roman" panose="02020603050405020304" pitchFamily="18" charset="0"/>
                <a:cs typeface="Times New Roman" panose="02020603050405020304" pitchFamily="18" charset="0"/>
              </a:rPr>
              <a:t> platform, </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Twitter is more of a medium of sharing information with strangers and a hyper-political platform,</a:t>
            </a:r>
            <a:r>
              <a:rPr lang="en-US" sz="1100" b="0" i="0" u="none" strike="noStrike" cap="none" baseline="0" dirty="0">
                <a:solidFill>
                  <a:srgbClr val="000000"/>
                </a:solidFill>
                <a:effectLst/>
                <a:latin typeface="Times New Roman" panose="02020603050405020304" pitchFamily="18" charset="0"/>
                <a:ea typeface="Arial"/>
                <a:cs typeface="Times New Roman" panose="02020603050405020304" pitchFamily="18" charset="0"/>
                <a:sym typeface="Arial"/>
              </a:rPr>
              <a:t> which has a higher level of</a:t>
            </a:r>
            <a:r>
              <a:rPr lang="en-US" dirty="0">
                <a:latin typeface="Times New Roman" panose="02020603050405020304" pitchFamily="18" charset="0"/>
                <a:cs typeface="Times New Roman" panose="02020603050405020304" pitchFamily="18" charset="0"/>
              </a:rPr>
              <a:t> </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De-individuation.</a:t>
            </a:r>
            <a:r>
              <a:rPr lang="en-US" sz="1100" b="0" i="0" u="none" strike="noStrike" cap="none" baseline="0"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De-individuation was considered because it relates to people’s sense of feeling hidden within a group, according to SIDE (Spears et al., 2002). Thus, they may feel freer to perform socially undesirable behavior. </a:t>
            </a:r>
            <a:endParaRPr lang="en-US"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4287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3829307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0" i="0" dirty="0">
                <a:solidFill>
                  <a:srgbClr val="4D5156"/>
                </a:solidFill>
                <a:effectLst/>
                <a:latin typeface="Roboto" panose="02000000000000000000" pitchFamily="2" charset="0"/>
              </a:rPr>
              <a:t>Bidirectional Encoder Representations from Transformers is a transformer-based machine learning technique </a:t>
            </a:r>
            <a:endPar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Severe toxicity: This attribute is much less sensitive to more mild forms of toxicity, such as comments that include positive uses of curse words.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6865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b80568fdc0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b80568fdc0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3535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Times New Roman" panose="02020603050405020304" pitchFamily="18" charset="0"/>
                <a:cs typeface="Times New Roman" panose="02020603050405020304" pitchFamily="18" charset="0"/>
              </a:rPr>
              <a:t>Each score was ranked between 0 and 1, we have computed scores for each single tweet and we aggregate on the hour. As we can clearly see that after Trump’s tweet, there are way more tweets from the very first time-series plot. So we also average down the toxicity based on the number of tweets in the hour as well. We can see across the six types of toxicity, there are more fluctuation before Trump’s tweet, and the toxicity volume remain comparatively consistent after the treatment.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4895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05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Interrupted time- series analysis is a powerful quasi-experimental design for assessing the longitudinal impact of an event or intervention.</a:t>
            </a:r>
            <a:r>
              <a:rPr lang="en-US" sz="1050" b="0" i="0" u="none" strike="noStrike" cap="none" baseline="0"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Beside the treatment effect, we are also interested in the so-called pre-treatment trend, as the the change in the volume of toxicity in the dataset per unit time increase. And also the so-called slope change. </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4352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As a quick sum-up, the Trump effect only existed in three types of toxicity: </a:t>
            </a: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Severe toxicity: A very hateful, aggressive, disrespectful comment or otherwise very likely to make a user leave a discussion or give up on sharing their perspective. Normally, when user use ’</a:t>
            </a:r>
            <a:r>
              <a:rPr lang="en-US" sz="1100" dirty="0" err="1">
                <a:solidFill>
                  <a:schemeClr val="dk1"/>
                </a:solidFill>
                <a:latin typeface="Times New Roman" panose="02020603050405020304" pitchFamily="18" charset="0"/>
                <a:ea typeface="Times New Roman"/>
                <a:cs typeface="Times New Roman" panose="02020603050405020304" pitchFamily="18" charset="0"/>
                <a:sym typeface="Times New Roman"/>
              </a:rPr>
              <a:t>Chinesvirus</a:t>
            </a: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 it tends to be toxic. That is why not many differences before and after Trump’s tweet. However, ‘Trump effect’ still exist for the severe toxicity.</a:t>
            </a: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Threat: Describes an intention to inflict pain, injury, or violence against an individual or group.</a:t>
            </a: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Identity attack: Negative or hateful comments targeting someone because of their identity.</a:t>
            </a: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r>
              <a:rPr lang="en-US" dirty="0">
                <a:latin typeface="Times New Roman" panose="02020603050405020304" pitchFamily="18" charset="0"/>
                <a:ea typeface="Candara" charset="0"/>
                <a:cs typeface="Times New Roman" panose="02020603050405020304" pitchFamily="18" charset="0"/>
                <a:sym typeface="Abel"/>
              </a:rPr>
              <a:t>Only threat detects a lasting rise caused by Trump effect, as indicated by the positive shift instantly following Trump’s tweet, and the positive post-treatment slope change</a:t>
            </a:r>
          </a:p>
          <a:p>
            <a:pPr marL="0" lvl="0" indent="0" algn="l" rtl="0">
              <a:lnSpc>
                <a:spcPct val="115000"/>
              </a:lnSpc>
              <a:spcBef>
                <a:spcPts val="0"/>
              </a:spcBef>
              <a:spcAft>
                <a:spcPts val="0"/>
              </a:spcAft>
              <a:buClr>
                <a:schemeClr val="dk1"/>
              </a:buClr>
              <a:buSzPts val="1100"/>
              <a:buFont typeface="Arial"/>
              <a:buNone/>
            </a:pPr>
            <a:r>
              <a:rPr lang="en-US" dirty="0">
                <a:latin typeface="Times New Roman" panose="02020603050405020304" pitchFamily="18" charset="0"/>
                <a:ea typeface="Candara" charset="0"/>
                <a:cs typeface="Times New Roman" panose="02020603050405020304" pitchFamily="18" charset="0"/>
                <a:sym typeface="Abel"/>
              </a:rPr>
              <a:t>The joint effect of the quadratics terms only worked for severe toxicity, which is slowly progressively increase over time</a:t>
            </a: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But the pre-treatment trend and the slope change might vary.</a:t>
            </a: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4647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lang="en-US" sz="12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Online racially inflammatory language by celebrity might cause irreversible consequences in real life targeting on marginalized population during a public health crisis.</a:t>
            </a:r>
            <a:b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b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fear and negativity that people feel in real world during the COVID- 19 pandemic which would lead to other blame, are easily transformed to an online format of hate speech, especially given Twitter is such a hyper-political platform. </a:t>
            </a:r>
            <a:endParaRPr lang="en-US" dirty="0">
              <a:latin typeface="Times New Roman" panose="02020603050405020304" pitchFamily="18" charset="0"/>
              <a:cs typeface="Times New Roman" panose="02020603050405020304" pitchFamily="18" charset="0"/>
            </a:endParaRPr>
          </a:p>
          <a:p>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spillover effect of racially inflammatory languages from social media platforms to offline hate crimes has been identified by previous studies across various racial groups . </a:t>
            </a:r>
            <a:endParaRPr lang="en-US"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85284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JOA, IJOA, PRR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IBM’s personality insight engine</a:t>
            </a:r>
            <a:endParaRPr dirty="0"/>
          </a:p>
        </p:txBody>
      </p:sp>
    </p:spTree>
    <p:extLst>
      <p:ext uri="{BB962C8B-B14F-4D97-AF65-F5344CB8AC3E}">
        <p14:creationId xmlns:p14="http://schemas.microsoft.com/office/powerpoint/2010/main" val="1107762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0176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5312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1" indent="0" algn="l">
              <a:buFont typeface="Wingdings" pitchFamily="2" charset="2"/>
              <a:buNone/>
            </a:pPr>
            <a:r>
              <a:rPr lang="en-US" sz="1100" dirty="0">
                <a:solidFill>
                  <a:schemeClr val="bg2"/>
                </a:solidFill>
                <a:latin typeface="Times New Roman" panose="02020603050405020304" pitchFamily="18" charset="0"/>
                <a:cs typeface="Times New Roman" panose="02020603050405020304" pitchFamily="18" charset="0"/>
              </a:rPr>
              <a:t>Special issue “Image-as-data” of Computational Comm Research</a:t>
            </a:r>
          </a:p>
        </p:txBody>
      </p:sp>
    </p:spTree>
    <p:extLst>
      <p:ext uri="{BB962C8B-B14F-4D97-AF65-F5344CB8AC3E}">
        <p14:creationId xmlns:p14="http://schemas.microsoft.com/office/powerpoint/2010/main" val="1135436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Wingdings" pitchFamily="2" charset="2"/>
              <a:buNone/>
              <a:tabLst/>
              <a:defRP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Image-as-data or video-as-data: nonverbal communication. Attention in </a:t>
            </a:r>
            <a:r>
              <a:rPr lang="en-US" sz="1800" dirty="0" err="1">
                <a:effectLst/>
                <a:latin typeface="Times New Roman" panose="02020603050405020304" pitchFamily="18" charset="0"/>
                <a:ea typeface="DengXian" panose="02010600030101010101" pitchFamily="2" charset="-122"/>
                <a:cs typeface="Times New Roman" panose="02020603050405020304" pitchFamily="18" charset="0"/>
              </a:rPr>
              <a:t>german</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effectLst/>
                <a:latin typeface="Times New Roman" panose="02020603050405020304" pitchFamily="18" charset="0"/>
                <a:ea typeface="DengXian" panose="02010600030101010101" pitchFamily="2" charset="-122"/>
                <a:cs typeface="Times New Roman" panose="02020603050405020304" pitchFamily="18" charset="0"/>
              </a:rPr>
              <a:t>parliement</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Wingdings" pitchFamily="2" charset="2"/>
              <a:buNone/>
              <a:tabLst/>
              <a:defRP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Audio-as-data: political debate: passionate speech, tedious monologue. </a:t>
            </a:r>
            <a:endParaRPr lang="en-US" sz="1800" dirty="0">
              <a:solidFill>
                <a:srgbClr val="2F4A8A"/>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Wingdings" pitchFamily="2" charset="2"/>
              <a:buNone/>
              <a:tabLst/>
              <a:defRPr/>
            </a:pPr>
            <a:r>
              <a:rPr lang="en-US" sz="1800" dirty="0">
                <a:solidFill>
                  <a:srgbClr val="2F4A8A"/>
                </a:solidFill>
                <a:latin typeface="Times New Roman" panose="02020603050405020304" pitchFamily="18" charset="0"/>
                <a:cs typeface="Times New Roman" panose="02020603050405020304" pitchFamily="18" charset="0"/>
              </a:rPr>
              <a:t>Network/Graph-as-data: </a:t>
            </a:r>
            <a:r>
              <a:rPr lang="en-US" sz="1600" dirty="0">
                <a:solidFill>
                  <a:schemeClr val="bg2"/>
                </a:solidFill>
                <a:latin typeface="Times New Roman" panose="02020603050405020304" pitchFamily="18" charset="0"/>
                <a:cs typeface="Times New Roman" panose="02020603050405020304" pitchFamily="18" charset="0"/>
              </a:rPr>
              <a:t>Node classification; Link prediction</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2226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Personality traits and risk perception and opinion expression</a:t>
            </a:r>
            <a:endParaRPr dirty="0"/>
          </a:p>
        </p:txBody>
      </p:sp>
    </p:spTree>
    <p:extLst>
      <p:ext uri="{BB962C8B-B14F-4D97-AF65-F5344CB8AC3E}">
        <p14:creationId xmlns:p14="http://schemas.microsoft.com/office/powerpoint/2010/main" val="1737007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 identify what features of social media - promotional messaging or peer networks - can increase physical activity, different types of web portal</a:t>
            </a:r>
            <a:endParaRPr dirty="0"/>
          </a:p>
        </p:txBody>
      </p:sp>
    </p:spTree>
    <p:extLst>
      <p:ext uri="{BB962C8B-B14F-4D97-AF65-F5344CB8AC3E}">
        <p14:creationId xmlns:p14="http://schemas.microsoft.com/office/powerpoint/2010/main" val="3408588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993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Misinformation</a:t>
            </a:r>
            <a:endParaRPr dirty="0"/>
          </a:p>
        </p:txBody>
      </p:sp>
    </p:spTree>
    <p:extLst>
      <p:ext uri="{BB962C8B-B14F-4D97-AF65-F5344CB8AC3E}">
        <p14:creationId xmlns:p14="http://schemas.microsoft.com/office/powerpoint/2010/main" val="354230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dcc031ca31_0_18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dcc031ca31_0_18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6251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cc031ca31_0_17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cc031ca31_0_17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Incomplete: No matter how big you data is, it probably doesn’t have the information you have (ban by twitter)</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Inaccessible: Data held by companies and governments are difficult for researchers to access. Twitter in general more friendly to researcher. Facebook is hard to work with – their own portal and VPN, and they don’t really to share data. Not to mentioned TikTok (</a:t>
            </a:r>
            <a:r>
              <a:rPr lang="en-US" sz="1100" dirty="0" err="1">
                <a:effectLst/>
                <a:latin typeface="Times New Roman" panose="02020603050405020304" pitchFamily="18" charset="0"/>
                <a:ea typeface="DengXian" panose="02010600030101010101" pitchFamily="2" charset="-122"/>
                <a:cs typeface="Times New Roman" panose="02020603050405020304" pitchFamily="18" charset="0"/>
              </a:rPr>
              <a:t>Bytedance</a:t>
            </a: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 the parent company) and now Twitter</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Nonrepresentative: Nonrepresentative data are bad for out-of-sample generalizations, but can be quite useful for within-sample comparisons. Can Twitter represent America? Not at all! Only the 22% of American adults are using Twitter. Twitter users are younger, more likely to identify as Democrats, more highly educated and have higher incomes than U.S.</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Drifting makes it hard to use big data sources to study long-term trends. Population drift (change in who is using system, for instance, scholars found during the 2012 US presidential election, the proportion of tweets about politics that were written by women fluctuated from day by day), usage drift or behavior drift (for instance, the hashtags might change when protest evolves during a social movement; </a:t>
            </a:r>
            <a:r>
              <a:rPr lang="en-US" sz="1100" dirty="0" err="1">
                <a:effectLst/>
                <a:latin typeface="Times New Roman" panose="02020603050405020304" pitchFamily="18" charset="0"/>
                <a:ea typeface="DengXian" panose="02010600030101010101" pitchFamily="2" charset="-122"/>
                <a:cs typeface="Times New Roman" panose="02020603050405020304" pitchFamily="18" charset="0"/>
              </a:rPr>
              <a:t>Trum</a:t>
            </a: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[‘s rally hashtag flooded by the BTS army), and system drift – the system itself, engineering speaking has changed. For instance, the word length you can tweet, extending from 140 to 280 characters. It is tied with the next characteristics.</a:t>
            </a:r>
          </a:p>
          <a:p>
            <a:pPr marL="0" lvl="0" indent="0" algn="l" rtl="0">
              <a:spcBef>
                <a:spcPts val="0"/>
              </a:spcBef>
              <a:spcAft>
                <a:spcPts val="0"/>
              </a:spcAft>
              <a:buNone/>
            </a:pPr>
            <a:endParaRPr lang="en-US" sz="1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Times New Roman" panose="02020603050405020304" pitchFamily="18" charset="0"/>
                <a:ea typeface="DengXian" panose="02010600030101010101" pitchFamily="2" charset="-122"/>
                <a:cs typeface="Times New Roman" panose="02020603050405020304" pitchFamily="18" charset="0"/>
              </a:rPr>
              <a:t>Algorithmically confounded: Behavior in big data systems is not natural; it is driven by the engineering goals of the systems. Facebook has changed their algorithm about what you can see on your own feed, and weight more on specific emotions (anger) and not based on timeline. </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3642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cc031ca31_0_17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cc031ca31_0_17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Dirty and noisy: a lot of junk and spam. The comments you guys collected from social media, a lot of acronyms, abbreviations, slang, emojis, incorrect grammar. Data scientists are spending a lot of times in data cleaning.  </a:t>
            </a:r>
          </a:p>
          <a:p>
            <a:pPr marL="0" marR="0" indent="0">
              <a:spcBef>
                <a:spcPts val="0"/>
              </a:spcBef>
              <a:spcAft>
                <a:spcPts val="0"/>
              </a:spcAft>
              <a:buNone/>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a:t>
            </a:r>
          </a:p>
          <a:p>
            <a:pPr marL="0" marR="0" indent="0">
              <a:spcBef>
                <a:spcPts val="0"/>
              </a:spcBef>
              <a:spcAft>
                <a:spcPts val="0"/>
              </a:spcAft>
              <a:buNone/>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Sensitive: some of the data is pretty sensitive and might cause potential harm. Netflix has a prize to call for improvement of their recommendation system. Although they anonymized the personal identification, researchers are still able to retrieve the information with external dataset (for instance, zip code, birth date, sex). </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534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639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cc031ca31_0_17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cc031ca31_0_17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Another case is the Parlor app – here is all the geo-locations that have uploaded video or image during January 6th Capital hill riots. Household address and attack. </a:t>
            </a: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247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dcc031ca31_0_18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dcc031ca31_0_18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computational methods do not replace the existing methodological approaches, but rather complement it </a:t>
            </a:r>
            <a:endParaRPr lang="en-US" dirty="0"/>
          </a:p>
        </p:txBody>
      </p:sp>
    </p:spTree>
    <p:extLst>
      <p:ext uri="{BB962C8B-B14F-4D97-AF65-F5344CB8AC3E}">
        <p14:creationId xmlns:p14="http://schemas.microsoft.com/office/powerpoint/2010/main" val="1390861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dcc031ca31_0_18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dcc031ca31_0_18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GPT-4</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90164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dcc031ca31_0_18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dcc031ca31_0_18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Google’s Perspective API</a:t>
            </a:r>
            <a:endParaRPr dirty="0"/>
          </a:p>
        </p:txBody>
      </p:sp>
    </p:spTree>
    <p:extLst>
      <p:ext uri="{BB962C8B-B14F-4D97-AF65-F5344CB8AC3E}">
        <p14:creationId xmlns:p14="http://schemas.microsoft.com/office/powerpoint/2010/main" val="4240034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cc031ca31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cc031ca3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4018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dcc031ca31_0_18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dcc031ca31_0_18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795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The manifesto of Computational Social Science. If there is one book I would suggest everyone in social science to read about big data or computational social science, I will recommend this one.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cc031ca31_0_17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cc031ca31_0_17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Bigness: after the entering the digital era, the storage of data, and computing power has increased exponentially. How big would you consider big? The term itself is quite fuzzy to some extent since everyone is using it. </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Big Data, it is commonly stated, far more than an average desktop computer can provide, with the data often stored in the cloud across several servers and locations. However, when we are using the term, it was not quite big.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Be cautious when you are using the term. Sometime because it means it requires more computing power than usual. </a:t>
            </a:r>
          </a:p>
          <a:p>
            <a:pPr marL="0" marR="0" indent="0">
              <a:spcBef>
                <a:spcPts val="0"/>
              </a:spcBef>
              <a:spcAft>
                <a:spcPts val="0"/>
              </a:spcAft>
              <a:buNone/>
            </a:pP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Always-on: Always-on big data enables that the study of unexpected events and real-time measurement (social movement; social media usage during public crisis; traffic mobility change based on your GPS in your phone, it is good measure of lockdown during COVID-19)</a:t>
            </a:r>
          </a:p>
          <a:p>
            <a:pPr marL="0" marR="0" indent="0">
              <a:spcBef>
                <a:spcPts val="0"/>
              </a:spcBef>
              <a:spcAft>
                <a:spcPts val="0"/>
              </a:spcAft>
              <a:buNone/>
            </a:pP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Nonreactive: reactivity: one challenge of social research is that people can change their behavior when they know that they are being observed by researchers in a survey or experiment. The realness, or then unobtrusiveness measurement in big data sources is much less likely to change behavior</a:t>
            </a:r>
          </a:p>
          <a:p>
            <a:pPr marL="0" marR="0" indent="0">
              <a:spcBef>
                <a:spcPts val="0"/>
              </a:spcBef>
              <a:spcAft>
                <a:spcPts val="0"/>
              </a:spcAft>
              <a:buNone/>
            </a:pP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8615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data out there?</a:t>
            </a:r>
            <a:endParaRPr dirty="0"/>
          </a:p>
        </p:txBody>
      </p:sp>
    </p:spTree>
    <p:extLst>
      <p:ext uri="{BB962C8B-B14F-4D97-AF65-F5344CB8AC3E}">
        <p14:creationId xmlns:p14="http://schemas.microsoft.com/office/powerpoint/2010/main" val="3186322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004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436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8"/>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9" name="Google Shape;279;p28"/>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280" name="Google Shape;280;p28"/>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extLst>
      <p:ext uri="{BB962C8B-B14F-4D97-AF65-F5344CB8AC3E}">
        <p14:creationId xmlns:p14="http://schemas.microsoft.com/office/powerpoint/2010/main" val="309743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4165942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4" name="Google Shape;24;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 name="Google Shape;32;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3_1_1_1_1">
    <p:spTree>
      <p:nvGrpSpPr>
        <p:cNvPr id="1" name="Shape 256"/>
        <p:cNvGrpSpPr/>
        <p:nvPr/>
      </p:nvGrpSpPr>
      <p:grpSpPr>
        <a:xfrm>
          <a:off x="0" y="0"/>
          <a:ext cx="0" cy="0"/>
          <a:chOff x="0" y="0"/>
          <a:chExt cx="0" cy="0"/>
        </a:xfrm>
      </p:grpSpPr>
      <p:grpSp>
        <p:nvGrpSpPr>
          <p:cNvPr id="257" name="Google Shape;257;p27"/>
          <p:cNvGrpSpPr/>
          <p:nvPr/>
        </p:nvGrpSpPr>
        <p:grpSpPr>
          <a:xfrm>
            <a:off x="-25" y="0"/>
            <a:ext cx="9144020" cy="342900"/>
            <a:chOff x="-25" y="0"/>
            <a:chExt cx="9144020" cy="342900"/>
          </a:xfrm>
        </p:grpSpPr>
        <p:sp>
          <p:nvSpPr>
            <p:cNvPr id="258" name="Google Shape;258;p2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7"/>
            <p:cNvGrpSpPr/>
            <p:nvPr/>
          </p:nvGrpSpPr>
          <p:grpSpPr>
            <a:xfrm>
              <a:off x="215975" y="111150"/>
              <a:ext cx="642950" cy="120600"/>
              <a:chOff x="215975" y="152625"/>
              <a:chExt cx="642950" cy="120600"/>
            </a:xfrm>
          </p:grpSpPr>
          <p:sp>
            <p:nvSpPr>
              <p:cNvPr id="260" name="Google Shape;260;p2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3" name="Google Shape;263;p27"/>
          <p:cNvSpPr txBox="1">
            <a:spLocks noGrp="1"/>
          </p:cNvSpPr>
          <p:nvPr>
            <p:ph type="subTitle" idx="1"/>
          </p:nvPr>
        </p:nvSpPr>
        <p:spPr>
          <a:xfrm>
            <a:off x="714300" y="1443625"/>
            <a:ext cx="77154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
        <p:nvSpPr>
          <p:cNvPr id="264" name="Google Shape;264;p2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72" r:id="rId6"/>
    <p:sldLayoutId id="2147483673" r:id="rId7"/>
    <p:sldLayoutId id="2147483675" r:id="rId8"/>
    <p:sldLayoutId id="2147483676"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unitaryai/detoxify"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343F988-B9AC-3B1D-A03E-F2D44D42627D}"/>
              </a:ext>
            </a:extLst>
          </p:cNvPr>
          <p:cNvPicPr>
            <a:picLocks noChangeAspect="1"/>
          </p:cNvPicPr>
          <p:nvPr/>
        </p:nvPicPr>
        <p:blipFill>
          <a:blip r:embed="rId3"/>
          <a:stretch>
            <a:fillRect/>
          </a:stretch>
        </p:blipFill>
        <p:spPr>
          <a:xfrm>
            <a:off x="0" y="0"/>
            <a:ext cx="9152128" cy="5148072"/>
          </a:xfrm>
          <a:prstGeom prst="rect">
            <a:avLst/>
          </a:prstGeom>
        </p:spPr>
      </p:pic>
      <p:sp>
        <p:nvSpPr>
          <p:cNvPr id="395" name="Google Shape;395;p33"/>
          <p:cNvSpPr txBox="1">
            <a:spLocks noGrp="1"/>
          </p:cNvSpPr>
          <p:nvPr>
            <p:ph type="ctrTitle"/>
          </p:nvPr>
        </p:nvSpPr>
        <p:spPr>
          <a:xfrm>
            <a:off x="964632" y="1448790"/>
            <a:ext cx="7577846" cy="12566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A VERY VERY VERY BRIEF AND SUPER SUPER SUPERFICIAL OVERVIEW OF </a:t>
            </a:r>
            <a:br>
              <a:rPr lang="en" sz="2400" dirty="0"/>
            </a:br>
            <a:r>
              <a:rPr lang="en" sz="2400" dirty="0"/>
              <a:t>COMPUTATIONAL COMMUNICATION SCIENCE</a:t>
            </a:r>
            <a:endParaRPr sz="2400" dirty="0"/>
          </a:p>
        </p:txBody>
      </p:sp>
      <p:sp>
        <p:nvSpPr>
          <p:cNvPr id="396" name="Google Shape;396;p33"/>
          <p:cNvSpPr txBox="1">
            <a:spLocks noGrp="1"/>
          </p:cNvSpPr>
          <p:nvPr>
            <p:ph type="subTitle" idx="1"/>
          </p:nvPr>
        </p:nvSpPr>
        <p:spPr>
          <a:xfrm>
            <a:off x="2990270" y="3261278"/>
            <a:ext cx="3163460" cy="7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Ryan Y. Wang</a:t>
            </a:r>
          </a:p>
        </p:txBody>
      </p:sp>
      <p:pic>
        <p:nvPicPr>
          <p:cNvPr id="1034" name="Picture 10" descr="CommMedia / Donald P. Bellisario College of Communications at Penn State">
            <a:extLst>
              <a:ext uri="{FF2B5EF4-FFF2-40B4-BE49-F238E27FC236}">
                <a16:creationId xmlns:a16="http://schemas.microsoft.com/office/drawing/2014/main" id="{8144BB30-3DB4-2141-A7BE-711ED09066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672" b="24259"/>
          <a:stretch/>
        </p:blipFill>
        <p:spPr bwMode="auto">
          <a:xfrm>
            <a:off x="3010480" y="4092161"/>
            <a:ext cx="3486150" cy="89807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VRealize Deployments: Part Two – The Network – vNerdyNate #vExpert">
            <a:extLst>
              <a:ext uri="{FF2B5EF4-FFF2-40B4-BE49-F238E27FC236}">
                <a16:creationId xmlns:a16="http://schemas.microsoft.com/office/drawing/2014/main" id="{E4A9FC0A-37D4-FC86-EA19-7E5ED01D8C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58211">
            <a:off x="5206441" y="-710817"/>
            <a:ext cx="5578776" cy="29152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KINDS OF DIGITAL TRACE DATA?</a:t>
            </a:r>
            <a:endParaRPr dirty="0"/>
          </a:p>
        </p:txBody>
      </p:sp>
      <p:pic>
        <p:nvPicPr>
          <p:cNvPr id="10242" name="Picture 2">
            <a:extLst>
              <a:ext uri="{FF2B5EF4-FFF2-40B4-BE49-F238E27FC236}">
                <a16:creationId xmlns:a16="http://schemas.microsoft.com/office/drawing/2014/main" id="{D218B385-BA8C-0CCE-3C41-0CDEA483F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097" y="1294935"/>
            <a:ext cx="6973806" cy="330771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711;p63">
            <a:extLst>
              <a:ext uri="{FF2B5EF4-FFF2-40B4-BE49-F238E27FC236}">
                <a16:creationId xmlns:a16="http://schemas.microsoft.com/office/drawing/2014/main" id="{65F90DFA-ED39-B671-A0CE-2502D1A10D5D}"/>
              </a:ext>
            </a:extLst>
          </p:cNvPr>
          <p:cNvSpPr txBox="1"/>
          <p:nvPr/>
        </p:nvSpPr>
        <p:spPr>
          <a:xfrm>
            <a:off x="5710121" y="4723917"/>
            <a:ext cx="4026142" cy="86497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800" dirty="0">
                <a:solidFill>
                  <a:srgbClr val="595959"/>
                </a:solidFill>
                <a:latin typeface="Montserrat"/>
                <a:ea typeface="Montserrat"/>
                <a:cs typeface="Montserrat"/>
                <a:sym typeface="Montserrat"/>
              </a:rPr>
              <a:t>Source: Brady et al., 2017</a:t>
            </a:r>
            <a:endParaRPr sz="1800" dirty="0">
              <a:latin typeface="Montserrat"/>
              <a:ea typeface="Montserrat"/>
              <a:cs typeface="Montserrat"/>
              <a:sym typeface="Montserrat"/>
            </a:endParaRPr>
          </a:p>
        </p:txBody>
      </p:sp>
    </p:spTree>
    <p:extLst>
      <p:ext uri="{BB962C8B-B14F-4D97-AF65-F5344CB8AC3E}">
        <p14:creationId xmlns:p14="http://schemas.microsoft.com/office/powerpoint/2010/main" val="966434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CAN WE UTILIZE DIGITAL TRACE DATA?</a:t>
            </a:r>
            <a:endParaRPr dirty="0"/>
          </a:p>
        </p:txBody>
      </p:sp>
      <p:grpSp>
        <p:nvGrpSpPr>
          <p:cNvPr id="25" name="Google Shape;2044;p55">
            <a:extLst>
              <a:ext uri="{FF2B5EF4-FFF2-40B4-BE49-F238E27FC236}">
                <a16:creationId xmlns:a16="http://schemas.microsoft.com/office/drawing/2014/main" id="{7486C2ED-65F3-D49C-FBC7-095A64599A70}"/>
              </a:ext>
            </a:extLst>
          </p:cNvPr>
          <p:cNvGrpSpPr/>
          <p:nvPr/>
        </p:nvGrpSpPr>
        <p:grpSpPr>
          <a:xfrm>
            <a:off x="1370572" y="1111152"/>
            <a:ext cx="6213900" cy="3359100"/>
            <a:chOff x="1465050" y="946225"/>
            <a:chExt cx="6213900" cy="3359100"/>
          </a:xfrm>
        </p:grpSpPr>
        <p:sp>
          <p:nvSpPr>
            <p:cNvPr id="26" name="Google Shape;2045;p55">
              <a:extLst>
                <a:ext uri="{FF2B5EF4-FFF2-40B4-BE49-F238E27FC236}">
                  <a16:creationId xmlns:a16="http://schemas.microsoft.com/office/drawing/2014/main" id="{84C024E7-E48D-DAD0-2B1F-E986F2B7C8C1}"/>
                </a:ext>
              </a:extLst>
            </p:cNvPr>
            <p:cNvSpPr/>
            <p:nvPr/>
          </p:nvSpPr>
          <p:spPr>
            <a:xfrm flipH="1">
              <a:off x="1465050" y="946225"/>
              <a:ext cx="6213900" cy="3359100"/>
            </a:xfrm>
            <a:prstGeom prst="roundRect">
              <a:avLst>
                <a:gd name="adj" fmla="val 46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46;p55">
              <a:extLst>
                <a:ext uri="{FF2B5EF4-FFF2-40B4-BE49-F238E27FC236}">
                  <a16:creationId xmlns:a16="http://schemas.microsoft.com/office/drawing/2014/main" id="{41623FD5-B532-1381-8D46-DFDF841F6115}"/>
                </a:ext>
              </a:extLst>
            </p:cNvPr>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47;p55">
              <a:extLst>
                <a:ext uri="{FF2B5EF4-FFF2-40B4-BE49-F238E27FC236}">
                  <a16:creationId xmlns:a16="http://schemas.microsoft.com/office/drawing/2014/main" id="{693B8A76-E955-F662-2871-0099C71AB2B5}"/>
                </a:ext>
              </a:extLst>
            </p:cNvPr>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48;p55">
              <a:extLst>
                <a:ext uri="{FF2B5EF4-FFF2-40B4-BE49-F238E27FC236}">
                  <a16:creationId xmlns:a16="http://schemas.microsoft.com/office/drawing/2014/main" id="{A9B599D3-10A3-AFED-D649-F0DBF40AB0D0}"/>
                </a:ext>
              </a:extLst>
            </p:cNvPr>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49;p55">
              <a:extLst>
                <a:ext uri="{FF2B5EF4-FFF2-40B4-BE49-F238E27FC236}">
                  <a16:creationId xmlns:a16="http://schemas.microsoft.com/office/drawing/2014/main" id="{C031C651-2E30-2A0C-BC6F-46D6F2D4571C}"/>
                </a:ext>
              </a:extLst>
            </p:cNvPr>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2050;p55">
            <a:extLst>
              <a:ext uri="{FF2B5EF4-FFF2-40B4-BE49-F238E27FC236}">
                <a16:creationId xmlns:a16="http://schemas.microsoft.com/office/drawing/2014/main" id="{E44DD877-653C-A5F4-3F19-A7FE21AF5525}"/>
              </a:ext>
            </a:extLst>
          </p:cNvPr>
          <p:cNvGrpSpPr/>
          <p:nvPr/>
        </p:nvGrpSpPr>
        <p:grpSpPr>
          <a:xfrm>
            <a:off x="1542022" y="1398827"/>
            <a:ext cx="6213900" cy="3359100"/>
            <a:chOff x="1465050" y="946225"/>
            <a:chExt cx="6213900" cy="3359100"/>
          </a:xfrm>
        </p:grpSpPr>
        <p:sp>
          <p:nvSpPr>
            <p:cNvPr id="32" name="Google Shape;2051;p55">
              <a:extLst>
                <a:ext uri="{FF2B5EF4-FFF2-40B4-BE49-F238E27FC236}">
                  <a16:creationId xmlns:a16="http://schemas.microsoft.com/office/drawing/2014/main" id="{21255702-C8E3-6D1B-BE5E-939BD3358862}"/>
                </a:ext>
              </a:extLst>
            </p:cNvPr>
            <p:cNvSpPr/>
            <p:nvPr/>
          </p:nvSpPr>
          <p:spPr>
            <a:xfrm flipH="1">
              <a:off x="1465050" y="946225"/>
              <a:ext cx="6213900" cy="33591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52;p55">
              <a:extLst>
                <a:ext uri="{FF2B5EF4-FFF2-40B4-BE49-F238E27FC236}">
                  <a16:creationId xmlns:a16="http://schemas.microsoft.com/office/drawing/2014/main" id="{AF6D4706-DBB7-9518-5915-A6A0D3245978}"/>
                </a:ext>
              </a:extLst>
            </p:cNvPr>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53;p55">
              <a:extLst>
                <a:ext uri="{FF2B5EF4-FFF2-40B4-BE49-F238E27FC236}">
                  <a16:creationId xmlns:a16="http://schemas.microsoft.com/office/drawing/2014/main" id="{60F85C17-CAD1-0EF6-A645-E28ACB7F0E92}"/>
                </a:ext>
              </a:extLst>
            </p:cNvPr>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54;p55">
              <a:extLst>
                <a:ext uri="{FF2B5EF4-FFF2-40B4-BE49-F238E27FC236}">
                  <a16:creationId xmlns:a16="http://schemas.microsoft.com/office/drawing/2014/main" id="{F75DE388-9FCD-DF3F-32E6-4E39714FA529}"/>
                </a:ext>
              </a:extLst>
            </p:cNvPr>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55;p55">
              <a:extLst>
                <a:ext uri="{FF2B5EF4-FFF2-40B4-BE49-F238E27FC236}">
                  <a16:creationId xmlns:a16="http://schemas.microsoft.com/office/drawing/2014/main" id="{DFB5400F-E284-FF6D-7FBF-3D3C920EE1DB}"/>
                </a:ext>
              </a:extLst>
            </p:cNvPr>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2056;p55">
            <a:extLst>
              <a:ext uri="{FF2B5EF4-FFF2-40B4-BE49-F238E27FC236}">
                <a16:creationId xmlns:a16="http://schemas.microsoft.com/office/drawing/2014/main" id="{56222112-7C21-7254-9861-739F63E639BC}"/>
              </a:ext>
            </a:extLst>
          </p:cNvPr>
          <p:cNvGrpSpPr/>
          <p:nvPr/>
        </p:nvGrpSpPr>
        <p:grpSpPr>
          <a:xfrm>
            <a:off x="1732522" y="1686502"/>
            <a:ext cx="6213900" cy="3359100"/>
            <a:chOff x="1465050" y="946225"/>
            <a:chExt cx="6213900" cy="3359100"/>
          </a:xfrm>
        </p:grpSpPr>
        <p:sp>
          <p:nvSpPr>
            <p:cNvPr id="38" name="Google Shape;2057;p55">
              <a:extLst>
                <a:ext uri="{FF2B5EF4-FFF2-40B4-BE49-F238E27FC236}">
                  <a16:creationId xmlns:a16="http://schemas.microsoft.com/office/drawing/2014/main" id="{A6FEC20E-851E-7C2E-9001-3A4914003DF3}"/>
                </a:ext>
              </a:extLst>
            </p:cNvPr>
            <p:cNvSpPr/>
            <p:nvPr/>
          </p:nvSpPr>
          <p:spPr>
            <a:xfrm flipH="1">
              <a:off x="1465050" y="946225"/>
              <a:ext cx="6213900" cy="3359100"/>
            </a:xfrm>
            <a:prstGeom prst="roundRect">
              <a:avLst>
                <a:gd name="adj" fmla="val 4601"/>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58;p55">
              <a:extLst>
                <a:ext uri="{FF2B5EF4-FFF2-40B4-BE49-F238E27FC236}">
                  <a16:creationId xmlns:a16="http://schemas.microsoft.com/office/drawing/2014/main" id="{31755725-6B4A-BC31-51F5-183AFCB6233C}"/>
                </a:ext>
              </a:extLst>
            </p:cNvPr>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59;p55">
              <a:extLst>
                <a:ext uri="{FF2B5EF4-FFF2-40B4-BE49-F238E27FC236}">
                  <a16:creationId xmlns:a16="http://schemas.microsoft.com/office/drawing/2014/main" id="{D381E00B-5128-B125-6558-78FA365DF309}"/>
                </a:ext>
              </a:extLst>
            </p:cNvPr>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60;p55">
              <a:extLst>
                <a:ext uri="{FF2B5EF4-FFF2-40B4-BE49-F238E27FC236}">
                  <a16:creationId xmlns:a16="http://schemas.microsoft.com/office/drawing/2014/main" id="{8C0F4DE6-D3DA-5CA0-9C62-D775F130DBE2}"/>
                </a:ext>
              </a:extLst>
            </p:cNvPr>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61;p55">
              <a:extLst>
                <a:ext uri="{FF2B5EF4-FFF2-40B4-BE49-F238E27FC236}">
                  <a16:creationId xmlns:a16="http://schemas.microsoft.com/office/drawing/2014/main" id="{1DE7BEAC-B7FD-9521-E180-ADAD84AE4C0C}"/>
                </a:ext>
              </a:extLst>
            </p:cNvPr>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861;p42">
            <a:extLst>
              <a:ext uri="{FF2B5EF4-FFF2-40B4-BE49-F238E27FC236}">
                <a16:creationId xmlns:a16="http://schemas.microsoft.com/office/drawing/2014/main" id="{51428E6E-9155-4499-A349-0A18DB12B73D}"/>
              </a:ext>
            </a:extLst>
          </p:cNvPr>
          <p:cNvSpPr txBox="1">
            <a:spLocks/>
          </p:cNvSpPr>
          <p:nvPr/>
        </p:nvSpPr>
        <p:spPr>
          <a:xfrm>
            <a:off x="1888522" y="2083272"/>
            <a:ext cx="6089100" cy="1687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dirty="0">
                <a:solidFill>
                  <a:schemeClr val="bg2"/>
                </a:solidFill>
              </a:rPr>
              <a:t>MACHINE LEARNING???!!!</a:t>
            </a:r>
          </a:p>
        </p:txBody>
      </p:sp>
      <p:pic>
        <p:nvPicPr>
          <p:cNvPr id="15362" name="Picture 2" descr="How to Help Students Struggling With Math | Time4Learning">
            <a:extLst>
              <a:ext uri="{FF2B5EF4-FFF2-40B4-BE49-F238E27FC236}">
                <a16:creationId xmlns:a16="http://schemas.microsoft.com/office/drawing/2014/main" id="{47B4046B-F04A-D725-2AD5-4AC770B1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471" y="2822231"/>
            <a:ext cx="4572001" cy="219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68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lvl="0"/>
            <a:r>
              <a:rPr lang="en" dirty="0"/>
              <a:t>HOW CAN WE UTILIZE DIGITAL TRACE DATA?</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 name="Google Shape;13837;p74">
            <a:extLst>
              <a:ext uri="{FF2B5EF4-FFF2-40B4-BE49-F238E27FC236}">
                <a16:creationId xmlns:a16="http://schemas.microsoft.com/office/drawing/2014/main" id="{2299C33D-10D5-9C2D-D189-B0649AB8FA3E}"/>
              </a:ext>
            </a:extLst>
          </p:cNvPr>
          <p:cNvGrpSpPr/>
          <p:nvPr/>
        </p:nvGrpSpPr>
        <p:grpSpPr>
          <a:xfrm>
            <a:off x="6189052" y="2089364"/>
            <a:ext cx="350576" cy="280454"/>
            <a:chOff x="7500054" y="2934735"/>
            <a:chExt cx="350576" cy="280454"/>
          </a:xfrm>
          <a:solidFill>
            <a:schemeClr val="bg1"/>
          </a:solidFill>
        </p:grpSpPr>
        <p:sp>
          <p:nvSpPr>
            <p:cNvPr id="139" name="Google Shape;13838;p74">
              <a:extLst>
                <a:ext uri="{FF2B5EF4-FFF2-40B4-BE49-F238E27FC236}">
                  <a16:creationId xmlns:a16="http://schemas.microsoft.com/office/drawing/2014/main" id="{F6E2929B-BFD0-1F1E-B801-A02BDC3D17A8}"/>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839;p74">
              <a:extLst>
                <a:ext uri="{FF2B5EF4-FFF2-40B4-BE49-F238E27FC236}">
                  <a16:creationId xmlns:a16="http://schemas.microsoft.com/office/drawing/2014/main" id="{697A00F7-5B50-899D-2FDD-3E7A466E6F7C}"/>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3840;p74">
              <a:extLst>
                <a:ext uri="{FF2B5EF4-FFF2-40B4-BE49-F238E27FC236}">
                  <a16:creationId xmlns:a16="http://schemas.microsoft.com/office/drawing/2014/main" id="{11868107-9C05-6822-770B-AF18F45B7828}"/>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841;p74">
              <a:extLst>
                <a:ext uri="{FF2B5EF4-FFF2-40B4-BE49-F238E27FC236}">
                  <a16:creationId xmlns:a16="http://schemas.microsoft.com/office/drawing/2014/main" id="{3EF380EE-4CCA-011F-C848-C2F182EADACF}"/>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842;p74">
              <a:extLst>
                <a:ext uri="{FF2B5EF4-FFF2-40B4-BE49-F238E27FC236}">
                  <a16:creationId xmlns:a16="http://schemas.microsoft.com/office/drawing/2014/main" id="{468EFCCC-2D2E-D3A4-248C-D20689C8C7C5}"/>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843;p74">
              <a:extLst>
                <a:ext uri="{FF2B5EF4-FFF2-40B4-BE49-F238E27FC236}">
                  <a16:creationId xmlns:a16="http://schemas.microsoft.com/office/drawing/2014/main" id="{F7E1FCFE-ED4C-ECBC-1718-C190278777D4}"/>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844;p74">
              <a:extLst>
                <a:ext uri="{FF2B5EF4-FFF2-40B4-BE49-F238E27FC236}">
                  <a16:creationId xmlns:a16="http://schemas.microsoft.com/office/drawing/2014/main" id="{46EA61CF-1663-FD94-03A1-DDD95D4739DA}"/>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845;p74">
              <a:extLst>
                <a:ext uri="{FF2B5EF4-FFF2-40B4-BE49-F238E27FC236}">
                  <a16:creationId xmlns:a16="http://schemas.microsoft.com/office/drawing/2014/main" id="{3DC6769E-CE76-2B0C-9B49-8AAB8EE5DB5C}"/>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0817;p69">
            <a:extLst>
              <a:ext uri="{FF2B5EF4-FFF2-40B4-BE49-F238E27FC236}">
                <a16:creationId xmlns:a16="http://schemas.microsoft.com/office/drawing/2014/main" id="{650F91E3-0E64-57BE-9753-F3611B9140FB}"/>
              </a:ext>
            </a:extLst>
          </p:cNvPr>
          <p:cNvGrpSpPr/>
          <p:nvPr/>
        </p:nvGrpSpPr>
        <p:grpSpPr>
          <a:xfrm>
            <a:off x="2602357" y="2060071"/>
            <a:ext cx="399812" cy="306477"/>
            <a:chOff x="2567841" y="1994124"/>
            <a:chExt cx="399812" cy="306477"/>
          </a:xfrm>
          <a:solidFill>
            <a:schemeClr val="bg1"/>
          </a:solidFill>
        </p:grpSpPr>
        <p:sp>
          <p:nvSpPr>
            <p:cNvPr id="148" name="Google Shape;10818;p69">
              <a:extLst>
                <a:ext uri="{FF2B5EF4-FFF2-40B4-BE49-F238E27FC236}">
                  <a16:creationId xmlns:a16="http://schemas.microsoft.com/office/drawing/2014/main" id="{079CED2B-647C-D020-3BFF-6251D3D398E7}"/>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819;p69">
              <a:extLst>
                <a:ext uri="{FF2B5EF4-FFF2-40B4-BE49-F238E27FC236}">
                  <a16:creationId xmlns:a16="http://schemas.microsoft.com/office/drawing/2014/main" id="{1BCAD5B9-B3EE-75EA-699D-6149C3676EBB}"/>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820;p69">
              <a:extLst>
                <a:ext uri="{FF2B5EF4-FFF2-40B4-BE49-F238E27FC236}">
                  <a16:creationId xmlns:a16="http://schemas.microsoft.com/office/drawing/2014/main" id="{2808BE95-1128-A6BE-CF27-DD2321845FDC}"/>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24" name="Picture 12" descr="List of Machine Learning Algorithms - Skilllx">
            <a:extLst>
              <a:ext uri="{FF2B5EF4-FFF2-40B4-BE49-F238E27FC236}">
                <a16:creationId xmlns:a16="http://schemas.microsoft.com/office/drawing/2014/main" id="{B2FD573F-10E1-5A8D-E58A-0F6CBBA7CA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10" b="29897"/>
          <a:stretch/>
        </p:blipFill>
        <p:spPr bwMode="auto">
          <a:xfrm>
            <a:off x="520165" y="1191491"/>
            <a:ext cx="8103669" cy="395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983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pic>
        <p:nvPicPr>
          <p:cNvPr id="4098" name="Picture 2" descr="Buster: Captcha Solver for Humans – Get this Extension for 🦊 Firefox  (en-US)">
            <a:extLst>
              <a:ext uri="{FF2B5EF4-FFF2-40B4-BE49-F238E27FC236}">
                <a16:creationId xmlns:a16="http://schemas.microsoft.com/office/drawing/2014/main" id="{591BF3FA-BA58-216F-A4E9-6FD8454E0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95" t="8258" r="33891" b="8570"/>
          <a:stretch/>
        </p:blipFill>
        <p:spPr bwMode="auto">
          <a:xfrm>
            <a:off x="3324038" y="1530699"/>
            <a:ext cx="2130816" cy="34171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C16CD-BE14-0FF7-150B-646C136E0EB5}"/>
              </a:ext>
            </a:extLst>
          </p:cNvPr>
          <p:cNvSpPr txBox="1"/>
          <p:nvPr/>
        </p:nvSpPr>
        <p:spPr>
          <a:xfrm>
            <a:off x="8882743" y="2505694"/>
            <a:ext cx="184731" cy="307777"/>
          </a:xfrm>
          <a:prstGeom prst="rect">
            <a:avLst/>
          </a:prstGeom>
          <a:noFill/>
        </p:spPr>
        <p:txBody>
          <a:bodyPr wrap="none" rtlCol="0">
            <a:spAutoFit/>
          </a:bodyPr>
          <a:lstStyle/>
          <a:p>
            <a:endParaRPr lang="en-US" dirty="0"/>
          </a:p>
        </p:txBody>
      </p:sp>
      <p:sp>
        <p:nvSpPr>
          <p:cNvPr id="6" name="Google Shape;412;p35">
            <a:extLst>
              <a:ext uri="{FF2B5EF4-FFF2-40B4-BE49-F238E27FC236}">
                <a16:creationId xmlns:a16="http://schemas.microsoft.com/office/drawing/2014/main" id="{523240F1-3A49-39E1-D1D1-00CDD94813F8}"/>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t>HOW CAN WE UTILIZE DIGITAL TRACE DATA?</a:t>
            </a:r>
            <a:endParaRPr dirty="0"/>
          </a:p>
        </p:txBody>
      </p:sp>
    </p:spTree>
    <p:extLst>
      <p:ext uri="{BB962C8B-B14F-4D97-AF65-F5344CB8AC3E}">
        <p14:creationId xmlns:p14="http://schemas.microsoft.com/office/powerpoint/2010/main" val="2123249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3074" name="Picture 2" descr="Talented Kitchen 133 Closet Labels for Bins and Baskets, Preprinted Black  All Caps Stickers for Clothing Organization and Storage Containers, Water  Resistant - Walmart.com">
            <a:extLst>
              <a:ext uri="{FF2B5EF4-FFF2-40B4-BE49-F238E27FC236}">
                <a16:creationId xmlns:a16="http://schemas.microsoft.com/office/drawing/2014/main" id="{5C48F22B-6B18-B8DB-F401-454AFAA20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633" y="1449280"/>
            <a:ext cx="3443844" cy="34438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20 Clothing Storage Ideas If You Don't Have a Closet | Clothes storage without  a closet, Dressing room design, Closet bedroom">
            <a:extLst>
              <a:ext uri="{FF2B5EF4-FFF2-40B4-BE49-F238E27FC236}">
                <a16:creationId xmlns:a16="http://schemas.microsoft.com/office/drawing/2014/main" id="{5F791DC9-63CE-56A4-01F2-04D338EC0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668" y="1448791"/>
            <a:ext cx="2291644" cy="34438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5490E5-5B5D-F61B-F8AA-586811ED9F17}"/>
              </a:ext>
            </a:extLst>
          </p:cNvPr>
          <p:cNvSpPr txBox="1"/>
          <p:nvPr/>
        </p:nvSpPr>
        <p:spPr>
          <a:xfrm>
            <a:off x="1767160" y="891627"/>
            <a:ext cx="1868660" cy="369332"/>
          </a:xfrm>
          <a:prstGeom prst="rect">
            <a:avLst/>
          </a:prstGeom>
          <a:noFill/>
        </p:spPr>
        <p:txBody>
          <a:bodyPr wrap="square">
            <a:spAutoFit/>
          </a:bodyPr>
          <a:lstStyle/>
          <a:p>
            <a:pPr lvl="0" algn="ctr"/>
            <a:r>
              <a:rPr lang="en-US" sz="1800" dirty="0">
                <a:solidFill>
                  <a:srgbClr val="2F4A8A"/>
                </a:solidFill>
                <a:latin typeface="Montserrat" pitchFamily="2" charset="77"/>
              </a:rPr>
              <a:t>Unsupervised</a:t>
            </a:r>
          </a:p>
        </p:txBody>
      </p:sp>
      <p:sp>
        <p:nvSpPr>
          <p:cNvPr id="8" name="TextBox 7">
            <a:extLst>
              <a:ext uri="{FF2B5EF4-FFF2-40B4-BE49-F238E27FC236}">
                <a16:creationId xmlns:a16="http://schemas.microsoft.com/office/drawing/2014/main" id="{C1B4C393-D365-35F0-C5E4-66DEEABA1A97}"/>
              </a:ext>
            </a:extLst>
          </p:cNvPr>
          <p:cNvSpPr txBox="1"/>
          <p:nvPr/>
        </p:nvSpPr>
        <p:spPr>
          <a:xfrm>
            <a:off x="5737338" y="891627"/>
            <a:ext cx="1754433" cy="369332"/>
          </a:xfrm>
          <a:prstGeom prst="rect">
            <a:avLst/>
          </a:prstGeom>
          <a:noFill/>
        </p:spPr>
        <p:txBody>
          <a:bodyPr wrap="square">
            <a:spAutoFit/>
          </a:bodyPr>
          <a:lstStyle/>
          <a:p>
            <a:pPr lvl="0" algn="ctr"/>
            <a:r>
              <a:rPr lang="en-US" sz="1800" dirty="0">
                <a:solidFill>
                  <a:srgbClr val="2F4A8A"/>
                </a:solidFill>
                <a:latin typeface="Montserrat" pitchFamily="2" charset="77"/>
              </a:rPr>
              <a:t>Supervised</a:t>
            </a:r>
          </a:p>
        </p:txBody>
      </p:sp>
    </p:spTree>
    <p:extLst>
      <p:ext uri="{BB962C8B-B14F-4D97-AF65-F5344CB8AC3E}">
        <p14:creationId xmlns:p14="http://schemas.microsoft.com/office/powerpoint/2010/main" val="3616567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097469"/>
            <a:ext cx="7902926" cy="3936700"/>
          </a:xfrm>
          <a:prstGeom prst="rect">
            <a:avLst/>
          </a:prstGeom>
        </p:spPr>
        <p:txBody>
          <a:bodyPr spcFirstLastPara="1" wrap="square" lIns="91425" tIns="91425" rIns="91425" bIns="91425" anchor="t" anchorCtr="0">
            <a:noAutofit/>
          </a:bodyPr>
          <a:lstStyle/>
          <a:p>
            <a:pPr marL="800100" lvl="1" indent="-342900">
              <a:buFont typeface="Wingdings" pitchFamily="2" charset="2"/>
              <a:buChar char="Ø"/>
            </a:pPr>
            <a:endParaRPr lang="en-US" sz="1600" dirty="0">
              <a:solidFill>
                <a:schemeClr val="bg2"/>
              </a:solidFill>
            </a:endParaRPr>
          </a:p>
          <a:p>
            <a:pPr marL="342900" lvl="0" indent="-342900" algn="l" rtl="0">
              <a:spcBef>
                <a:spcPts val="0"/>
              </a:spcBef>
              <a:spcAft>
                <a:spcPts val="0"/>
              </a:spcAft>
              <a:buFont typeface="Wingdings" pitchFamily="2" charset="2"/>
              <a:buChar char="v"/>
            </a:pPr>
            <a:endParaRPr sz="2000" dirty="0">
              <a:solidFill>
                <a:srgbClr val="2F4A8A"/>
              </a:solidFill>
            </a:endParaRPr>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CAN WE UTILIZE DIGITAL TRACE DATA?</a:t>
            </a:r>
            <a:endParaRPr dirty="0"/>
          </a:p>
        </p:txBody>
      </p:sp>
      <p:graphicFrame>
        <p:nvGraphicFramePr>
          <p:cNvPr id="22" name="Diagram 21">
            <a:extLst>
              <a:ext uri="{FF2B5EF4-FFF2-40B4-BE49-F238E27FC236}">
                <a16:creationId xmlns:a16="http://schemas.microsoft.com/office/drawing/2014/main" id="{1449514F-06C4-A410-BD7A-9BB351A65A3C}"/>
              </a:ext>
            </a:extLst>
          </p:cNvPr>
          <p:cNvGraphicFramePr/>
          <p:nvPr>
            <p:extLst>
              <p:ext uri="{D42A27DB-BD31-4B8C-83A1-F6EECF244321}">
                <p14:modId xmlns:p14="http://schemas.microsoft.com/office/powerpoint/2010/main" val="1132861047"/>
              </p:ext>
            </p:extLst>
          </p:nvPr>
        </p:nvGraphicFramePr>
        <p:xfrm>
          <a:off x="1408364" y="1484416"/>
          <a:ext cx="6514797" cy="3028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907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Google Shape;1946;p52">
            <a:extLst>
              <a:ext uri="{FF2B5EF4-FFF2-40B4-BE49-F238E27FC236}">
                <a16:creationId xmlns:a16="http://schemas.microsoft.com/office/drawing/2014/main" id="{E683813C-18BB-9D83-EDA6-7D7A4438EF34}"/>
              </a:ext>
            </a:extLst>
          </p:cNvPr>
          <p:cNvSpPr txBox="1">
            <a:spLocks noGrp="1"/>
          </p:cNvSpPr>
          <p:nvPr>
            <p:ph type="title" idx="2"/>
          </p:nvPr>
        </p:nvSpPr>
        <p:spPr>
          <a:xfrm>
            <a:off x="3105500" y="2162419"/>
            <a:ext cx="3105149" cy="20211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THE </a:t>
            </a:r>
            <a:br>
              <a:rPr lang="en-US" altLang="zh-CN" sz="3200" dirty="0"/>
            </a:br>
            <a:r>
              <a:rPr lang="en-US" altLang="zh-CN" sz="3200" dirty="0"/>
              <a:t>TOXICITY</a:t>
            </a:r>
            <a:br>
              <a:rPr lang="en-US" altLang="zh-CN" sz="3200" dirty="0"/>
            </a:br>
            <a:r>
              <a:rPr lang="en-US" altLang="zh-CN" sz="3200" dirty="0"/>
              <a:t>OF ‘CHINESEVIRUS’</a:t>
            </a:r>
            <a:endParaRPr sz="3200" dirty="0"/>
          </a:p>
        </p:txBody>
      </p:sp>
      <p:sp>
        <p:nvSpPr>
          <p:cNvPr id="27" name="Google Shape;52;p13">
            <a:extLst>
              <a:ext uri="{FF2B5EF4-FFF2-40B4-BE49-F238E27FC236}">
                <a16:creationId xmlns:a16="http://schemas.microsoft.com/office/drawing/2014/main" id="{D37B797C-3516-BE31-DFA6-51001F898ECF}"/>
              </a:ext>
            </a:extLst>
          </p:cNvPr>
          <p:cNvSpPr/>
          <p:nvPr/>
        </p:nvSpPr>
        <p:spPr>
          <a:xfrm>
            <a:off x="0" y="499758"/>
            <a:ext cx="9316150" cy="1329200"/>
          </a:xfrm>
          <a:custGeom>
            <a:avLst/>
            <a:gdLst/>
            <a:ahLst/>
            <a:cxnLst/>
            <a:rect l="l" t="t" r="r" b="b"/>
            <a:pathLst>
              <a:path w="372646" h="53168" extrusionOk="0">
                <a:moveTo>
                  <a:pt x="0" y="11699"/>
                </a:moveTo>
                <a:cubicBezTo>
                  <a:pt x="7161" y="10047"/>
                  <a:pt x="24513" y="-5102"/>
                  <a:pt x="42966" y="1784"/>
                </a:cubicBezTo>
                <a:cubicBezTo>
                  <a:pt x="61419" y="8670"/>
                  <a:pt x="87447" y="50397"/>
                  <a:pt x="110720" y="53013"/>
                </a:cubicBezTo>
                <a:cubicBezTo>
                  <a:pt x="133993" y="55630"/>
                  <a:pt x="159332" y="24369"/>
                  <a:pt x="182605" y="17483"/>
                </a:cubicBezTo>
                <a:cubicBezTo>
                  <a:pt x="205878" y="10597"/>
                  <a:pt x="228601" y="6879"/>
                  <a:pt x="250359" y="11699"/>
                </a:cubicBezTo>
                <a:cubicBezTo>
                  <a:pt x="272117" y="16519"/>
                  <a:pt x="292774" y="42960"/>
                  <a:pt x="313155" y="46403"/>
                </a:cubicBezTo>
                <a:cubicBezTo>
                  <a:pt x="333536" y="49846"/>
                  <a:pt x="362731" y="34697"/>
                  <a:pt x="372646" y="32356"/>
                </a:cubicBezTo>
              </a:path>
            </a:pathLst>
          </a:custGeom>
          <a:noFill/>
          <a:ln w="28575" cap="rnd" cmpd="sng">
            <a:solidFill>
              <a:schemeClr val="dk1"/>
            </a:solidFill>
            <a:prstDash val="dash"/>
            <a:round/>
            <a:headEnd type="none" w="med" len="med"/>
            <a:tailEnd type="none" w="med" len="med"/>
          </a:ln>
        </p:spPr>
      </p:sp>
      <p:grpSp>
        <p:nvGrpSpPr>
          <p:cNvPr id="28" name="Google Shape;73;p13">
            <a:extLst>
              <a:ext uri="{FF2B5EF4-FFF2-40B4-BE49-F238E27FC236}">
                <a16:creationId xmlns:a16="http://schemas.microsoft.com/office/drawing/2014/main" id="{0BA003A0-392C-94B6-BE5F-BA10562A0CD3}"/>
              </a:ext>
            </a:extLst>
          </p:cNvPr>
          <p:cNvGrpSpPr/>
          <p:nvPr/>
        </p:nvGrpSpPr>
        <p:grpSpPr>
          <a:xfrm>
            <a:off x="7225146" y="1141242"/>
            <a:ext cx="936262" cy="899286"/>
            <a:chOff x="6633158" y="3359783"/>
            <a:chExt cx="368143" cy="368771"/>
          </a:xfrm>
        </p:grpSpPr>
        <p:sp>
          <p:nvSpPr>
            <p:cNvPr id="29" name="Google Shape;74;p13">
              <a:extLst>
                <a:ext uri="{FF2B5EF4-FFF2-40B4-BE49-F238E27FC236}">
                  <a16:creationId xmlns:a16="http://schemas.microsoft.com/office/drawing/2014/main" id="{B6B0EE5E-5C04-5E88-5363-D5F4DE44C667}"/>
                </a:ext>
              </a:extLst>
            </p:cNvPr>
            <p:cNvSpPr/>
            <p:nvPr/>
          </p:nvSpPr>
          <p:spPr>
            <a:xfrm>
              <a:off x="6698059" y="3428296"/>
              <a:ext cx="237479" cy="232243"/>
            </a:xfrm>
            <a:custGeom>
              <a:avLst/>
              <a:gdLst/>
              <a:ahLst/>
              <a:cxnLst/>
              <a:rect l="l" t="t" r="r" b="b"/>
              <a:pathLst>
                <a:path w="9071" h="8871" extrusionOk="0">
                  <a:moveTo>
                    <a:pt x="3629" y="1"/>
                  </a:moveTo>
                  <a:cubicBezTo>
                    <a:pt x="3596" y="1"/>
                    <a:pt x="3563" y="4"/>
                    <a:pt x="3531" y="11"/>
                  </a:cubicBezTo>
                  <a:cubicBezTo>
                    <a:pt x="3205" y="83"/>
                    <a:pt x="3012" y="501"/>
                    <a:pt x="2715" y="645"/>
                  </a:cubicBezTo>
                  <a:cubicBezTo>
                    <a:pt x="2417" y="789"/>
                    <a:pt x="1965" y="683"/>
                    <a:pt x="1711" y="890"/>
                  </a:cubicBezTo>
                  <a:cubicBezTo>
                    <a:pt x="1456" y="1097"/>
                    <a:pt x="1456" y="1567"/>
                    <a:pt x="1249" y="1817"/>
                  </a:cubicBezTo>
                  <a:cubicBezTo>
                    <a:pt x="1043" y="2067"/>
                    <a:pt x="586" y="2177"/>
                    <a:pt x="447" y="2471"/>
                  </a:cubicBezTo>
                  <a:cubicBezTo>
                    <a:pt x="313" y="2764"/>
                    <a:pt x="514" y="3182"/>
                    <a:pt x="438" y="3503"/>
                  </a:cubicBezTo>
                  <a:cubicBezTo>
                    <a:pt x="361" y="3811"/>
                    <a:pt x="0" y="4104"/>
                    <a:pt x="0" y="4435"/>
                  </a:cubicBezTo>
                  <a:cubicBezTo>
                    <a:pt x="0" y="4772"/>
                    <a:pt x="365" y="5060"/>
                    <a:pt x="438" y="5372"/>
                  </a:cubicBezTo>
                  <a:cubicBezTo>
                    <a:pt x="510" y="5694"/>
                    <a:pt x="308" y="6112"/>
                    <a:pt x="447" y="6405"/>
                  </a:cubicBezTo>
                  <a:cubicBezTo>
                    <a:pt x="586" y="6693"/>
                    <a:pt x="1043" y="6799"/>
                    <a:pt x="1249" y="7054"/>
                  </a:cubicBezTo>
                  <a:cubicBezTo>
                    <a:pt x="1456" y="7313"/>
                    <a:pt x="1456" y="7779"/>
                    <a:pt x="1711" y="7981"/>
                  </a:cubicBezTo>
                  <a:cubicBezTo>
                    <a:pt x="1965" y="8187"/>
                    <a:pt x="2422" y="8086"/>
                    <a:pt x="2715" y="8226"/>
                  </a:cubicBezTo>
                  <a:cubicBezTo>
                    <a:pt x="3008" y="8370"/>
                    <a:pt x="3209" y="8783"/>
                    <a:pt x="3531" y="8860"/>
                  </a:cubicBezTo>
                  <a:cubicBezTo>
                    <a:pt x="3564" y="8867"/>
                    <a:pt x="3597" y="8870"/>
                    <a:pt x="3631" y="8870"/>
                  </a:cubicBezTo>
                  <a:cubicBezTo>
                    <a:pt x="3916" y="8870"/>
                    <a:pt x="4239" y="8644"/>
                    <a:pt x="4535" y="8644"/>
                  </a:cubicBezTo>
                  <a:cubicBezTo>
                    <a:pt x="4836" y="8644"/>
                    <a:pt x="5156" y="8870"/>
                    <a:pt x="5443" y="8870"/>
                  </a:cubicBezTo>
                  <a:cubicBezTo>
                    <a:pt x="5477" y="8870"/>
                    <a:pt x="5511" y="8867"/>
                    <a:pt x="5544" y="8860"/>
                  </a:cubicBezTo>
                  <a:cubicBezTo>
                    <a:pt x="5871" y="8788"/>
                    <a:pt x="6063" y="8370"/>
                    <a:pt x="6361" y="8226"/>
                  </a:cubicBezTo>
                  <a:cubicBezTo>
                    <a:pt x="6659" y="8082"/>
                    <a:pt x="7110" y="8187"/>
                    <a:pt x="7365" y="7981"/>
                  </a:cubicBezTo>
                  <a:cubicBezTo>
                    <a:pt x="7620" y="7774"/>
                    <a:pt x="7620" y="7308"/>
                    <a:pt x="7826" y="7054"/>
                  </a:cubicBezTo>
                  <a:cubicBezTo>
                    <a:pt x="8028" y="6804"/>
                    <a:pt x="8484" y="6698"/>
                    <a:pt x="8624" y="6405"/>
                  </a:cubicBezTo>
                  <a:cubicBezTo>
                    <a:pt x="8763" y="6112"/>
                    <a:pt x="8561" y="5694"/>
                    <a:pt x="8638" y="5372"/>
                  </a:cubicBezTo>
                  <a:cubicBezTo>
                    <a:pt x="8710" y="5060"/>
                    <a:pt x="9070" y="4772"/>
                    <a:pt x="9070" y="4435"/>
                  </a:cubicBezTo>
                  <a:cubicBezTo>
                    <a:pt x="9070" y="4104"/>
                    <a:pt x="8705" y="3811"/>
                    <a:pt x="8638" y="3503"/>
                  </a:cubicBezTo>
                  <a:cubicBezTo>
                    <a:pt x="8566" y="3177"/>
                    <a:pt x="8763" y="2759"/>
                    <a:pt x="8624" y="2471"/>
                  </a:cubicBezTo>
                  <a:cubicBezTo>
                    <a:pt x="8484" y="2177"/>
                    <a:pt x="8028" y="2077"/>
                    <a:pt x="7826" y="1817"/>
                  </a:cubicBezTo>
                  <a:cubicBezTo>
                    <a:pt x="7620" y="1558"/>
                    <a:pt x="7620" y="1097"/>
                    <a:pt x="7365" y="890"/>
                  </a:cubicBezTo>
                  <a:cubicBezTo>
                    <a:pt x="7259" y="818"/>
                    <a:pt x="7139" y="775"/>
                    <a:pt x="7014" y="760"/>
                  </a:cubicBezTo>
                  <a:lnTo>
                    <a:pt x="6294" y="607"/>
                  </a:lnTo>
                  <a:cubicBezTo>
                    <a:pt x="6034" y="443"/>
                    <a:pt x="5847" y="83"/>
                    <a:pt x="5544" y="11"/>
                  </a:cubicBezTo>
                  <a:cubicBezTo>
                    <a:pt x="5512" y="4"/>
                    <a:pt x="5478" y="1"/>
                    <a:pt x="5445" y="1"/>
                  </a:cubicBezTo>
                  <a:cubicBezTo>
                    <a:pt x="5157" y="1"/>
                    <a:pt x="4837" y="232"/>
                    <a:pt x="4535" y="232"/>
                  </a:cubicBezTo>
                  <a:cubicBezTo>
                    <a:pt x="4239" y="232"/>
                    <a:pt x="3915" y="1"/>
                    <a:pt x="3629" y="1"/>
                  </a:cubicBezTo>
                  <a:close/>
                </a:path>
              </a:pathLst>
            </a:custGeom>
            <a:solidFill>
              <a:srgbClr val="FF9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p13">
              <a:extLst>
                <a:ext uri="{FF2B5EF4-FFF2-40B4-BE49-F238E27FC236}">
                  <a16:creationId xmlns:a16="http://schemas.microsoft.com/office/drawing/2014/main" id="{D0F6B0C7-19A2-A107-65A6-6453DD9995E9}"/>
                </a:ext>
              </a:extLst>
            </p:cNvPr>
            <p:cNvSpPr/>
            <p:nvPr/>
          </p:nvSpPr>
          <p:spPr>
            <a:xfrm>
              <a:off x="6761833" y="3472959"/>
              <a:ext cx="32830" cy="28039"/>
            </a:xfrm>
            <a:custGeom>
              <a:avLst/>
              <a:gdLst/>
              <a:ahLst/>
              <a:cxnLst/>
              <a:rect l="l" t="t" r="r" b="b"/>
              <a:pathLst>
                <a:path w="1254" h="1071" extrusionOk="0">
                  <a:moveTo>
                    <a:pt x="716" y="1"/>
                  </a:moveTo>
                  <a:cubicBezTo>
                    <a:pt x="240" y="1"/>
                    <a:pt x="0" y="577"/>
                    <a:pt x="336" y="913"/>
                  </a:cubicBezTo>
                  <a:cubicBezTo>
                    <a:pt x="446" y="1022"/>
                    <a:pt x="581" y="1070"/>
                    <a:pt x="712" y="1070"/>
                  </a:cubicBezTo>
                  <a:cubicBezTo>
                    <a:pt x="989" y="1070"/>
                    <a:pt x="1254" y="856"/>
                    <a:pt x="1254" y="534"/>
                  </a:cubicBezTo>
                  <a:cubicBezTo>
                    <a:pt x="1254" y="241"/>
                    <a:pt x="1014" y="1"/>
                    <a:pt x="716" y="1"/>
                  </a:cubicBezTo>
                  <a:close/>
                </a:path>
              </a:pathLst>
            </a:custGeom>
            <a:solidFill>
              <a:srgbClr val="C0CD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p13">
              <a:extLst>
                <a:ext uri="{FF2B5EF4-FFF2-40B4-BE49-F238E27FC236}">
                  <a16:creationId xmlns:a16="http://schemas.microsoft.com/office/drawing/2014/main" id="{FFC3CFF4-11E7-7F70-4B1A-9397E18D5B7D}"/>
                </a:ext>
              </a:extLst>
            </p:cNvPr>
            <p:cNvSpPr/>
            <p:nvPr/>
          </p:nvSpPr>
          <p:spPr>
            <a:xfrm>
              <a:off x="6798171" y="3365674"/>
              <a:ext cx="32856" cy="28039"/>
            </a:xfrm>
            <a:custGeom>
              <a:avLst/>
              <a:gdLst/>
              <a:ahLst/>
              <a:cxnLst/>
              <a:rect l="l" t="t" r="r" b="b"/>
              <a:pathLst>
                <a:path w="1255" h="1071" extrusionOk="0">
                  <a:moveTo>
                    <a:pt x="716" y="1"/>
                  </a:moveTo>
                  <a:cubicBezTo>
                    <a:pt x="241" y="1"/>
                    <a:pt x="0" y="573"/>
                    <a:pt x="337" y="914"/>
                  </a:cubicBezTo>
                  <a:cubicBezTo>
                    <a:pt x="447" y="1022"/>
                    <a:pt x="581" y="1071"/>
                    <a:pt x="713" y="1071"/>
                  </a:cubicBezTo>
                  <a:cubicBezTo>
                    <a:pt x="990" y="1071"/>
                    <a:pt x="1254" y="856"/>
                    <a:pt x="1254" y="534"/>
                  </a:cubicBezTo>
                  <a:cubicBezTo>
                    <a:pt x="1254" y="236"/>
                    <a:pt x="1014" y="1"/>
                    <a:pt x="716" y="1"/>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p13">
              <a:extLst>
                <a:ext uri="{FF2B5EF4-FFF2-40B4-BE49-F238E27FC236}">
                  <a16:creationId xmlns:a16="http://schemas.microsoft.com/office/drawing/2014/main" id="{753C7561-60BE-3F25-7E03-614E2609AC6E}"/>
                </a:ext>
              </a:extLst>
            </p:cNvPr>
            <p:cNvSpPr/>
            <p:nvPr/>
          </p:nvSpPr>
          <p:spPr>
            <a:xfrm>
              <a:off x="6852887" y="3519377"/>
              <a:ext cx="32830" cy="28039"/>
            </a:xfrm>
            <a:custGeom>
              <a:avLst/>
              <a:gdLst/>
              <a:ahLst/>
              <a:cxnLst/>
              <a:rect l="l" t="t" r="r" b="b"/>
              <a:pathLst>
                <a:path w="1254" h="1071" extrusionOk="0">
                  <a:moveTo>
                    <a:pt x="716" y="0"/>
                  </a:moveTo>
                  <a:cubicBezTo>
                    <a:pt x="240" y="0"/>
                    <a:pt x="0" y="577"/>
                    <a:pt x="336" y="913"/>
                  </a:cubicBezTo>
                  <a:cubicBezTo>
                    <a:pt x="446" y="1022"/>
                    <a:pt x="581" y="1070"/>
                    <a:pt x="713" y="1070"/>
                  </a:cubicBezTo>
                  <a:cubicBezTo>
                    <a:pt x="989" y="1070"/>
                    <a:pt x="1254" y="856"/>
                    <a:pt x="1254" y="534"/>
                  </a:cubicBezTo>
                  <a:cubicBezTo>
                    <a:pt x="1254" y="241"/>
                    <a:pt x="1014" y="0"/>
                    <a:pt x="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8;p13">
              <a:extLst>
                <a:ext uri="{FF2B5EF4-FFF2-40B4-BE49-F238E27FC236}">
                  <a16:creationId xmlns:a16="http://schemas.microsoft.com/office/drawing/2014/main" id="{E38AA6D7-EEF8-EEAA-4836-CA2FDCAE261B}"/>
                </a:ext>
              </a:extLst>
            </p:cNvPr>
            <p:cNvSpPr/>
            <p:nvPr/>
          </p:nvSpPr>
          <p:spPr>
            <a:xfrm>
              <a:off x="6750890" y="3564642"/>
              <a:ext cx="51836" cy="44401"/>
            </a:xfrm>
            <a:custGeom>
              <a:avLst/>
              <a:gdLst/>
              <a:ahLst/>
              <a:cxnLst/>
              <a:rect l="l" t="t" r="r" b="b"/>
              <a:pathLst>
                <a:path w="1980" h="1696" extrusionOk="0">
                  <a:moveTo>
                    <a:pt x="1134" y="1"/>
                  </a:moveTo>
                  <a:cubicBezTo>
                    <a:pt x="375" y="1"/>
                    <a:pt x="0" y="914"/>
                    <a:pt x="533" y="1447"/>
                  </a:cubicBezTo>
                  <a:cubicBezTo>
                    <a:pt x="705" y="1619"/>
                    <a:pt x="917" y="1696"/>
                    <a:pt x="1124" y="1696"/>
                  </a:cubicBezTo>
                  <a:cubicBezTo>
                    <a:pt x="1560" y="1696"/>
                    <a:pt x="1979" y="1356"/>
                    <a:pt x="1979" y="842"/>
                  </a:cubicBezTo>
                  <a:cubicBezTo>
                    <a:pt x="1975" y="376"/>
                    <a:pt x="1600" y="1"/>
                    <a:pt x="1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9;p13">
              <a:extLst>
                <a:ext uri="{FF2B5EF4-FFF2-40B4-BE49-F238E27FC236}">
                  <a16:creationId xmlns:a16="http://schemas.microsoft.com/office/drawing/2014/main" id="{E75ACF0A-B5F0-A767-5586-AFD81EA56A0B}"/>
                </a:ext>
              </a:extLst>
            </p:cNvPr>
            <p:cNvSpPr/>
            <p:nvPr/>
          </p:nvSpPr>
          <p:spPr>
            <a:xfrm>
              <a:off x="6939543" y="3387037"/>
              <a:ext cx="36364" cy="34636"/>
            </a:xfrm>
            <a:custGeom>
              <a:avLst/>
              <a:gdLst/>
              <a:ahLst/>
              <a:cxnLst/>
              <a:rect l="l" t="t" r="r" b="b"/>
              <a:pathLst>
                <a:path w="1389" h="1323" extrusionOk="0">
                  <a:moveTo>
                    <a:pt x="666" y="0"/>
                  </a:moveTo>
                  <a:cubicBezTo>
                    <a:pt x="326" y="0"/>
                    <a:pt x="0" y="263"/>
                    <a:pt x="0" y="660"/>
                  </a:cubicBezTo>
                  <a:cubicBezTo>
                    <a:pt x="0" y="1059"/>
                    <a:pt x="325" y="1322"/>
                    <a:pt x="664" y="1322"/>
                  </a:cubicBezTo>
                  <a:cubicBezTo>
                    <a:pt x="827" y="1322"/>
                    <a:pt x="993" y="1261"/>
                    <a:pt x="1129" y="1126"/>
                  </a:cubicBezTo>
                  <a:cubicBezTo>
                    <a:pt x="1389" y="871"/>
                    <a:pt x="1389" y="453"/>
                    <a:pt x="1129" y="194"/>
                  </a:cubicBezTo>
                  <a:cubicBezTo>
                    <a:pt x="994" y="60"/>
                    <a:pt x="828" y="0"/>
                    <a:pt x="66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p13">
              <a:extLst>
                <a:ext uri="{FF2B5EF4-FFF2-40B4-BE49-F238E27FC236}">
                  <a16:creationId xmlns:a16="http://schemas.microsoft.com/office/drawing/2014/main" id="{67581CB4-1322-EA43-E862-516A3B787758}"/>
                </a:ext>
              </a:extLst>
            </p:cNvPr>
            <p:cNvSpPr/>
            <p:nvPr/>
          </p:nvSpPr>
          <p:spPr>
            <a:xfrm>
              <a:off x="6962922" y="3530451"/>
              <a:ext cx="32856" cy="28013"/>
            </a:xfrm>
            <a:custGeom>
              <a:avLst/>
              <a:gdLst/>
              <a:ahLst/>
              <a:cxnLst/>
              <a:rect l="l" t="t" r="r" b="b"/>
              <a:pathLst>
                <a:path w="1255" h="1070" extrusionOk="0">
                  <a:moveTo>
                    <a:pt x="716" y="0"/>
                  </a:moveTo>
                  <a:cubicBezTo>
                    <a:pt x="241" y="0"/>
                    <a:pt x="1" y="577"/>
                    <a:pt x="337" y="913"/>
                  </a:cubicBezTo>
                  <a:cubicBezTo>
                    <a:pt x="447" y="1021"/>
                    <a:pt x="581" y="1070"/>
                    <a:pt x="713" y="1070"/>
                  </a:cubicBezTo>
                  <a:cubicBezTo>
                    <a:pt x="990" y="1070"/>
                    <a:pt x="1255" y="856"/>
                    <a:pt x="1255" y="533"/>
                  </a:cubicBezTo>
                  <a:cubicBezTo>
                    <a:pt x="1255" y="240"/>
                    <a:pt x="1014" y="0"/>
                    <a:pt x="71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p13">
              <a:extLst>
                <a:ext uri="{FF2B5EF4-FFF2-40B4-BE49-F238E27FC236}">
                  <a16:creationId xmlns:a16="http://schemas.microsoft.com/office/drawing/2014/main" id="{80BB955B-AC23-7D41-809D-37667FDDED09}"/>
                </a:ext>
              </a:extLst>
            </p:cNvPr>
            <p:cNvSpPr/>
            <p:nvPr/>
          </p:nvSpPr>
          <p:spPr>
            <a:xfrm>
              <a:off x="6931479" y="3659021"/>
              <a:ext cx="38013" cy="36207"/>
            </a:xfrm>
            <a:custGeom>
              <a:avLst/>
              <a:gdLst/>
              <a:ahLst/>
              <a:cxnLst/>
              <a:rect l="l" t="t" r="r" b="b"/>
              <a:pathLst>
                <a:path w="1452" h="1383" extrusionOk="0">
                  <a:moveTo>
                    <a:pt x="694" y="0"/>
                  </a:moveTo>
                  <a:cubicBezTo>
                    <a:pt x="341" y="0"/>
                    <a:pt x="1" y="275"/>
                    <a:pt x="1" y="691"/>
                  </a:cubicBezTo>
                  <a:cubicBezTo>
                    <a:pt x="1" y="1107"/>
                    <a:pt x="342" y="1383"/>
                    <a:pt x="697" y="1383"/>
                  </a:cubicBezTo>
                  <a:cubicBezTo>
                    <a:pt x="866" y="1383"/>
                    <a:pt x="1038" y="1320"/>
                    <a:pt x="1178" y="1181"/>
                  </a:cubicBezTo>
                  <a:cubicBezTo>
                    <a:pt x="1452" y="912"/>
                    <a:pt x="1452" y="474"/>
                    <a:pt x="1178" y="205"/>
                  </a:cubicBezTo>
                  <a:cubicBezTo>
                    <a:pt x="1037" y="64"/>
                    <a:pt x="864" y="0"/>
                    <a:pt x="6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p13">
              <a:extLst>
                <a:ext uri="{FF2B5EF4-FFF2-40B4-BE49-F238E27FC236}">
                  <a16:creationId xmlns:a16="http://schemas.microsoft.com/office/drawing/2014/main" id="{C4F69DC2-0612-2CD7-2C77-CC1CC9822F8B}"/>
                </a:ext>
              </a:extLst>
            </p:cNvPr>
            <p:cNvSpPr/>
            <p:nvPr/>
          </p:nvSpPr>
          <p:spPr>
            <a:xfrm>
              <a:off x="6798171" y="3695202"/>
              <a:ext cx="32856" cy="28039"/>
            </a:xfrm>
            <a:custGeom>
              <a:avLst/>
              <a:gdLst/>
              <a:ahLst/>
              <a:cxnLst/>
              <a:rect l="l" t="t" r="r" b="b"/>
              <a:pathLst>
                <a:path w="1255" h="1071" extrusionOk="0">
                  <a:moveTo>
                    <a:pt x="716" y="0"/>
                  </a:moveTo>
                  <a:cubicBezTo>
                    <a:pt x="241" y="0"/>
                    <a:pt x="0" y="577"/>
                    <a:pt x="337" y="913"/>
                  </a:cubicBezTo>
                  <a:cubicBezTo>
                    <a:pt x="447" y="1022"/>
                    <a:pt x="581" y="1070"/>
                    <a:pt x="713" y="1070"/>
                  </a:cubicBezTo>
                  <a:cubicBezTo>
                    <a:pt x="990" y="1070"/>
                    <a:pt x="1254" y="856"/>
                    <a:pt x="1254" y="534"/>
                  </a:cubicBezTo>
                  <a:cubicBezTo>
                    <a:pt x="1254" y="241"/>
                    <a:pt x="1014" y="0"/>
                    <a:pt x="71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p13">
              <a:extLst>
                <a:ext uri="{FF2B5EF4-FFF2-40B4-BE49-F238E27FC236}">
                  <a16:creationId xmlns:a16="http://schemas.microsoft.com/office/drawing/2014/main" id="{5A068B93-48AD-C211-5DE7-B25F2E44532E}"/>
                </a:ext>
              </a:extLst>
            </p:cNvPr>
            <p:cNvSpPr/>
            <p:nvPr/>
          </p:nvSpPr>
          <p:spPr>
            <a:xfrm>
              <a:off x="6686225" y="3646847"/>
              <a:ext cx="29583" cy="28196"/>
            </a:xfrm>
            <a:custGeom>
              <a:avLst/>
              <a:gdLst/>
              <a:ahLst/>
              <a:cxnLst/>
              <a:rect l="l" t="t" r="r" b="b"/>
              <a:pathLst>
                <a:path w="1130" h="1077" extrusionOk="0">
                  <a:moveTo>
                    <a:pt x="541" y="1"/>
                  </a:moveTo>
                  <a:cubicBezTo>
                    <a:pt x="266" y="1"/>
                    <a:pt x="1" y="215"/>
                    <a:pt x="1" y="536"/>
                  </a:cubicBezTo>
                  <a:cubicBezTo>
                    <a:pt x="1" y="862"/>
                    <a:pt x="268" y="1077"/>
                    <a:pt x="545" y="1077"/>
                  </a:cubicBezTo>
                  <a:cubicBezTo>
                    <a:pt x="676" y="1077"/>
                    <a:pt x="810" y="1028"/>
                    <a:pt x="918" y="920"/>
                  </a:cubicBezTo>
                  <a:cubicBezTo>
                    <a:pt x="1130" y="709"/>
                    <a:pt x="1130" y="368"/>
                    <a:pt x="918" y="161"/>
                  </a:cubicBezTo>
                  <a:cubicBezTo>
                    <a:pt x="809" y="50"/>
                    <a:pt x="674" y="1"/>
                    <a:pt x="5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p13">
              <a:extLst>
                <a:ext uri="{FF2B5EF4-FFF2-40B4-BE49-F238E27FC236}">
                  <a16:creationId xmlns:a16="http://schemas.microsoft.com/office/drawing/2014/main" id="{D778467D-181B-3803-2DCF-033150BE5975}"/>
                </a:ext>
              </a:extLst>
            </p:cNvPr>
            <p:cNvSpPr/>
            <p:nvPr/>
          </p:nvSpPr>
          <p:spPr>
            <a:xfrm>
              <a:off x="6633289" y="3530451"/>
              <a:ext cx="32856" cy="28013"/>
            </a:xfrm>
            <a:custGeom>
              <a:avLst/>
              <a:gdLst/>
              <a:ahLst/>
              <a:cxnLst/>
              <a:rect l="l" t="t" r="r" b="b"/>
              <a:pathLst>
                <a:path w="1255" h="1070" extrusionOk="0">
                  <a:moveTo>
                    <a:pt x="716" y="0"/>
                  </a:moveTo>
                  <a:cubicBezTo>
                    <a:pt x="240" y="0"/>
                    <a:pt x="0" y="577"/>
                    <a:pt x="341" y="913"/>
                  </a:cubicBezTo>
                  <a:cubicBezTo>
                    <a:pt x="450" y="1021"/>
                    <a:pt x="583" y="1070"/>
                    <a:pt x="714" y="1070"/>
                  </a:cubicBezTo>
                  <a:cubicBezTo>
                    <a:pt x="989" y="1070"/>
                    <a:pt x="1254" y="856"/>
                    <a:pt x="1254" y="533"/>
                  </a:cubicBezTo>
                  <a:cubicBezTo>
                    <a:pt x="1254" y="240"/>
                    <a:pt x="1014" y="0"/>
                    <a:pt x="71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p13">
              <a:extLst>
                <a:ext uri="{FF2B5EF4-FFF2-40B4-BE49-F238E27FC236}">
                  <a16:creationId xmlns:a16="http://schemas.microsoft.com/office/drawing/2014/main" id="{B78F9521-49D3-17DF-4D25-162481EB0B01}"/>
                </a:ext>
              </a:extLst>
            </p:cNvPr>
            <p:cNvSpPr/>
            <p:nvPr/>
          </p:nvSpPr>
          <p:spPr>
            <a:xfrm>
              <a:off x="6665491" y="3393032"/>
              <a:ext cx="39008" cy="37149"/>
            </a:xfrm>
            <a:custGeom>
              <a:avLst/>
              <a:gdLst/>
              <a:ahLst/>
              <a:cxnLst/>
              <a:rect l="l" t="t" r="r" b="b"/>
              <a:pathLst>
                <a:path w="1490" h="1419" extrusionOk="0">
                  <a:moveTo>
                    <a:pt x="714" y="1"/>
                  </a:moveTo>
                  <a:cubicBezTo>
                    <a:pt x="350" y="1"/>
                    <a:pt x="0" y="283"/>
                    <a:pt x="0" y="709"/>
                  </a:cubicBezTo>
                  <a:cubicBezTo>
                    <a:pt x="0" y="1135"/>
                    <a:pt x="350" y="1418"/>
                    <a:pt x="714" y="1418"/>
                  </a:cubicBezTo>
                  <a:cubicBezTo>
                    <a:pt x="889" y="1418"/>
                    <a:pt x="1066" y="1353"/>
                    <a:pt x="1211" y="1209"/>
                  </a:cubicBezTo>
                  <a:cubicBezTo>
                    <a:pt x="1489" y="935"/>
                    <a:pt x="1489" y="484"/>
                    <a:pt x="1211" y="210"/>
                  </a:cubicBezTo>
                  <a:cubicBezTo>
                    <a:pt x="1066" y="65"/>
                    <a:pt x="889"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p13">
              <a:extLst>
                <a:ext uri="{FF2B5EF4-FFF2-40B4-BE49-F238E27FC236}">
                  <a16:creationId xmlns:a16="http://schemas.microsoft.com/office/drawing/2014/main" id="{E9364BE6-5D44-1348-3014-55AF5B4E3DD0}"/>
                </a:ext>
              </a:extLst>
            </p:cNvPr>
            <p:cNvSpPr/>
            <p:nvPr/>
          </p:nvSpPr>
          <p:spPr>
            <a:xfrm>
              <a:off x="6754529" y="3467488"/>
              <a:ext cx="45422" cy="38956"/>
            </a:xfrm>
            <a:custGeom>
              <a:avLst/>
              <a:gdLst/>
              <a:ahLst/>
              <a:cxnLst/>
              <a:rect l="l" t="t" r="r" b="b"/>
              <a:pathLst>
                <a:path w="1735" h="1488" extrusionOk="0">
                  <a:moveTo>
                    <a:pt x="996" y="413"/>
                  </a:moveTo>
                  <a:cubicBezTo>
                    <a:pt x="1078" y="413"/>
                    <a:pt x="1162" y="444"/>
                    <a:pt x="1230" y="512"/>
                  </a:cubicBezTo>
                  <a:cubicBezTo>
                    <a:pt x="1437" y="719"/>
                    <a:pt x="1288" y="1074"/>
                    <a:pt x="995" y="1074"/>
                  </a:cubicBezTo>
                  <a:cubicBezTo>
                    <a:pt x="812" y="1074"/>
                    <a:pt x="663" y="925"/>
                    <a:pt x="663" y="743"/>
                  </a:cubicBezTo>
                  <a:cubicBezTo>
                    <a:pt x="663" y="545"/>
                    <a:pt x="825" y="413"/>
                    <a:pt x="996" y="413"/>
                  </a:cubicBezTo>
                  <a:close/>
                  <a:moveTo>
                    <a:pt x="989" y="0"/>
                  </a:moveTo>
                  <a:cubicBezTo>
                    <a:pt x="806" y="0"/>
                    <a:pt x="619" y="68"/>
                    <a:pt x="466" y="219"/>
                  </a:cubicBezTo>
                  <a:cubicBezTo>
                    <a:pt x="0" y="685"/>
                    <a:pt x="332" y="1488"/>
                    <a:pt x="995" y="1488"/>
                  </a:cubicBezTo>
                  <a:cubicBezTo>
                    <a:pt x="1403" y="1488"/>
                    <a:pt x="1735" y="1156"/>
                    <a:pt x="1735" y="743"/>
                  </a:cubicBezTo>
                  <a:cubicBezTo>
                    <a:pt x="1735" y="295"/>
                    <a:pt x="1370" y="0"/>
                    <a:pt x="989" y="0"/>
                  </a:cubicBezTo>
                  <a:close/>
                </a:path>
              </a:pathLst>
            </a:custGeom>
            <a:solidFill>
              <a:srgbClr val="714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p13">
              <a:extLst>
                <a:ext uri="{FF2B5EF4-FFF2-40B4-BE49-F238E27FC236}">
                  <a16:creationId xmlns:a16="http://schemas.microsoft.com/office/drawing/2014/main" id="{0DD95488-545D-D617-D495-3B5131701C24}"/>
                </a:ext>
              </a:extLst>
            </p:cNvPr>
            <p:cNvSpPr/>
            <p:nvPr/>
          </p:nvSpPr>
          <p:spPr>
            <a:xfrm>
              <a:off x="6852128" y="3513957"/>
              <a:ext cx="45422" cy="38930"/>
            </a:xfrm>
            <a:custGeom>
              <a:avLst/>
              <a:gdLst/>
              <a:ahLst/>
              <a:cxnLst/>
              <a:rect l="l" t="t" r="r" b="b"/>
              <a:pathLst>
                <a:path w="1735" h="1487" extrusionOk="0">
                  <a:moveTo>
                    <a:pt x="740" y="409"/>
                  </a:moveTo>
                  <a:cubicBezTo>
                    <a:pt x="1033" y="409"/>
                    <a:pt x="1182" y="769"/>
                    <a:pt x="976" y="976"/>
                  </a:cubicBezTo>
                  <a:cubicBezTo>
                    <a:pt x="907" y="1043"/>
                    <a:pt x="823" y="1073"/>
                    <a:pt x="742" y="1073"/>
                  </a:cubicBezTo>
                  <a:cubicBezTo>
                    <a:pt x="571" y="1073"/>
                    <a:pt x="409" y="942"/>
                    <a:pt x="409" y="741"/>
                  </a:cubicBezTo>
                  <a:cubicBezTo>
                    <a:pt x="409" y="561"/>
                    <a:pt x="553" y="414"/>
                    <a:pt x="732" y="414"/>
                  </a:cubicBezTo>
                  <a:cubicBezTo>
                    <a:pt x="734" y="414"/>
                    <a:pt x="737" y="414"/>
                    <a:pt x="740" y="414"/>
                  </a:cubicBezTo>
                  <a:lnTo>
                    <a:pt x="740" y="409"/>
                  </a:lnTo>
                  <a:close/>
                  <a:moveTo>
                    <a:pt x="745" y="1"/>
                  </a:moveTo>
                  <a:cubicBezTo>
                    <a:pt x="332" y="1"/>
                    <a:pt x="0" y="332"/>
                    <a:pt x="0" y="741"/>
                  </a:cubicBezTo>
                  <a:cubicBezTo>
                    <a:pt x="0" y="1190"/>
                    <a:pt x="368" y="1487"/>
                    <a:pt x="751" y="1487"/>
                  </a:cubicBezTo>
                  <a:cubicBezTo>
                    <a:pt x="933" y="1487"/>
                    <a:pt x="1118" y="1419"/>
                    <a:pt x="1269" y="1269"/>
                  </a:cubicBezTo>
                  <a:cubicBezTo>
                    <a:pt x="1735" y="798"/>
                    <a:pt x="1403" y="1"/>
                    <a:pt x="745" y="1"/>
                  </a:cubicBezTo>
                  <a:close/>
                </a:path>
              </a:pathLst>
            </a:custGeom>
            <a:solidFill>
              <a:srgbClr val="714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p13">
              <a:extLst>
                <a:ext uri="{FF2B5EF4-FFF2-40B4-BE49-F238E27FC236}">
                  <a16:creationId xmlns:a16="http://schemas.microsoft.com/office/drawing/2014/main" id="{7154BD91-672C-11A4-316C-0B99893CB164}"/>
                </a:ext>
              </a:extLst>
            </p:cNvPr>
            <p:cNvSpPr/>
            <p:nvPr/>
          </p:nvSpPr>
          <p:spPr>
            <a:xfrm>
              <a:off x="6753010" y="3559118"/>
              <a:ext cx="64298" cy="55187"/>
            </a:xfrm>
            <a:custGeom>
              <a:avLst/>
              <a:gdLst/>
              <a:ahLst/>
              <a:cxnLst/>
              <a:rect l="l" t="t" r="r" b="b"/>
              <a:pathLst>
                <a:path w="2456" h="2108" extrusionOk="0">
                  <a:moveTo>
                    <a:pt x="1050" y="414"/>
                  </a:moveTo>
                  <a:lnTo>
                    <a:pt x="1050" y="414"/>
                  </a:lnTo>
                  <a:cubicBezTo>
                    <a:pt x="1620" y="416"/>
                    <a:pt x="1903" y="1106"/>
                    <a:pt x="1500" y="1504"/>
                  </a:cubicBezTo>
                  <a:cubicBezTo>
                    <a:pt x="1370" y="1635"/>
                    <a:pt x="1210" y="1694"/>
                    <a:pt x="1053" y="1694"/>
                  </a:cubicBezTo>
                  <a:cubicBezTo>
                    <a:pt x="725" y="1694"/>
                    <a:pt x="409" y="1439"/>
                    <a:pt x="409" y="1053"/>
                  </a:cubicBezTo>
                  <a:cubicBezTo>
                    <a:pt x="409" y="703"/>
                    <a:pt x="696" y="415"/>
                    <a:pt x="1050" y="414"/>
                  </a:cubicBezTo>
                  <a:close/>
                  <a:moveTo>
                    <a:pt x="1048" y="0"/>
                  </a:moveTo>
                  <a:cubicBezTo>
                    <a:pt x="472" y="5"/>
                    <a:pt x="1" y="476"/>
                    <a:pt x="1" y="1053"/>
                  </a:cubicBezTo>
                  <a:cubicBezTo>
                    <a:pt x="1" y="1687"/>
                    <a:pt x="518" y="2107"/>
                    <a:pt x="1058" y="2107"/>
                  </a:cubicBezTo>
                  <a:cubicBezTo>
                    <a:pt x="1316" y="2107"/>
                    <a:pt x="1578" y="2011"/>
                    <a:pt x="1793" y="1797"/>
                  </a:cubicBezTo>
                  <a:cubicBezTo>
                    <a:pt x="2456" y="1134"/>
                    <a:pt x="1985" y="0"/>
                    <a:pt x="1048" y="0"/>
                  </a:cubicBezTo>
                  <a:close/>
                </a:path>
              </a:pathLst>
            </a:custGeom>
            <a:solidFill>
              <a:srgbClr val="714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p13">
              <a:extLst>
                <a:ext uri="{FF2B5EF4-FFF2-40B4-BE49-F238E27FC236}">
                  <a16:creationId xmlns:a16="http://schemas.microsoft.com/office/drawing/2014/main" id="{54C2C127-C787-AA19-E31A-D96C2FED6C72}"/>
                </a:ext>
              </a:extLst>
            </p:cNvPr>
            <p:cNvSpPr/>
            <p:nvPr/>
          </p:nvSpPr>
          <p:spPr>
            <a:xfrm>
              <a:off x="6633158" y="3359783"/>
              <a:ext cx="368143" cy="368771"/>
            </a:xfrm>
            <a:custGeom>
              <a:avLst/>
              <a:gdLst/>
              <a:ahLst/>
              <a:cxnLst/>
              <a:rect l="l" t="t" r="r" b="b"/>
              <a:pathLst>
                <a:path w="14062" h="14086" extrusionOk="0">
                  <a:moveTo>
                    <a:pt x="7025" y="428"/>
                  </a:moveTo>
                  <a:cubicBezTo>
                    <a:pt x="7106" y="428"/>
                    <a:pt x="7188" y="457"/>
                    <a:pt x="7255" y="524"/>
                  </a:cubicBezTo>
                  <a:cubicBezTo>
                    <a:pt x="7461" y="735"/>
                    <a:pt x="7317" y="1091"/>
                    <a:pt x="7019" y="1091"/>
                  </a:cubicBezTo>
                  <a:cubicBezTo>
                    <a:pt x="6837" y="1086"/>
                    <a:pt x="6693" y="942"/>
                    <a:pt x="6688" y="759"/>
                  </a:cubicBezTo>
                  <a:cubicBezTo>
                    <a:pt x="6688" y="560"/>
                    <a:pt x="6854" y="428"/>
                    <a:pt x="7025" y="428"/>
                  </a:cubicBezTo>
                  <a:close/>
                  <a:moveTo>
                    <a:pt x="12366" y="1254"/>
                  </a:moveTo>
                  <a:cubicBezTo>
                    <a:pt x="12688" y="1254"/>
                    <a:pt x="12909" y="1581"/>
                    <a:pt x="12784" y="1878"/>
                  </a:cubicBezTo>
                  <a:cubicBezTo>
                    <a:pt x="12711" y="2061"/>
                    <a:pt x="12541" y="2162"/>
                    <a:pt x="12366" y="2162"/>
                  </a:cubicBezTo>
                  <a:cubicBezTo>
                    <a:pt x="12252" y="2162"/>
                    <a:pt x="12135" y="2119"/>
                    <a:pt x="12044" y="2027"/>
                  </a:cubicBezTo>
                  <a:cubicBezTo>
                    <a:pt x="11761" y="1739"/>
                    <a:pt x="11963" y="1254"/>
                    <a:pt x="12366" y="1254"/>
                  </a:cubicBezTo>
                  <a:close/>
                  <a:moveTo>
                    <a:pt x="1946" y="1480"/>
                  </a:moveTo>
                  <a:cubicBezTo>
                    <a:pt x="2393" y="1480"/>
                    <a:pt x="2614" y="2023"/>
                    <a:pt x="2302" y="2335"/>
                  </a:cubicBezTo>
                  <a:cubicBezTo>
                    <a:pt x="2203" y="2433"/>
                    <a:pt x="2075" y="2483"/>
                    <a:pt x="1946" y="2483"/>
                  </a:cubicBezTo>
                  <a:cubicBezTo>
                    <a:pt x="1818" y="2483"/>
                    <a:pt x="1689" y="2433"/>
                    <a:pt x="1591" y="2335"/>
                  </a:cubicBezTo>
                  <a:cubicBezTo>
                    <a:pt x="1278" y="2023"/>
                    <a:pt x="1499" y="1480"/>
                    <a:pt x="1946" y="1480"/>
                  </a:cubicBezTo>
                  <a:close/>
                  <a:moveTo>
                    <a:pt x="721" y="6725"/>
                  </a:moveTo>
                  <a:cubicBezTo>
                    <a:pt x="890" y="6725"/>
                    <a:pt x="1053" y="6856"/>
                    <a:pt x="1053" y="7057"/>
                  </a:cubicBezTo>
                  <a:cubicBezTo>
                    <a:pt x="1053" y="7240"/>
                    <a:pt x="904" y="7389"/>
                    <a:pt x="721" y="7389"/>
                  </a:cubicBezTo>
                  <a:cubicBezTo>
                    <a:pt x="428" y="7389"/>
                    <a:pt x="279" y="7028"/>
                    <a:pt x="490" y="6822"/>
                  </a:cubicBezTo>
                  <a:cubicBezTo>
                    <a:pt x="557" y="6755"/>
                    <a:pt x="640" y="6725"/>
                    <a:pt x="721" y="6725"/>
                  </a:cubicBezTo>
                  <a:close/>
                  <a:moveTo>
                    <a:pt x="13312" y="6725"/>
                  </a:moveTo>
                  <a:cubicBezTo>
                    <a:pt x="13482" y="6725"/>
                    <a:pt x="13644" y="6856"/>
                    <a:pt x="13644" y="7057"/>
                  </a:cubicBezTo>
                  <a:cubicBezTo>
                    <a:pt x="13644" y="7240"/>
                    <a:pt x="13495" y="7389"/>
                    <a:pt x="13312" y="7389"/>
                  </a:cubicBezTo>
                  <a:cubicBezTo>
                    <a:pt x="13019" y="7389"/>
                    <a:pt x="12871" y="7028"/>
                    <a:pt x="13082" y="6822"/>
                  </a:cubicBezTo>
                  <a:cubicBezTo>
                    <a:pt x="13149" y="6755"/>
                    <a:pt x="13231" y="6725"/>
                    <a:pt x="13312" y="6725"/>
                  </a:cubicBezTo>
                  <a:close/>
                  <a:moveTo>
                    <a:pt x="2566" y="11179"/>
                  </a:moveTo>
                  <a:cubicBezTo>
                    <a:pt x="2859" y="11179"/>
                    <a:pt x="3008" y="11530"/>
                    <a:pt x="2801" y="11736"/>
                  </a:cubicBezTo>
                  <a:lnTo>
                    <a:pt x="2801" y="11741"/>
                  </a:lnTo>
                  <a:cubicBezTo>
                    <a:pt x="2735" y="11806"/>
                    <a:pt x="2651" y="11836"/>
                    <a:pt x="2569" y="11836"/>
                  </a:cubicBezTo>
                  <a:cubicBezTo>
                    <a:pt x="2442" y="11836"/>
                    <a:pt x="2318" y="11764"/>
                    <a:pt x="2263" y="11631"/>
                  </a:cubicBezTo>
                  <a:cubicBezTo>
                    <a:pt x="2177" y="11414"/>
                    <a:pt x="2335" y="11179"/>
                    <a:pt x="2566" y="11179"/>
                  </a:cubicBezTo>
                  <a:close/>
                  <a:moveTo>
                    <a:pt x="7014" y="13019"/>
                  </a:moveTo>
                  <a:cubicBezTo>
                    <a:pt x="7197" y="13019"/>
                    <a:pt x="7346" y="13163"/>
                    <a:pt x="7346" y="13346"/>
                  </a:cubicBezTo>
                  <a:lnTo>
                    <a:pt x="7346" y="13350"/>
                  </a:lnTo>
                  <a:cubicBezTo>
                    <a:pt x="7346" y="13549"/>
                    <a:pt x="7182" y="13682"/>
                    <a:pt x="7012" y="13682"/>
                  </a:cubicBezTo>
                  <a:cubicBezTo>
                    <a:pt x="6932" y="13682"/>
                    <a:pt x="6850" y="13652"/>
                    <a:pt x="6784" y="13586"/>
                  </a:cubicBezTo>
                  <a:cubicBezTo>
                    <a:pt x="6572" y="13374"/>
                    <a:pt x="6721" y="13019"/>
                    <a:pt x="7014" y="13019"/>
                  </a:cubicBezTo>
                  <a:close/>
                  <a:moveTo>
                    <a:pt x="7038" y="0"/>
                  </a:moveTo>
                  <a:cubicBezTo>
                    <a:pt x="6625" y="0"/>
                    <a:pt x="6294" y="332"/>
                    <a:pt x="6294" y="745"/>
                  </a:cubicBezTo>
                  <a:cubicBezTo>
                    <a:pt x="6294" y="1071"/>
                    <a:pt x="6515" y="1355"/>
                    <a:pt x="6827" y="1441"/>
                  </a:cubicBezTo>
                  <a:lnTo>
                    <a:pt x="6827" y="2585"/>
                  </a:lnTo>
                  <a:cubicBezTo>
                    <a:pt x="6769" y="2565"/>
                    <a:pt x="6707" y="2546"/>
                    <a:pt x="6649" y="2522"/>
                  </a:cubicBezTo>
                  <a:cubicBezTo>
                    <a:pt x="6434" y="2442"/>
                    <a:pt x="6269" y="2398"/>
                    <a:pt x="6123" y="2398"/>
                  </a:cubicBezTo>
                  <a:cubicBezTo>
                    <a:pt x="5882" y="2398"/>
                    <a:pt x="5693" y="2520"/>
                    <a:pt x="5415" y="2810"/>
                  </a:cubicBezTo>
                  <a:cubicBezTo>
                    <a:pt x="5333" y="2911"/>
                    <a:pt x="5232" y="2993"/>
                    <a:pt x="5122" y="3060"/>
                  </a:cubicBezTo>
                  <a:cubicBezTo>
                    <a:pt x="5026" y="3108"/>
                    <a:pt x="4881" y="3123"/>
                    <a:pt x="4732" y="3137"/>
                  </a:cubicBezTo>
                  <a:cubicBezTo>
                    <a:pt x="4319" y="3176"/>
                    <a:pt x="4065" y="3228"/>
                    <a:pt x="3877" y="3589"/>
                  </a:cubicBezTo>
                  <a:lnTo>
                    <a:pt x="2724" y="2441"/>
                  </a:lnTo>
                  <a:cubicBezTo>
                    <a:pt x="2950" y="2085"/>
                    <a:pt x="2902" y="1619"/>
                    <a:pt x="2609" y="1321"/>
                  </a:cubicBezTo>
                  <a:cubicBezTo>
                    <a:pt x="2431" y="1143"/>
                    <a:pt x="2198" y="1055"/>
                    <a:pt x="1965" y="1055"/>
                  </a:cubicBezTo>
                  <a:cubicBezTo>
                    <a:pt x="1731" y="1055"/>
                    <a:pt x="1497" y="1143"/>
                    <a:pt x="1317" y="1321"/>
                  </a:cubicBezTo>
                  <a:cubicBezTo>
                    <a:pt x="714" y="1924"/>
                    <a:pt x="1210" y="2880"/>
                    <a:pt x="1936" y="2880"/>
                  </a:cubicBezTo>
                  <a:cubicBezTo>
                    <a:pt x="2095" y="2880"/>
                    <a:pt x="2264" y="2834"/>
                    <a:pt x="2436" y="2729"/>
                  </a:cubicBezTo>
                  <a:lnTo>
                    <a:pt x="3719" y="4011"/>
                  </a:lnTo>
                  <a:cubicBezTo>
                    <a:pt x="3618" y="4295"/>
                    <a:pt x="3579" y="4333"/>
                    <a:pt x="3277" y="4516"/>
                  </a:cubicBezTo>
                  <a:cubicBezTo>
                    <a:pt x="2729" y="4843"/>
                    <a:pt x="2638" y="5044"/>
                    <a:pt x="2720" y="5659"/>
                  </a:cubicBezTo>
                  <a:cubicBezTo>
                    <a:pt x="2739" y="5803"/>
                    <a:pt x="2758" y="5947"/>
                    <a:pt x="2734" y="6053"/>
                  </a:cubicBezTo>
                  <a:cubicBezTo>
                    <a:pt x="2686" y="6265"/>
                    <a:pt x="2465" y="6447"/>
                    <a:pt x="2345" y="6836"/>
                  </a:cubicBezTo>
                  <a:lnTo>
                    <a:pt x="1442" y="6836"/>
                  </a:lnTo>
                  <a:cubicBezTo>
                    <a:pt x="1355" y="6524"/>
                    <a:pt x="1072" y="6303"/>
                    <a:pt x="745" y="6298"/>
                  </a:cubicBezTo>
                  <a:cubicBezTo>
                    <a:pt x="332" y="6298"/>
                    <a:pt x="0" y="6634"/>
                    <a:pt x="0" y="7043"/>
                  </a:cubicBezTo>
                  <a:cubicBezTo>
                    <a:pt x="0" y="7456"/>
                    <a:pt x="332" y="7787"/>
                    <a:pt x="745" y="7787"/>
                  </a:cubicBezTo>
                  <a:cubicBezTo>
                    <a:pt x="1072" y="7783"/>
                    <a:pt x="1355" y="7566"/>
                    <a:pt x="1442" y="7249"/>
                  </a:cubicBezTo>
                  <a:lnTo>
                    <a:pt x="2345" y="7249"/>
                  </a:lnTo>
                  <a:cubicBezTo>
                    <a:pt x="2460" y="7634"/>
                    <a:pt x="2686" y="7821"/>
                    <a:pt x="2734" y="8032"/>
                  </a:cubicBezTo>
                  <a:cubicBezTo>
                    <a:pt x="2796" y="8301"/>
                    <a:pt x="2590" y="8748"/>
                    <a:pt x="2763" y="9108"/>
                  </a:cubicBezTo>
                  <a:cubicBezTo>
                    <a:pt x="2936" y="9469"/>
                    <a:pt x="3416" y="9589"/>
                    <a:pt x="3584" y="9800"/>
                  </a:cubicBezTo>
                  <a:cubicBezTo>
                    <a:pt x="3642" y="9887"/>
                    <a:pt x="3685" y="9983"/>
                    <a:pt x="3714" y="10079"/>
                  </a:cubicBezTo>
                  <a:lnTo>
                    <a:pt x="2931" y="10857"/>
                  </a:lnTo>
                  <a:cubicBezTo>
                    <a:pt x="2816" y="10793"/>
                    <a:pt x="2692" y="10763"/>
                    <a:pt x="2571" y="10763"/>
                  </a:cubicBezTo>
                  <a:cubicBezTo>
                    <a:pt x="2248" y="10763"/>
                    <a:pt x="1942" y="10976"/>
                    <a:pt x="1855" y="11318"/>
                  </a:cubicBezTo>
                  <a:cubicBezTo>
                    <a:pt x="1735" y="11787"/>
                    <a:pt x="2091" y="12241"/>
                    <a:pt x="2573" y="12241"/>
                  </a:cubicBezTo>
                  <a:cubicBezTo>
                    <a:pt x="2575" y="12241"/>
                    <a:pt x="2578" y="12241"/>
                    <a:pt x="2580" y="12241"/>
                  </a:cubicBezTo>
                  <a:cubicBezTo>
                    <a:pt x="2582" y="12241"/>
                    <a:pt x="2585" y="12241"/>
                    <a:pt x="2587" y="12241"/>
                  </a:cubicBezTo>
                  <a:cubicBezTo>
                    <a:pt x="3145" y="12241"/>
                    <a:pt x="3497" y="11638"/>
                    <a:pt x="3224" y="11150"/>
                  </a:cubicBezTo>
                  <a:lnTo>
                    <a:pt x="3877" y="10497"/>
                  </a:lnTo>
                  <a:cubicBezTo>
                    <a:pt x="4185" y="11083"/>
                    <a:pt x="4795" y="10872"/>
                    <a:pt x="5117" y="11025"/>
                  </a:cubicBezTo>
                  <a:cubicBezTo>
                    <a:pt x="5357" y="11141"/>
                    <a:pt x="5583" y="11583"/>
                    <a:pt x="5977" y="11674"/>
                  </a:cubicBezTo>
                  <a:cubicBezTo>
                    <a:pt x="6027" y="11685"/>
                    <a:pt x="6076" y="11690"/>
                    <a:pt x="6125" y="11690"/>
                  </a:cubicBezTo>
                  <a:cubicBezTo>
                    <a:pt x="6369" y="11690"/>
                    <a:pt x="6602" y="11569"/>
                    <a:pt x="6822" y="11501"/>
                  </a:cubicBezTo>
                  <a:lnTo>
                    <a:pt x="6822" y="12639"/>
                  </a:lnTo>
                  <a:cubicBezTo>
                    <a:pt x="6510" y="12731"/>
                    <a:pt x="6294" y="13014"/>
                    <a:pt x="6289" y="13341"/>
                  </a:cubicBezTo>
                  <a:cubicBezTo>
                    <a:pt x="6289" y="13749"/>
                    <a:pt x="6620" y="14085"/>
                    <a:pt x="7034" y="14085"/>
                  </a:cubicBezTo>
                  <a:cubicBezTo>
                    <a:pt x="7442" y="14085"/>
                    <a:pt x="7773" y="13749"/>
                    <a:pt x="7773" y="13341"/>
                  </a:cubicBezTo>
                  <a:cubicBezTo>
                    <a:pt x="7773" y="13014"/>
                    <a:pt x="7557" y="12731"/>
                    <a:pt x="7240" y="12639"/>
                  </a:cubicBezTo>
                  <a:lnTo>
                    <a:pt x="7240" y="11501"/>
                  </a:lnTo>
                  <a:cubicBezTo>
                    <a:pt x="7463" y="11573"/>
                    <a:pt x="7696" y="11690"/>
                    <a:pt x="7936" y="11690"/>
                  </a:cubicBezTo>
                  <a:cubicBezTo>
                    <a:pt x="7986" y="11690"/>
                    <a:pt x="8035" y="11685"/>
                    <a:pt x="8086" y="11674"/>
                  </a:cubicBezTo>
                  <a:cubicBezTo>
                    <a:pt x="8489" y="11583"/>
                    <a:pt x="8705" y="11141"/>
                    <a:pt x="8946" y="11025"/>
                  </a:cubicBezTo>
                  <a:cubicBezTo>
                    <a:pt x="9272" y="10867"/>
                    <a:pt x="9882" y="11083"/>
                    <a:pt x="10185" y="10497"/>
                  </a:cubicBezTo>
                  <a:lnTo>
                    <a:pt x="10406" y="10713"/>
                  </a:lnTo>
                  <a:cubicBezTo>
                    <a:pt x="10451" y="10759"/>
                    <a:pt x="10501" y="10778"/>
                    <a:pt x="10550" y="10778"/>
                  </a:cubicBezTo>
                  <a:cubicBezTo>
                    <a:pt x="10709" y="10778"/>
                    <a:pt x="10846" y="10571"/>
                    <a:pt x="10699" y="10420"/>
                  </a:cubicBezTo>
                  <a:lnTo>
                    <a:pt x="10353" y="10079"/>
                  </a:lnTo>
                  <a:cubicBezTo>
                    <a:pt x="10454" y="9791"/>
                    <a:pt x="10488" y="9752"/>
                    <a:pt x="10795" y="9570"/>
                  </a:cubicBezTo>
                  <a:cubicBezTo>
                    <a:pt x="11338" y="9243"/>
                    <a:pt x="11429" y="9041"/>
                    <a:pt x="11348" y="8431"/>
                  </a:cubicBezTo>
                  <a:cubicBezTo>
                    <a:pt x="11300" y="8047"/>
                    <a:pt x="11309" y="8008"/>
                    <a:pt x="11511" y="7696"/>
                  </a:cubicBezTo>
                  <a:cubicBezTo>
                    <a:pt x="11602" y="7562"/>
                    <a:pt x="11674" y="7413"/>
                    <a:pt x="11722" y="7254"/>
                  </a:cubicBezTo>
                  <a:lnTo>
                    <a:pt x="12626" y="7254"/>
                  </a:lnTo>
                  <a:cubicBezTo>
                    <a:pt x="12712" y="7566"/>
                    <a:pt x="12995" y="7787"/>
                    <a:pt x="13322" y="7787"/>
                  </a:cubicBezTo>
                  <a:cubicBezTo>
                    <a:pt x="13325" y="7787"/>
                    <a:pt x="13328" y="7787"/>
                    <a:pt x="13331" y="7787"/>
                  </a:cubicBezTo>
                  <a:cubicBezTo>
                    <a:pt x="13735" y="7787"/>
                    <a:pt x="14062" y="7458"/>
                    <a:pt x="14062" y="7048"/>
                  </a:cubicBezTo>
                  <a:cubicBezTo>
                    <a:pt x="14062" y="6639"/>
                    <a:pt x="13730" y="6308"/>
                    <a:pt x="13322" y="6308"/>
                  </a:cubicBezTo>
                  <a:lnTo>
                    <a:pt x="13312" y="6308"/>
                  </a:lnTo>
                  <a:cubicBezTo>
                    <a:pt x="12986" y="6313"/>
                    <a:pt x="12702" y="6529"/>
                    <a:pt x="12616" y="6846"/>
                  </a:cubicBezTo>
                  <a:lnTo>
                    <a:pt x="11713" y="6846"/>
                  </a:lnTo>
                  <a:cubicBezTo>
                    <a:pt x="11597" y="6461"/>
                    <a:pt x="11372" y="6274"/>
                    <a:pt x="11324" y="6063"/>
                  </a:cubicBezTo>
                  <a:cubicBezTo>
                    <a:pt x="11266" y="5794"/>
                    <a:pt x="11468" y="5352"/>
                    <a:pt x="11295" y="4987"/>
                  </a:cubicBezTo>
                  <a:cubicBezTo>
                    <a:pt x="11122" y="4626"/>
                    <a:pt x="10641" y="4506"/>
                    <a:pt x="10473" y="4295"/>
                  </a:cubicBezTo>
                  <a:cubicBezTo>
                    <a:pt x="10416" y="4208"/>
                    <a:pt x="10372" y="4117"/>
                    <a:pt x="10344" y="4016"/>
                  </a:cubicBezTo>
                  <a:lnTo>
                    <a:pt x="11934" y="2426"/>
                  </a:lnTo>
                  <a:cubicBezTo>
                    <a:pt x="12074" y="2518"/>
                    <a:pt x="12231" y="2562"/>
                    <a:pt x="12387" y="2562"/>
                  </a:cubicBezTo>
                  <a:cubicBezTo>
                    <a:pt x="12606" y="2562"/>
                    <a:pt x="12823" y="2474"/>
                    <a:pt x="12986" y="2306"/>
                  </a:cubicBezTo>
                  <a:cubicBezTo>
                    <a:pt x="13322" y="1970"/>
                    <a:pt x="13322" y="1422"/>
                    <a:pt x="12986" y="1081"/>
                  </a:cubicBezTo>
                  <a:cubicBezTo>
                    <a:pt x="12815" y="913"/>
                    <a:pt x="12593" y="829"/>
                    <a:pt x="12372" y="829"/>
                  </a:cubicBezTo>
                  <a:cubicBezTo>
                    <a:pt x="12150" y="829"/>
                    <a:pt x="11929" y="913"/>
                    <a:pt x="11761" y="1081"/>
                  </a:cubicBezTo>
                  <a:cubicBezTo>
                    <a:pt x="11482" y="1364"/>
                    <a:pt x="11434" y="1797"/>
                    <a:pt x="11641" y="2133"/>
                  </a:cubicBezTo>
                  <a:lnTo>
                    <a:pt x="10180" y="3593"/>
                  </a:lnTo>
                  <a:cubicBezTo>
                    <a:pt x="10055" y="3348"/>
                    <a:pt x="9897" y="3214"/>
                    <a:pt x="9532" y="3161"/>
                  </a:cubicBezTo>
                  <a:cubicBezTo>
                    <a:pt x="9515" y="3158"/>
                    <a:pt x="9500" y="3157"/>
                    <a:pt x="9485" y="3157"/>
                  </a:cubicBezTo>
                  <a:cubicBezTo>
                    <a:pt x="9242" y="3157"/>
                    <a:pt x="9202" y="3537"/>
                    <a:pt x="9469" y="3565"/>
                  </a:cubicBezTo>
                  <a:cubicBezTo>
                    <a:pt x="9762" y="3608"/>
                    <a:pt x="9806" y="3685"/>
                    <a:pt x="9926" y="4059"/>
                  </a:cubicBezTo>
                  <a:cubicBezTo>
                    <a:pt x="10079" y="4521"/>
                    <a:pt x="10161" y="4626"/>
                    <a:pt x="10579" y="4871"/>
                  </a:cubicBezTo>
                  <a:cubicBezTo>
                    <a:pt x="10978" y="5112"/>
                    <a:pt x="10992" y="5155"/>
                    <a:pt x="10934" y="5606"/>
                  </a:cubicBezTo>
                  <a:cubicBezTo>
                    <a:pt x="10872" y="6096"/>
                    <a:pt x="10901" y="6226"/>
                    <a:pt x="11165" y="6620"/>
                  </a:cubicBezTo>
                  <a:cubicBezTo>
                    <a:pt x="11425" y="7014"/>
                    <a:pt x="11420" y="7067"/>
                    <a:pt x="11165" y="7461"/>
                  </a:cubicBezTo>
                  <a:cubicBezTo>
                    <a:pt x="10906" y="7850"/>
                    <a:pt x="10872" y="7989"/>
                    <a:pt x="10934" y="8474"/>
                  </a:cubicBezTo>
                  <a:cubicBezTo>
                    <a:pt x="10992" y="8921"/>
                    <a:pt x="10973" y="8964"/>
                    <a:pt x="10579" y="9205"/>
                  </a:cubicBezTo>
                  <a:cubicBezTo>
                    <a:pt x="10161" y="9450"/>
                    <a:pt x="10079" y="9560"/>
                    <a:pt x="9930" y="10021"/>
                  </a:cubicBezTo>
                  <a:cubicBezTo>
                    <a:pt x="9786" y="10458"/>
                    <a:pt x="9748" y="10487"/>
                    <a:pt x="9292" y="10530"/>
                  </a:cubicBezTo>
                  <a:cubicBezTo>
                    <a:pt x="8811" y="10574"/>
                    <a:pt x="8686" y="10636"/>
                    <a:pt x="8355" y="10982"/>
                  </a:cubicBezTo>
                  <a:cubicBezTo>
                    <a:pt x="8161" y="11184"/>
                    <a:pt x="8067" y="11267"/>
                    <a:pt x="7930" y="11267"/>
                  </a:cubicBezTo>
                  <a:cubicBezTo>
                    <a:pt x="7839" y="11267"/>
                    <a:pt x="7730" y="11231"/>
                    <a:pt x="7562" y="11169"/>
                  </a:cubicBezTo>
                  <a:cubicBezTo>
                    <a:pt x="7394" y="11107"/>
                    <a:pt x="7216" y="11040"/>
                    <a:pt x="7029" y="11040"/>
                  </a:cubicBezTo>
                  <a:cubicBezTo>
                    <a:pt x="6696" y="11040"/>
                    <a:pt x="6355" y="11267"/>
                    <a:pt x="6130" y="11267"/>
                  </a:cubicBezTo>
                  <a:cubicBezTo>
                    <a:pt x="6108" y="11267"/>
                    <a:pt x="6087" y="11265"/>
                    <a:pt x="6068" y="11261"/>
                  </a:cubicBezTo>
                  <a:cubicBezTo>
                    <a:pt x="5948" y="11232"/>
                    <a:pt x="5833" y="11112"/>
                    <a:pt x="5708" y="10982"/>
                  </a:cubicBezTo>
                  <a:cubicBezTo>
                    <a:pt x="5376" y="10636"/>
                    <a:pt x="5256" y="10574"/>
                    <a:pt x="4771" y="10530"/>
                  </a:cubicBezTo>
                  <a:cubicBezTo>
                    <a:pt x="4315" y="10487"/>
                    <a:pt x="4276" y="10458"/>
                    <a:pt x="4132" y="10021"/>
                  </a:cubicBezTo>
                  <a:cubicBezTo>
                    <a:pt x="3983" y="9560"/>
                    <a:pt x="3897" y="9454"/>
                    <a:pt x="3483" y="9205"/>
                  </a:cubicBezTo>
                  <a:cubicBezTo>
                    <a:pt x="3085" y="8964"/>
                    <a:pt x="3065" y="8921"/>
                    <a:pt x="3128" y="8470"/>
                  </a:cubicBezTo>
                  <a:cubicBezTo>
                    <a:pt x="3186" y="7984"/>
                    <a:pt x="3157" y="7850"/>
                    <a:pt x="2897" y="7456"/>
                  </a:cubicBezTo>
                  <a:cubicBezTo>
                    <a:pt x="2638" y="7062"/>
                    <a:pt x="2638" y="7009"/>
                    <a:pt x="2897" y="6620"/>
                  </a:cubicBezTo>
                  <a:cubicBezTo>
                    <a:pt x="3157" y="6231"/>
                    <a:pt x="3190" y="6092"/>
                    <a:pt x="3128" y="5606"/>
                  </a:cubicBezTo>
                  <a:cubicBezTo>
                    <a:pt x="3065" y="5155"/>
                    <a:pt x="3085" y="5112"/>
                    <a:pt x="3483" y="4871"/>
                  </a:cubicBezTo>
                  <a:cubicBezTo>
                    <a:pt x="3632" y="4780"/>
                    <a:pt x="3796" y="4689"/>
                    <a:pt x="3906" y="4545"/>
                  </a:cubicBezTo>
                  <a:cubicBezTo>
                    <a:pt x="4012" y="4396"/>
                    <a:pt x="4089" y="4232"/>
                    <a:pt x="4137" y="4055"/>
                  </a:cubicBezTo>
                  <a:cubicBezTo>
                    <a:pt x="4190" y="3887"/>
                    <a:pt x="4242" y="3728"/>
                    <a:pt x="4339" y="3651"/>
                  </a:cubicBezTo>
                  <a:cubicBezTo>
                    <a:pt x="4430" y="3574"/>
                    <a:pt x="4598" y="3560"/>
                    <a:pt x="4771" y="3545"/>
                  </a:cubicBezTo>
                  <a:cubicBezTo>
                    <a:pt x="5256" y="3502"/>
                    <a:pt x="5376" y="3435"/>
                    <a:pt x="5708" y="3094"/>
                  </a:cubicBezTo>
                  <a:cubicBezTo>
                    <a:pt x="5902" y="2891"/>
                    <a:pt x="5996" y="2807"/>
                    <a:pt x="6134" y="2807"/>
                  </a:cubicBezTo>
                  <a:cubicBezTo>
                    <a:pt x="6225" y="2807"/>
                    <a:pt x="6335" y="2844"/>
                    <a:pt x="6505" y="2906"/>
                  </a:cubicBezTo>
                  <a:cubicBezTo>
                    <a:pt x="6736" y="2993"/>
                    <a:pt x="6886" y="3036"/>
                    <a:pt x="7036" y="3036"/>
                  </a:cubicBezTo>
                  <a:cubicBezTo>
                    <a:pt x="7186" y="3036"/>
                    <a:pt x="7336" y="2993"/>
                    <a:pt x="7567" y="2906"/>
                  </a:cubicBezTo>
                  <a:cubicBezTo>
                    <a:pt x="7740" y="2842"/>
                    <a:pt x="7851" y="2809"/>
                    <a:pt x="7939" y="2809"/>
                  </a:cubicBezTo>
                  <a:cubicBezTo>
                    <a:pt x="8113" y="2809"/>
                    <a:pt x="8192" y="2941"/>
                    <a:pt x="8480" y="3219"/>
                  </a:cubicBezTo>
                  <a:cubicBezTo>
                    <a:pt x="8523" y="3258"/>
                    <a:pt x="8571" y="3275"/>
                    <a:pt x="8617" y="3275"/>
                  </a:cubicBezTo>
                  <a:cubicBezTo>
                    <a:pt x="8776" y="3275"/>
                    <a:pt x="8910" y="3070"/>
                    <a:pt x="8768" y="2921"/>
                  </a:cubicBezTo>
                  <a:lnTo>
                    <a:pt x="8657" y="2810"/>
                  </a:lnTo>
                  <a:cubicBezTo>
                    <a:pt x="8379" y="2520"/>
                    <a:pt x="8188" y="2398"/>
                    <a:pt x="7947" y="2398"/>
                  </a:cubicBezTo>
                  <a:cubicBezTo>
                    <a:pt x="7801" y="2398"/>
                    <a:pt x="7636" y="2442"/>
                    <a:pt x="7423" y="2522"/>
                  </a:cubicBezTo>
                  <a:cubicBezTo>
                    <a:pt x="7365" y="2546"/>
                    <a:pt x="7303" y="2565"/>
                    <a:pt x="7245" y="2585"/>
                  </a:cubicBezTo>
                  <a:lnTo>
                    <a:pt x="7245" y="1441"/>
                  </a:lnTo>
                  <a:cubicBezTo>
                    <a:pt x="7557" y="1355"/>
                    <a:pt x="7778" y="1071"/>
                    <a:pt x="7778" y="745"/>
                  </a:cubicBezTo>
                  <a:cubicBezTo>
                    <a:pt x="7778" y="332"/>
                    <a:pt x="7447" y="0"/>
                    <a:pt x="7038"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p13">
              <a:extLst>
                <a:ext uri="{FF2B5EF4-FFF2-40B4-BE49-F238E27FC236}">
                  <a16:creationId xmlns:a16="http://schemas.microsoft.com/office/drawing/2014/main" id="{EA96A3A8-2D4E-8C3E-FCDD-D704379E67C6}"/>
                </a:ext>
              </a:extLst>
            </p:cNvPr>
            <p:cNvSpPr/>
            <p:nvPr/>
          </p:nvSpPr>
          <p:spPr>
            <a:xfrm>
              <a:off x="6916819" y="3646585"/>
              <a:ext cx="63251" cy="53983"/>
            </a:xfrm>
            <a:custGeom>
              <a:avLst/>
              <a:gdLst/>
              <a:ahLst/>
              <a:cxnLst/>
              <a:rect l="l" t="t" r="r" b="b"/>
              <a:pathLst>
                <a:path w="2416" h="2062" extrusionOk="0">
                  <a:moveTo>
                    <a:pt x="1259" y="688"/>
                  </a:moveTo>
                  <a:cubicBezTo>
                    <a:pt x="1376" y="688"/>
                    <a:pt x="1496" y="732"/>
                    <a:pt x="1594" y="829"/>
                  </a:cubicBezTo>
                  <a:cubicBezTo>
                    <a:pt x="1786" y="1017"/>
                    <a:pt x="1786" y="1324"/>
                    <a:pt x="1594" y="1511"/>
                  </a:cubicBezTo>
                  <a:cubicBezTo>
                    <a:pt x="1497" y="1607"/>
                    <a:pt x="1378" y="1650"/>
                    <a:pt x="1261" y="1650"/>
                  </a:cubicBezTo>
                  <a:cubicBezTo>
                    <a:pt x="1014" y="1650"/>
                    <a:pt x="777" y="1458"/>
                    <a:pt x="777" y="1170"/>
                  </a:cubicBezTo>
                  <a:cubicBezTo>
                    <a:pt x="777" y="881"/>
                    <a:pt x="1013" y="688"/>
                    <a:pt x="1259" y="688"/>
                  </a:cubicBezTo>
                  <a:close/>
                  <a:moveTo>
                    <a:pt x="297" y="0"/>
                  </a:moveTo>
                  <a:cubicBezTo>
                    <a:pt x="138" y="0"/>
                    <a:pt x="0" y="208"/>
                    <a:pt x="148" y="359"/>
                  </a:cubicBezTo>
                  <a:lnTo>
                    <a:pt x="503" y="709"/>
                  </a:lnTo>
                  <a:cubicBezTo>
                    <a:pt x="135" y="1314"/>
                    <a:pt x="580" y="2062"/>
                    <a:pt x="1257" y="2062"/>
                  </a:cubicBezTo>
                  <a:cubicBezTo>
                    <a:pt x="1295" y="2062"/>
                    <a:pt x="1333" y="2059"/>
                    <a:pt x="1373" y="2054"/>
                  </a:cubicBezTo>
                  <a:cubicBezTo>
                    <a:pt x="2108" y="1963"/>
                    <a:pt x="2415" y="1060"/>
                    <a:pt x="1882" y="536"/>
                  </a:cubicBezTo>
                  <a:cubicBezTo>
                    <a:pt x="1713" y="368"/>
                    <a:pt x="1489" y="280"/>
                    <a:pt x="1263" y="280"/>
                  </a:cubicBezTo>
                  <a:cubicBezTo>
                    <a:pt x="1102" y="280"/>
                    <a:pt x="940" y="324"/>
                    <a:pt x="796" y="416"/>
                  </a:cubicBezTo>
                  <a:lnTo>
                    <a:pt x="441" y="65"/>
                  </a:lnTo>
                  <a:cubicBezTo>
                    <a:pt x="396" y="19"/>
                    <a:pt x="345" y="0"/>
                    <a:pt x="297" y="0"/>
                  </a:cubicBezTo>
                  <a:close/>
                </a:path>
              </a:pathLst>
            </a:custGeom>
            <a:solidFill>
              <a:srgbClr val="FF6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p13">
              <a:extLst>
                <a:ext uri="{FF2B5EF4-FFF2-40B4-BE49-F238E27FC236}">
                  <a16:creationId xmlns:a16="http://schemas.microsoft.com/office/drawing/2014/main" id="{EF1796AF-493F-C643-D8A1-6B562C0DECF8}"/>
                </a:ext>
              </a:extLst>
            </p:cNvPr>
            <p:cNvSpPr/>
            <p:nvPr/>
          </p:nvSpPr>
          <p:spPr>
            <a:xfrm>
              <a:off x="6737800" y="3445052"/>
              <a:ext cx="197868" cy="215592"/>
            </a:xfrm>
            <a:custGeom>
              <a:avLst/>
              <a:gdLst/>
              <a:ahLst/>
              <a:cxnLst/>
              <a:rect l="l" t="t" r="r" b="b"/>
              <a:pathLst>
                <a:path w="7558" h="8235" extrusionOk="0">
                  <a:moveTo>
                    <a:pt x="4920" y="0"/>
                  </a:moveTo>
                  <a:lnTo>
                    <a:pt x="4920" y="0"/>
                  </a:lnTo>
                  <a:cubicBezTo>
                    <a:pt x="6308" y="1523"/>
                    <a:pt x="6457" y="3805"/>
                    <a:pt x="5280" y="5491"/>
                  </a:cubicBezTo>
                  <a:cubicBezTo>
                    <a:pt x="4433" y="6703"/>
                    <a:pt x="3069" y="7379"/>
                    <a:pt x="1662" y="7379"/>
                  </a:cubicBezTo>
                  <a:cubicBezTo>
                    <a:pt x="1105" y="7379"/>
                    <a:pt x="541" y="7273"/>
                    <a:pt x="0" y="7052"/>
                  </a:cubicBezTo>
                  <a:lnTo>
                    <a:pt x="0" y="7052"/>
                  </a:lnTo>
                  <a:cubicBezTo>
                    <a:pt x="39" y="7163"/>
                    <a:pt x="106" y="7264"/>
                    <a:pt x="197" y="7346"/>
                  </a:cubicBezTo>
                  <a:cubicBezTo>
                    <a:pt x="452" y="7552"/>
                    <a:pt x="904" y="7446"/>
                    <a:pt x="1201" y="7591"/>
                  </a:cubicBezTo>
                  <a:cubicBezTo>
                    <a:pt x="1494" y="7735"/>
                    <a:pt x="1691" y="8153"/>
                    <a:pt x="2013" y="8225"/>
                  </a:cubicBezTo>
                  <a:cubicBezTo>
                    <a:pt x="2046" y="8232"/>
                    <a:pt x="2080" y="8235"/>
                    <a:pt x="2114" y="8235"/>
                  </a:cubicBezTo>
                  <a:cubicBezTo>
                    <a:pt x="2403" y="8235"/>
                    <a:pt x="2726" y="8008"/>
                    <a:pt x="3022" y="8008"/>
                  </a:cubicBezTo>
                  <a:cubicBezTo>
                    <a:pt x="3323" y="8008"/>
                    <a:pt x="3643" y="8235"/>
                    <a:pt x="3930" y="8235"/>
                  </a:cubicBezTo>
                  <a:cubicBezTo>
                    <a:pt x="3964" y="8235"/>
                    <a:pt x="3998" y="8232"/>
                    <a:pt x="4031" y="8225"/>
                  </a:cubicBezTo>
                  <a:cubicBezTo>
                    <a:pt x="4353" y="8148"/>
                    <a:pt x="4555" y="7735"/>
                    <a:pt x="4848" y="7591"/>
                  </a:cubicBezTo>
                  <a:cubicBezTo>
                    <a:pt x="5141" y="7451"/>
                    <a:pt x="5597" y="7552"/>
                    <a:pt x="5852" y="7346"/>
                  </a:cubicBezTo>
                  <a:cubicBezTo>
                    <a:pt x="6106" y="7144"/>
                    <a:pt x="6106" y="6678"/>
                    <a:pt x="6313" y="6418"/>
                  </a:cubicBezTo>
                  <a:cubicBezTo>
                    <a:pt x="6515" y="6164"/>
                    <a:pt x="6971" y="6058"/>
                    <a:pt x="7110" y="5770"/>
                  </a:cubicBezTo>
                  <a:cubicBezTo>
                    <a:pt x="7250" y="5477"/>
                    <a:pt x="7048" y="5054"/>
                    <a:pt x="7125" y="4732"/>
                  </a:cubicBezTo>
                  <a:cubicBezTo>
                    <a:pt x="7192" y="4420"/>
                    <a:pt x="7557" y="4132"/>
                    <a:pt x="7557" y="3795"/>
                  </a:cubicBezTo>
                  <a:cubicBezTo>
                    <a:pt x="7557" y="3459"/>
                    <a:pt x="7197" y="3171"/>
                    <a:pt x="7125" y="2859"/>
                  </a:cubicBezTo>
                  <a:cubicBezTo>
                    <a:pt x="7048" y="2537"/>
                    <a:pt x="7250" y="2119"/>
                    <a:pt x="7110" y="1826"/>
                  </a:cubicBezTo>
                  <a:cubicBezTo>
                    <a:pt x="6971" y="1533"/>
                    <a:pt x="6515" y="1427"/>
                    <a:pt x="6308" y="1177"/>
                  </a:cubicBezTo>
                  <a:cubicBezTo>
                    <a:pt x="6106" y="923"/>
                    <a:pt x="6106" y="457"/>
                    <a:pt x="5852" y="250"/>
                  </a:cubicBezTo>
                  <a:cubicBezTo>
                    <a:pt x="5746" y="178"/>
                    <a:pt x="5626" y="130"/>
                    <a:pt x="5496" y="120"/>
                  </a:cubicBezTo>
                  <a:lnTo>
                    <a:pt x="4920" y="0"/>
                  </a:lnTo>
                  <a:close/>
                </a:path>
              </a:pathLst>
            </a:custGeom>
            <a:solidFill>
              <a:srgbClr val="FF6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Google Shape;92;p13">
            <a:extLst>
              <a:ext uri="{FF2B5EF4-FFF2-40B4-BE49-F238E27FC236}">
                <a16:creationId xmlns:a16="http://schemas.microsoft.com/office/drawing/2014/main" id="{0B8124B8-2CB3-B97B-7F01-834FA6380772}"/>
              </a:ext>
            </a:extLst>
          </p:cNvPr>
          <p:cNvPicPr preferRelativeResize="0"/>
          <p:nvPr/>
        </p:nvPicPr>
        <p:blipFill>
          <a:blip r:embed="rId3">
            <a:alphaModFix/>
          </a:blip>
          <a:stretch>
            <a:fillRect/>
          </a:stretch>
        </p:blipFill>
        <p:spPr>
          <a:xfrm>
            <a:off x="3973188" y="556766"/>
            <a:ext cx="1369774" cy="770501"/>
          </a:xfrm>
          <a:prstGeom prst="rect">
            <a:avLst/>
          </a:prstGeom>
          <a:noFill/>
          <a:ln>
            <a:noFill/>
          </a:ln>
        </p:spPr>
      </p:pic>
      <p:pic>
        <p:nvPicPr>
          <p:cNvPr id="48" name="Google Shape;93;p13">
            <a:extLst>
              <a:ext uri="{FF2B5EF4-FFF2-40B4-BE49-F238E27FC236}">
                <a16:creationId xmlns:a16="http://schemas.microsoft.com/office/drawing/2014/main" id="{7891BC14-E50C-79CF-91F0-DEE366001A15}"/>
              </a:ext>
            </a:extLst>
          </p:cNvPr>
          <p:cNvPicPr preferRelativeResize="0"/>
          <p:nvPr/>
        </p:nvPicPr>
        <p:blipFill>
          <a:blip r:embed="rId4">
            <a:alphaModFix/>
          </a:blip>
          <a:stretch>
            <a:fillRect/>
          </a:stretch>
        </p:blipFill>
        <p:spPr>
          <a:xfrm>
            <a:off x="1149510" y="454050"/>
            <a:ext cx="1173300" cy="1173300"/>
          </a:xfrm>
          <a:prstGeom prst="rect">
            <a:avLst/>
          </a:prstGeom>
          <a:noFill/>
          <a:ln>
            <a:noFill/>
          </a:ln>
        </p:spPr>
      </p:pic>
    </p:spTree>
    <p:extLst>
      <p:ext uri="{BB962C8B-B14F-4D97-AF65-F5344CB8AC3E}">
        <p14:creationId xmlns:p14="http://schemas.microsoft.com/office/powerpoint/2010/main" val="3113727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0D1AF248-0272-C34D-DE63-BC130A05204E}"/>
              </a:ext>
            </a:extLst>
          </p:cNvPr>
          <p:cNvSpPr>
            <a:spLocks noGrp="1"/>
          </p:cNvSpPr>
          <p:nvPr>
            <p:ph type="title"/>
          </p:nvPr>
        </p:nvSpPr>
        <p:spPr/>
        <p:txBody>
          <a:bodyPr/>
          <a:lstStyle/>
          <a:p>
            <a:pPr algn="ctr"/>
            <a:r>
              <a:rPr lang="en-US" dirty="0"/>
              <a:t> TRUMP &amp; ‘CHINESE VIRUS’</a:t>
            </a:r>
          </a:p>
        </p:txBody>
      </p:sp>
      <p:pic>
        <p:nvPicPr>
          <p:cNvPr id="3" name="Google Shape;244;p14">
            <a:extLst>
              <a:ext uri="{FF2B5EF4-FFF2-40B4-BE49-F238E27FC236}">
                <a16:creationId xmlns:a16="http://schemas.microsoft.com/office/drawing/2014/main" id="{B8030EBA-0EB8-5FF2-6740-CF6B871327B0}"/>
              </a:ext>
            </a:extLst>
          </p:cNvPr>
          <p:cNvPicPr preferRelativeResize="0"/>
          <p:nvPr/>
        </p:nvPicPr>
        <p:blipFill rotWithShape="1">
          <a:blip r:embed="rId3">
            <a:alphaModFix/>
          </a:blip>
          <a:srcRect l="5614" t="18106" r="4988"/>
          <a:stretch/>
        </p:blipFill>
        <p:spPr>
          <a:xfrm>
            <a:off x="991938" y="1698825"/>
            <a:ext cx="4541351" cy="1745850"/>
          </a:xfrm>
          <a:prstGeom prst="rect">
            <a:avLst/>
          </a:prstGeom>
          <a:noFill/>
          <a:ln>
            <a:noFill/>
          </a:ln>
          <a:effectLst>
            <a:outerShdw blurRad="57150" dist="19050" dir="5400000" algn="bl" rotWithShape="0">
              <a:srgbClr val="000000">
                <a:alpha val="50000"/>
              </a:srgbClr>
            </a:outerShdw>
          </a:effectLst>
        </p:spPr>
      </p:pic>
      <p:pic>
        <p:nvPicPr>
          <p:cNvPr id="4" name="Google Shape;245;p14">
            <a:extLst>
              <a:ext uri="{FF2B5EF4-FFF2-40B4-BE49-F238E27FC236}">
                <a16:creationId xmlns:a16="http://schemas.microsoft.com/office/drawing/2014/main" id="{08908D55-A839-684A-40ED-30B7E5686F8B}"/>
              </a:ext>
            </a:extLst>
          </p:cNvPr>
          <p:cNvPicPr preferRelativeResize="0"/>
          <p:nvPr/>
        </p:nvPicPr>
        <p:blipFill>
          <a:blip r:embed="rId4">
            <a:alphaModFix/>
          </a:blip>
          <a:stretch>
            <a:fillRect/>
          </a:stretch>
        </p:blipFill>
        <p:spPr>
          <a:xfrm>
            <a:off x="5533286" y="1698825"/>
            <a:ext cx="2618775" cy="1745850"/>
          </a:xfrm>
          <a:prstGeom prst="rect">
            <a:avLst/>
          </a:prstGeom>
          <a:noFill/>
          <a:ln>
            <a:noFill/>
          </a:ln>
          <a:effectLst>
            <a:outerShdw blurRad="57150" dist="19050" dir="5400000" algn="bl" rotWithShape="0">
              <a:srgbClr val="000000">
                <a:alpha val="50000"/>
              </a:srgbClr>
            </a:outerShdw>
          </a:effectLst>
        </p:spPr>
      </p:pic>
      <p:pic>
        <p:nvPicPr>
          <p:cNvPr id="5" name="Google Shape;246;p14">
            <a:extLst>
              <a:ext uri="{FF2B5EF4-FFF2-40B4-BE49-F238E27FC236}">
                <a16:creationId xmlns:a16="http://schemas.microsoft.com/office/drawing/2014/main" id="{F771EC0B-BD06-49AA-3586-AD2025A79BFA}"/>
              </a:ext>
            </a:extLst>
          </p:cNvPr>
          <p:cNvPicPr preferRelativeResize="0"/>
          <p:nvPr/>
        </p:nvPicPr>
        <p:blipFill>
          <a:blip r:embed="rId5">
            <a:alphaModFix/>
          </a:blip>
          <a:stretch>
            <a:fillRect/>
          </a:stretch>
        </p:blipFill>
        <p:spPr>
          <a:xfrm>
            <a:off x="8441413" y="4585267"/>
            <a:ext cx="702591" cy="510546"/>
          </a:xfrm>
          <a:prstGeom prst="rect">
            <a:avLst/>
          </a:prstGeom>
          <a:noFill/>
          <a:ln>
            <a:noFill/>
          </a:ln>
        </p:spPr>
      </p:pic>
      <p:grpSp>
        <p:nvGrpSpPr>
          <p:cNvPr id="7" name="Google Shape;121;p14">
            <a:extLst>
              <a:ext uri="{FF2B5EF4-FFF2-40B4-BE49-F238E27FC236}">
                <a16:creationId xmlns:a16="http://schemas.microsoft.com/office/drawing/2014/main" id="{F78AE2CB-114E-412A-E048-C564ED7BD346}"/>
              </a:ext>
            </a:extLst>
          </p:cNvPr>
          <p:cNvGrpSpPr/>
          <p:nvPr/>
        </p:nvGrpSpPr>
        <p:grpSpPr>
          <a:xfrm rot="5400000" flipH="1">
            <a:off x="-1587946" y="2455542"/>
            <a:ext cx="2698264" cy="1391984"/>
            <a:chOff x="3861475" y="2176775"/>
            <a:chExt cx="1158600" cy="597700"/>
          </a:xfrm>
        </p:grpSpPr>
        <p:sp>
          <p:nvSpPr>
            <p:cNvPr id="8" name="Google Shape;122;p14">
              <a:extLst>
                <a:ext uri="{FF2B5EF4-FFF2-40B4-BE49-F238E27FC236}">
                  <a16:creationId xmlns:a16="http://schemas.microsoft.com/office/drawing/2014/main" id="{9DFCB18F-9304-AAFB-44E0-67D8710709A0}"/>
                </a:ext>
              </a:extLst>
            </p:cNvPr>
            <p:cNvSpPr/>
            <p:nvPr/>
          </p:nvSpPr>
          <p:spPr>
            <a:xfrm>
              <a:off x="3861475" y="2176775"/>
              <a:ext cx="260625" cy="597700"/>
            </a:xfrm>
            <a:custGeom>
              <a:avLst/>
              <a:gdLst/>
              <a:ahLst/>
              <a:cxnLst/>
              <a:rect l="l" t="t" r="r" b="b"/>
              <a:pathLst>
                <a:path w="10425" h="23908" extrusionOk="0">
                  <a:moveTo>
                    <a:pt x="9806" y="1"/>
                  </a:moveTo>
                  <a:lnTo>
                    <a:pt x="1" y="23908"/>
                  </a:lnTo>
                  <a:lnTo>
                    <a:pt x="582" y="23908"/>
                  </a:lnTo>
                  <a:lnTo>
                    <a:pt x="10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3;p14">
              <a:extLst>
                <a:ext uri="{FF2B5EF4-FFF2-40B4-BE49-F238E27FC236}">
                  <a16:creationId xmlns:a16="http://schemas.microsoft.com/office/drawing/2014/main" id="{716A3DAD-B97C-BDE0-D26E-53ECC154B455}"/>
                </a:ext>
              </a:extLst>
            </p:cNvPr>
            <p:cNvSpPr/>
            <p:nvPr/>
          </p:nvSpPr>
          <p:spPr>
            <a:xfrm>
              <a:off x="3925100" y="2176775"/>
              <a:ext cx="260625" cy="597700"/>
            </a:xfrm>
            <a:custGeom>
              <a:avLst/>
              <a:gdLst/>
              <a:ahLst/>
              <a:cxnLst/>
              <a:rect l="l" t="t" r="r" b="b"/>
              <a:pathLst>
                <a:path w="10425" h="23908" extrusionOk="0">
                  <a:moveTo>
                    <a:pt x="9806" y="1"/>
                  </a:moveTo>
                  <a:lnTo>
                    <a:pt x="1" y="23908"/>
                  </a:lnTo>
                  <a:lnTo>
                    <a:pt x="611" y="23908"/>
                  </a:lnTo>
                  <a:lnTo>
                    <a:pt x="10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p14">
              <a:extLst>
                <a:ext uri="{FF2B5EF4-FFF2-40B4-BE49-F238E27FC236}">
                  <a16:creationId xmlns:a16="http://schemas.microsoft.com/office/drawing/2014/main" id="{D9A62C1A-63EE-6FCE-4184-85CAE806BBB3}"/>
                </a:ext>
              </a:extLst>
            </p:cNvPr>
            <p:cNvSpPr/>
            <p:nvPr/>
          </p:nvSpPr>
          <p:spPr>
            <a:xfrm>
              <a:off x="3989475" y="2176775"/>
              <a:ext cx="260600" cy="597700"/>
            </a:xfrm>
            <a:custGeom>
              <a:avLst/>
              <a:gdLst/>
              <a:ahLst/>
              <a:cxnLst/>
              <a:rect l="l" t="t" r="r" b="b"/>
              <a:pathLst>
                <a:path w="10424" h="23908" extrusionOk="0">
                  <a:moveTo>
                    <a:pt x="9806" y="1"/>
                  </a:moveTo>
                  <a:lnTo>
                    <a:pt x="0" y="23908"/>
                  </a:lnTo>
                  <a:lnTo>
                    <a:pt x="611" y="23908"/>
                  </a:lnTo>
                  <a:lnTo>
                    <a:pt x="10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p14">
              <a:extLst>
                <a:ext uri="{FF2B5EF4-FFF2-40B4-BE49-F238E27FC236}">
                  <a16:creationId xmlns:a16="http://schemas.microsoft.com/office/drawing/2014/main" id="{60DB361A-A12E-F828-6B6B-EE474EBCD688}"/>
                </a:ext>
              </a:extLst>
            </p:cNvPr>
            <p:cNvSpPr/>
            <p:nvPr/>
          </p:nvSpPr>
          <p:spPr>
            <a:xfrm>
              <a:off x="4053850" y="2176775"/>
              <a:ext cx="260600" cy="597700"/>
            </a:xfrm>
            <a:custGeom>
              <a:avLst/>
              <a:gdLst/>
              <a:ahLst/>
              <a:cxnLst/>
              <a:rect l="l" t="t" r="r" b="b"/>
              <a:pathLst>
                <a:path w="10424" h="23908" extrusionOk="0">
                  <a:moveTo>
                    <a:pt x="9806" y="1"/>
                  </a:moveTo>
                  <a:lnTo>
                    <a:pt x="0" y="23908"/>
                  </a:lnTo>
                  <a:lnTo>
                    <a:pt x="611" y="23908"/>
                  </a:lnTo>
                  <a:lnTo>
                    <a:pt x="1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p14">
              <a:extLst>
                <a:ext uri="{FF2B5EF4-FFF2-40B4-BE49-F238E27FC236}">
                  <a16:creationId xmlns:a16="http://schemas.microsoft.com/office/drawing/2014/main" id="{6BAA4E9C-DB8B-A123-4B31-7F4F55B14579}"/>
                </a:ext>
              </a:extLst>
            </p:cNvPr>
            <p:cNvSpPr/>
            <p:nvPr/>
          </p:nvSpPr>
          <p:spPr>
            <a:xfrm>
              <a:off x="4118200" y="2176775"/>
              <a:ext cx="260600" cy="597700"/>
            </a:xfrm>
            <a:custGeom>
              <a:avLst/>
              <a:gdLst/>
              <a:ahLst/>
              <a:cxnLst/>
              <a:rect l="l" t="t" r="r" b="b"/>
              <a:pathLst>
                <a:path w="10424" h="23908" extrusionOk="0">
                  <a:moveTo>
                    <a:pt x="9806" y="1"/>
                  </a:moveTo>
                  <a:lnTo>
                    <a:pt x="1" y="23908"/>
                  </a:lnTo>
                  <a:lnTo>
                    <a:pt x="611" y="23908"/>
                  </a:lnTo>
                  <a:lnTo>
                    <a:pt x="10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p14">
              <a:extLst>
                <a:ext uri="{FF2B5EF4-FFF2-40B4-BE49-F238E27FC236}">
                  <a16:creationId xmlns:a16="http://schemas.microsoft.com/office/drawing/2014/main" id="{E32C817E-AFB8-4D1D-4B0F-03195B1725A3}"/>
                </a:ext>
              </a:extLst>
            </p:cNvPr>
            <p:cNvSpPr/>
            <p:nvPr/>
          </p:nvSpPr>
          <p:spPr>
            <a:xfrm>
              <a:off x="4182575" y="2176775"/>
              <a:ext cx="259675" cy="597700"/>
            </a:xfrm>
            <a:custGeom>
              <a:avLst/>
              <a:gdLst/>
              <a:ahLst/>
              <a:cxnLst/>
              <a:rect l="l" t="t" r="r" b="b"/>
              <a:pathLst>
                <a:path w="10387" h="23908" extrusionOk="0">
                  <a:moveTo>
                    <a:pt x="9806" y="1"/>
                  </a:moveTo>
                  <a:lnTo>
                    <a:pt x="0" y="23908"/>
                  </a:lnTo>
                  <a:lnTo>
                    <a:pt x="581" y="23908"/>
                  </a:lnTo>
                  <a:lnTo>
                    <a:pt x="10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p14">
              <a:extLst>
                <a:ext uri="{FF2B5EF4-FFF2-40B4-BE49-F238E27FC236}">
                  <a16:creationId xmlns:a16="http://schemas.microsoft.com/office/drawing/2014/main" id="{82A8AD13-2B63-B160-31A0-682E2E5CC76E}"/>
                </a:ext>
              </a:extLst>
            </p:cNvPr>
            <p:cNvSpPr/>
            <p:nvPr/>
          </p:nvSpPr>
          <p:spPr>
            <a:xfrm>
              <a:off x="4246200" y="2176775"/>
              <a:ext cx="260425" cy="597700"/>
            </a:xfrm>
            <a:custGeom>
              <a:avLst/>
              <a:gdLst/>
              <a:ahLst/>
              <a:cxnLst/>
              <a:rect l="l" t="t" r="r" b="b"/>
              <a:pathLst>
                <a:path w="10417" h="23908" extrusionOk="0">
                  <a:moveTo>
                    <a:pt x="9806" y="1"/>
                  </a:moveTo>
                  <a:lnTo>
                    <a:pt x="0" y="23908"/>
                  </a:lnTo>
                  <a:lnTo>
                    <a:pt x="611" y="23908"/>
                  </a:lnTo>
                  <a:lnTo>
                    <a:pt x="104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p14">
              <a:extLst>
                <a:ext uri="{FF2B5EF4-FFF2-40B4-BE49-F238E27FC236}">
                  <a16:creationId xmlns:a16="http://schemas.microsoft.com/office/drawing/2014/main" id="{198B3CC3-7609-9D4F-FB1F-8492C29476D4}"/>
                </a:ext>
              </a:extLst>
            </p:cNvPr>
            <p:cNvSpPr/>
            <p:nvPr/>
          </p:nvSpPr>
          <p:spPr>
            <a:xfrm>
              <a:off x="4310550" y="2176775"/>
              <a:ext cx="260425" cy="597700"/>
            </a:xfrm>
            <a:custGeom>
              <a:avLst/>
              <a:gdLst/>
              <a:ahLst/>
              <a:cxnLst/>
              <a:rect l="l" t="t" r="r" b="b"/>
              <a:pathLst>
                <a:path w="10417" h="23908" extrusionOk="0">
                  <a:moveTo>
                    <a:pt x="9806" y="1"/>
                  </a:moveTo>
                  <a:lnTo>
                    <a:pt x="1" y="23908"/>
                  </a:lnTo>
                  <a:lnTo>
                    <a:pt x="611" y="23908"/>
                  </a:lnTo>
                  <a:lnTo>
                    <a:pt x="10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p14">
              <a:extLst>
                <a:ext uri="{FF2B5EF4-FFF2-40B4-BE49-F238E27FC236}">
                  <a16:creationId xmlns:a16="http://schemas.microsoft.com/office/drawing/2014/main" id="{9E6AC7A8-BA23-5335-5729-77BCAE0315D9}"/>
                </a:ext>
              </a:extLst>
            </p:cNvPr>
            <p:cNvSpPr/>
            <p:nvPr/>
          </p:nvSpPr>
          <p:spPr>
            <a:xfrm>
              <a:off x="4374925" y="2176775"/>
              <a:ext cx="260425" cy="597700"/>
            </a:xfrm>
            <a:custGeom>
              <a:avLst/>
              <a:gdLst/>
              <a:ahLst/>
              <a:cxnLst/>
              <a:rect l="l" t="t" r="r" b="b"/>
              <a:pathLst>
                <a:path w="10417" h="23908" extrusionOk="0">
                  <a:moveTo>
                    <a:pt x="9806" y="1"/>
                  </a:moveTo>
                  <a:lnTo>
                    <a:pt x="1" y="23908"/>
                  </a:lnTo>
                  <a:lnTo>
                    <a:pt x="611" y="23908"/>
                  </a:lnTo>
                  <a:lnTo>
                    <a:pt x="10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1;p14">
              <a:extLst>
                <a:ext uri="{FF2B5EF4-FFF2-40B4-BE49-F238E27FC236}">
                  <a16:creationId xmlns:a16="http://schemas.microsoft.com/office/drawing/2014/main" id="{9CDDDD89-3112-DE8C-1719-D16AF4911BC3}"/>
                </a:ext>
              </a:extLst>
            </p:cNvPr>
            <p:cNvSpPr/>
            <p:nvPr/>
          </p:nvSpPr>
          <p:spPr>
            <a:xfrm>
              <a:off x="4439300" y="2176775"/>
              <a:ext cx="259675" cy="597700"/>
            </a:xfrm>
            <a:custGeom>
              <a:avLst/>
              <a:gdLst/>
              <a:ahLst/>
              <a:cxnLst/>
              <a:rect l="l" t="t" r="r" b="b"/>
              <a:pathLst>
                <a:path w="10387" h="23908" extrusionOk="0">
                  <a:moveTo>
                    <a:pt x="9806" y="1"/>
                  </a:moveTo>
                  <a:lnTo>
                    <a:pt x="0" y="23908"/>
                  </a:lnTo>
                  <a:lnTo>
                    <a:pt x="581" y="23908"/>
                  </a:lnTo>
                  <a:lnTo>
                    <a:pt x="10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p14">
              <a:extLst>
                <a:ext uri="{FF2B5EF4-FFF2-40B4-BE49-F238E27FC236}">
                  <a16:creationId xmlns:a16="http://schemas.microsoft.com/office/drawing/2014/main" id="{062DAA9A-1F67-F5AD-77D5-4EE2B431EB01}"/>
                </a:ext>
              </a:extLst>
            </p:cNvPr>
            <p:cNvSpPr/>
            <p:nvPr/>
          </p:nvSpPr>
          <p:spPr>
            <a:xfrm>
              <a:off x="4502925" y="2176775"/>
              <a:ext cx="260425" cy="597700"/>
            </a:xfrm>
            <a:custGeom>
              <a:avLst/>
              <a:gdLst/>
              <a:ahLst/>
              <a:cxnLst/>
              <a:rect l="l" t="t" r="r" b="b"/>
              <a:pathLst>
                <a:path w="10417" h="23908" extrusionOk="0">
                  <a:moveTo>
                    <a:pt x="9806" y="1"/>
                  </a:moveTo>
                  <a:lnTo>
                    <a:pt x="0" y="23908"/>
                  </a:lnTo>
                  <a:lnTo>
                    <a:pt x="611" y="23908"/>
                  </a:lnTo>
                  <a:lnTo>
                    <a:pt x="104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p14">
              <a:extLst>
                <a:ext uri="{FF2B5EF4-FFF2-40B4-BE49-F238E27FC236}">
                  <a16:creationId xmlns:a16="http://schemas.microsoft.com/office/drawing/2014/main" id="{BB5D1853-5387-12D9-BAE4-C9828925DECC}"/>
                </a:ext>
              </a:extLst>
            </p:cNvPr>
            <p:cNvSpPr/>
            <p:nvPr/>
          </p:nvSpPr>
          <p:spPr>
            <a:xfrm>
              <a:off x="4567275" y="2176775"/>
              <a:ext cx="260425" cy="597700"/>
            </a:xfrm>
            <a:custGeom>
              <a:avLst/>
              <a:gdLst/>
              <a:ahLst/>
              <a:cxnLst/>
              <a:rect l="l" t="t" r="r" b="b"/>
              <a:pathLst>
                <a:path w="10417" h="23908" extrusionOk="0">
                  <a:moveTo>
                    <a:pt x="9806" y="1"/>
                  </a:moveTo>
                  <a:lnTo>
                    <a:pt x="1" y="23908"/>
                  </a:lnTo>
                  <a:lnTo>
                    <a:pt x="611" y="23908"/>
                  </a:lnTo>
                  <a:lnTo>
                    <a:pt x="10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p14">
              <a:extLst>
                <a:ext uri="{FF2B5EF4-FFF2-40B4-BE49-F238E27FC236}">
                  <a16:creationId xmlns:a16="http://schemas.microsoft.com/office/drawing/2014/main" id="{6C52C9CE-FE03-60B7-8A5F-10F2BE73B5DD}"/>
                </a:ext>
              </a:extLst>
            </p:cNvPr>
            <p:cNvSpPr/>
            <p:nvPr/>
          </p:nvSpPr>
          <p:spPr>
            <a:xfrm>
              <a:off x="4631650" y="2176775"/>
              <a:ext cx="260425" cy="597700"/>
            </a:xfrm>
            <a:custGeom>
              <a:avLst/>
              <a:gdLst/>
              <a:ahLst/>
              <a:cxnLst/>
              <a:rect l="l" t="t" r="r" b="b"/>
              <a:pathLst>
                <a:path w="10417" h="23908" extrusionOk="0">
                  <a:moveTo>
                    <a:pt x="9806" y="1"/>
                  </a:moveTo>
                  <a:lnTo>
                    <a:pt x="0" y="23908"/>
                  </a:lnTo>
                  <a:lnTo>
                    <a:pt x="611" y="23908"/>
                  </a:lnTo>
                  <a:lnTo>
                    <a:pt x="104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5;p14">
              <a:extLst>
                <a:ext uri="{FF2B5EF4-FFF2-40B4-BE49-F238E27FC236}">
                  <a16:creationId xmlns:a16="http://schemas.microsoft.com/office/drawing/2014/main" id="{C7A84EEE-E4C3-8FF4-C2DD-A0E9456892D9}"/>
                </a:ext>
              </a:extLst>
            </p:cNvPr>
            <p:cNvSpPr/>
            <p:nvPr/>
          </p:nvSpPr>
          <p:spPr>
            <a:xfrm>
              <a:off x="4696025" y="2176775"/>
              <a:ext cx="260425" cy="597700"/>
            </a:xfrm>
            <a:custGeom>
              <a:avLst/>
              <a:gdLst/>
              <a:ahLst/>
              <a:cxnLst/>
              <a:rect l="l" t="t" r="r" b="b"/>
              <a:pathLst>
                <a:path w="10417" h="23908" extrusionOk="0">
                  <a:moveTo>
                    <a:pt x="9806" y="1"/>
                  </a:moveTo>
                  <a:lnTo>
                    <a:pt x="0" y="23908"/>
                  </a:lnTo>
                  <a:lnTo>
                    <a:pt x="611" y="23908"/>
                  </a:lnTo>
                  <a:lnTo>
                    <a:pt x="104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p14">
              <a:extLst>
                <a:ext uri="{FF2B5EF4-FFF2-40B4-BE49-F238E27FC236}">
                  <a16:creationId xmlns:a16="http://schemas.microsoft.com/office/drawing/2014/main" id="{A342163C-B6D7-40E0-DF24-A28D4379DBCB}"/>
                </a:ext>
              </a:extLst>
            </p:cNvPr>
            <p:cNvSpPr/>
            <p:nvPr/>
          </p:nvSpPr>
          <p:spPr>
            <a:xfrm>
              <a:off x="4759450" y="2176775"/>
              <a:ext cx="260625" cy="597700"/>
            </a:xfrm>
            <a:custGeom>
              <a:avLst/>
              <a:gdLst/>
              <a:ahLst/>
              <a:cxnLst/>
              <a:rect l="l" t="t" r="r" b="b"/>
              <a:pathLst>
                <a:path w="10425" h="23908" extrusionOk="0">
                  <a:moveTo>
                    <a:pt x="9843" y="1"/>
                  </a:moveTo>
                  <a:lnTo>
                    <a:pt x="1" y="23908"/>
                  </a:lnTo>
                  <a:lnTo>
                    <a:pt x="619" y="23908"/>
                  </a:lnTo>
                  <a:lnTo>
                    <a:pt x="10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37;p14">
            <a:extLst>
              <a:ext uri="{FF2B5EF4-FFF2-40B4-BE49-F238E27FC236}">
                <a16:creationId xmlns:a16="http://schemas.microsoft.com/office/drawing/2014/main" id="{A5DBEBF3-C2C5-D862-DC79-01BE090A0FBE}"/>
              </a:ext>
            </a:extLst>
          </p:cNvPr>
          <p:cNvSpPr/>
          <p:nvPr/>
        </p:nvSpPr>
        <p:spPr>
          <a:xfrm rot="6727464">
            <a:off x="8277820" y="283522"/>
            <a:ext cx="2700194" cy="2274346"/>
          </a:xfrm>
          <a:custGeom>
            <a:avLst/>
            <a:gdLst/>
            <a:ahLst/>
            <a:cxnLst/>
            <a:rect l="l" t="t" r="r" b="b"/>
            <a:pathLst>
              <a:path w="57929" h="48793" extrusionOk="0">
                <a:moveTo>
                  <a:pt x="28350" y="0"/>
                </a:moveTo>
                <a:lnTo>
                  <a:pt x="19310" y="6496"/>
                </a:lnTo>
                <a:lnTo>
                  <a:pt x="11858" y="13572"/>
                </a:lnTo>
                <a:lnTo>
                  <a:pt x="0" y="23686"/>
                </a:lnTo>
                <a:lnTo>
                  <a:pt x="1957" y="30770"/>
                </a:lnTo>
                <a:lnTo>
                  <a:pt x="25805" y="48792"/>
                </a:lnTo>
                <a:lnTo>
                  <a:pt x="54802" y="36317"/>
                </a:lnTo>
                <a:lnTo>
                  <a:pt x="57929" y="12748"/>
                </a:lnTo>
                <a:lnTo>
                  <a:pt x="46895" y="331"/>
                </a:lnTo>
                <a:lnTo>
                  <a:pt x="283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8;p14">
            <a:extLst>
              <a:ext uri="{FF2B5EF4-FFF2-40B4-BE49-F238E27FC236}">
                <a16:creationId xmlns:a16="http://schemas.microsoft.com/office/drawing/2014/main" id="{9A989BCF-4841-38A3-6E10-3DDD1EFFD3B7}"/>
              </a:ext>
            </a:extLst>
          </p:cNvPr>
          <p:cNvSpPr/>
          <p:nvPr/>
        </p:nvSpPr>
        <p:spPr>
          <a:xfrm>
            <a:off x="225000" y="4472102"/>
            <a:ext cx="2685701" cy="2689293"/>
          </a:xfrm>
          <a:custGeom>
            <a:avLst/>
            <a:gdLst/>
            <a:ahLst/>
            <a:cxnLst/>
            <a:rect l="l" t="t" r="r" b="b"/>
            <a:pathLst>
              <a:path w="44872" h="44932" extrusionOk="0">
                <a:moveTo>
                  <a:pt x="21082" y="1"/>
                </a:moveTo>
                <a:lnTo>
                  <a:pt x="2943" y="10027"/>
                </a:lnTo>
                <a:lnTo>
                  <a:pt x="0" y="24217"/>
                </a:lnTo>
                <a:lnTo>
                  <a:pt x="9379" y="37391"/>
                </a:lnTo>
                <a:lnTo>
                  <a:pt x="18604" y="40334"/>
                </a:lnTo>
                <a:lnTo>
                  <a:pt x="27431" y="41871"/>
                </a:lnTo>
                <a:lnTo>
                  <a:pt x="40701" y="44931"/>
                </a:lnTo>
                <a:lnTo>
                  <a:pt x="44622" y="39878"/>
                </a:lnTo>
                <a:lnTo>
                  <a:pt x="44872" y="13823"/>
                </a:lnTo>
                <a:lnTo>
                  <a:pt x="2108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139;p14">
            <a:extLst>
              <a:ext uri="{FF2B5EF4-FFF2-40B4-BE49-F238E27FC236}">
                <a16:creationId xmlns:a16="http://schemas.microsoft.com/office/drawing/2014/main" id="{3ED929AC-8FF5-36D1-177B-0AC7D39ADA94}"/>
              </a:ext>
            </a:extLst>
          </p:cNvPr>
          <p:cNvGrpSpPr/>
          <p:nvPr/>
        </p:nvGrpSpPr>
        <p:grpSpPr>
          <a:xfrm rot="5400000">
            <a:off x="3445651" y="3929383"/>
            <a:ext cx="1399280" cy="2188830"/>
            <a:chOff x="5473725" y="1273275"/>
            <a:chExt cx="585375" cy="915675"/>
          </a:xfrm>
        </p:grpSpPr>
        <p:sp>
          <p:nvSpPr>
            <p:cNvPr id="47" name="Google Shape;140;p14">
              <a:extLst>
                <a:ext uri="{FF2B5EF4-FFF2-40B4-BE49-F238E27FC236}">
                  <a16:creationId xmlns:a16="http://schemas.microsoft.com/office/drawing/2014/main" id="{E4A32563-A57F-B101-A067-95DDF035BD47}"/>
                </a:ext>
              </a:extLst>
            </p:cNvPr>
            <p:cNvSpPr/>
            <p:nvPr/>
          </p:nvSpPr>
          <p:spPr>
            <a:xfrm>
              <a:off x="5473725" y="1273275"/>
              <a:ext cx="9225" cy="9225"/>
            </a:xfrm>
            <a:custGeom>
              <a:avLst/>
              <a:gdLst/>
              <a:ahLst/>
              <a:cxnLst/>
              <a:rect l="l" t="t" r="r" b="b"/>
              <a:pathLst>
                <a:path w="369" h="369" extrusionOk="0">
                  <a:moveTo>
                    <a:pt x="184" y="1"/>
                  </a:moveTo>
                  <a:cubicBezTo>
                    <a:pt x="89" y="1"/>
                    <a:pt x="0" y="96"/>
                    <a:pt x="0" y="185"/>
                  </a:cubicBezTo>
                  <a:cubicBezTo>
                    <a:pt x="0" y="310"/>
                    <a:pt x="89" y="369"/>
                    <a:pt x="184" y="369"/>
                  </a:cubicBezTo>
                  <a:cubicBezTo>
                    <a:pt x="302" y="369"/>
                    <a:pt x="368" y="310"/>
                    <a:pt x="368" y="185"/>
                  </a:cubicBezTo>
                  <a:cubicBezTo>
                    <a:pt x="368" y="96"/>
                    <a:pt x="302"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1;p14">
              <a:extLst>
                <a:ext uri="{FF2B5EF4-FFF2-40B4-BE49-F238E27FC236}">
                  <a16:creationId xmlns:a16="http://schemas.microsoft.com/office/drawing/2014/main" id="{80FD455D-8045-AA24-C9E4-1271EB3BFC1D}"/>
                </a:ext>
              </a:extLst>
            </p:cNvPr>
            <p:cNvSpPr/>
            <p:nvPr/>
          </p:nvSpPr>
          <p:spPr>
            <a:xfrm>
              <a:off x="5556475" y="1273275"/>
              <a:ext cx="9225" cy="9225"/>
            </a:xfrm>
            <a:custGeom>
              <a:avLst/>
              <a:gdLst/>
              <a:ahLst/>
              <a:cxnLst/>
              <a:rect l="l" t="t" r="r" b="b"/>
              <a:pathLst>
                <a:path w="369" h="369" extrusionOk="0">
                  <a:moveTo>
                    <a:pt x="184" y="1"/>
                  </a:moveTo>
                  <a:cubicBezTo>
                    <a:pt x="89" y="1"/>
                    <a:pt x="1" y="96"/>
                    <a:pt x="1" y="185"/>
                  </a:cubicBezTo>
                  <a:cubicBezTo>
                    <a:pt x="1" y="310"/>
                    <a:pt x="89" y="369"/>
                    <a:pt x="184" y="369"/>
                  </a:cubicBezTo>
                  <a:cubicBezTo>
                    <a:pt x="273" y="369"/>
                    <a:pt x="368" y="310"/>
                    <a:pt x="368" y="185"/>
                  </a:cubicBezTo>
                  <a:cubicBezTo>
                    <a:pt x="368" y="96"/>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2;p14">
              <a:extLst>
                <a:ext uri="{FF2B5EF4-FFF2-40B4-BE49-F238E27FC236}">
                  <a16:creationId xmlns:a16="http://schemas.microsoft.com/office/drawing/2014/main" id="{A964FC57-FB1F-F831-9B75-F5CAD2074894}"/>
                </a:ext>
              </a:extLst>
            </p:cNvPr>
            <p:cNvSpPr/>
            <p:nvPr/>
          </p:nvSpPr>
          <p:spPr>
            <a:xfrm>
              <a:off x="5638500" y="1273275"/>
              <a:ext cx="9225" cy="9225"/>
            </a:xfrm>
            <a:custGeom>
              <a:avLst/>
              <a:gdLst/>
              <a:ahLst/>
              <a:cxnLst/>
              <a:rect l="l" t="t" r="r" b="b"/>
              <a:pathLst>
                <a:path w="369" h="369" extrusionOk="0">
                  <a:moveTo>
                    <a:pt x="184" y="1"/>
                  </a:moveTo>
                  <a:cubicBezTo>
                    <a:pt x="89" y="1"/>
                    <a:pt x="0" y="96"/>
                    <a:pt x="0" y="185"/>
                  </a:cubicBezTo>
                  <a:cubicBezTo>
                    <a:pt x="0" y="310"/>
                    <a:pt x="89" y="369"/>
                    <a:pt x="184" y="369"/>
                  </a:cubicBezTo>
                  <a:cubicBezTo>
                    <a:pt x="273" y="369"/>
                    <a:pt x="368" y="310"/>
                    <a:pt x="368" y="185"/>
                  </a:cubicBezTo>
                  <a:cubicBezTo>
                    <a:pt x="368" y="96"/>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3;p14">
              <a:extLst>
                <a:ext uri="{FF2B5EF4-FFF2-40B4-BE49-F238E27FC236}">
                  <a16:creationId xmlns:a16="http://schemas.microsoft.com/office/drawing/2014/main" id="{E8DE3BEB-7C71-87DA-54A2-EC3A30C9E008}"/>
                </a:ext>
              </a:extLst>
            </p:cNvPr>
            <p:cNvSpPr/>
            <p:nvPr/>
          </p:nvSpPr>
          <p:spPr>
            <a:xfrm>
              <a:off x="5721250" y="1273275"/>
              <a:ext cx="8300" cy="9225"/>
            </a:xfrm>
            <a:custGeom>
              <a:avLst/>
              <a:gdLst/>
              <a:ahLst/>
              <a:cxnLst/>
              <a:rect l="l" t="t" r="r" b="b"/>
              <a:pathLst>
                <a:path w="332" h="369" extrusionOk="0">
                  <a:moveTo>
                    <a:pt x="184" y="1"/>
                  </a:moveTo>
                  <a:cubicBezTo>
                    <a:pt x="59" y="1"/>
                    <a:pt x="1" y="96"/>
                    <a:pt x="1" y="185"/>
                  </a:cubicBezTo>
                  <a:cubicBezTo>
                    <a:pt x="1" y="310"/>
                    <a:pt x="59" y="369"/>
                    <a:pt x="184" y="369"/>
                  </a:cubicBezTo>
                  <a:cubicBezTo>
                    <a:pt x="273" y="369"/>
                    <a:pt x="332" y="310"/>
                    <a:pt x="332" y="185"/>
                  </a:cubicBezTo>
                  <a:cubicBezTo>
                    <a:pt x="332" y="96"/>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4;p14">
              <a:extLst>
                <a:ext uri="{FF2B5EF4-FFF2-40B4-BE49-F238E27FC236}">
                  <a16:creationId xmlns:a16="http://schemas.microsoft.com/office/drawing/2014/main" id="{E086207C-6DF8-6AF9-E07B-4C00A9CD0811}"/>
                </a:ext>
              </a:extLst>
            </p:cNvPr>
            <p:cNvSpPr/>
            <p:nvPr/>
          </p:nvSpPr>
          <p:spPr>
            <a:xfrm>
              <a:off x="5803075" y="1273275"/>
              <a:ext cx="9225" cy="9225"/>
            </a:xfrm>
            <a:custGeom>
              <a:avLst/>
              <a:gdLst/>
              <a:ahLst/>
              <a:cxnLst/>
              <a:rect l="l" t="t" r="r" b="b"/>
              <a:pathLst>
                <a:path w="369" h="369" extrusionOk="0">
                  <a:moveTo>
                    <a:pt x="185" y="1"/>
                  </a:moveTo>
                  <a:cubicBezTo>
                    <a:pt x="97" y="1"/>
                    <a:pt x="1" y="96"/>
                    <a:pt x="1" y="185"/>
                  </a:cubicBezTo>
                  <a:cubicBezTo>
                    <a:pt x="1" y="310"/>
                    <a:pt x="97" y="369"/>
                    <a:pt x="185" y="369"/>
                  </a:cubicBezTo>
                  <a:cubicBezTo>
                    <a:pt x="280" y="369"/>
                    <a:pt x="369" y="310"/>
                    <a:pt x="369" y="185"/>
                  </a:cubicBezTo>
                  <a:cubicBezTo>
                    <a:pt x="369" y="96"/>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p14">
              <a:extLst>
                <a:ext uri="{FF2B5EF4-FFF2-40B4-BE49-F238E27FC236}">
                  <a16:creationId xmlns:a16="http://schemas.microsoft.com/office/drawing/2014/main" id="{90E7C9F4-43B1-9A17-3D63-24464C0B9DA6}"/>
                </a:ext>
              </a:extLst>
            </p:cNvPr>
            <p:cNvSpPr/>
            <p:nvPr/>
          </p:nvSpPr>
          <p:spPr>
            <a:xfrm>
              <a:off x="5885100" y="1273275"/>
              <a:ext cx="9225" cy="9225"/>
            </a:xfrm>
            <a:custGeom>
              <a:avLst/>
              <a:gdLst/>
              <a:ahLst/>
              <a:cxnLst/>
              <a:rect l="l" t="t" r="r" b="b"/>
              <a:pathLst>
                <a:path w="369" h="369" extrusionOk="0">
                  <a:moveTo>
                    <a:pt x="185" y="1"/>
                  </a:moveTo>
                  <a:cubicBezTo>
                    <a:pt x="96" y="1"/>
                    <a:pt x="1" y="96"/>
                    <a:pt x="1" y="185"/>
                  </a:cubicBezTo>
                  <a:cubicBezTo>
                    <a:pt x="1" y="310"/>
                    <a:pt x="96" y="369"/>
                    <a:pt x="185" y="369"/>
                  </a:cubicBezTo>
                  <a:cubicBezTo>
                    <a:pt x="310" y="369"/>
                    <a:pt x="368" y="310"/>
                    <a:pt x="368" y="185"/>
                  </a:cubicBezTo>
                  <a:cubicBezTo>
                    <a:pt x="368" y="96"/>
                    <a:pt x="31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6;p14">
              <a:extLst>
                <a:ext uri="{FF2B5EF4-FFF2-40B4-BE49-F238E27FC236}">
                  <a16:creationId xmlns:a16="http://schemas.microsoft.com/office/drawing/2014/main" id="{B81E1C07-7463-53C6-5B4A-86FB49E0561E}"/>
                </a:ext>
              </a:extLst>
            </p:cNvPr>
            <p:cNvSpPr/>
            <p:nvPr/>
          </p:nvSpPr>
          <p:spPr>
            <a:xfrm>
              <a:off x="5967850" y="1273275"/>
              <a:ext cx="9225" cy="9225"/>
            </a:xfrm>
            <a:custGeom>
              <a:avLst/>
              <a:gdLst/>
              <a:ahLst/>
              <a:cxnLst/>
              <a:rect l="l" t="t" r="r" b="b"/>
              <a:pathLst>
                <a:path w="369" h="369" extrusionOk="0">
                  <a:moveTo>
                    <a:pt x="185" y="1"/>
                  </a:moveTo>
                  <a:cubicBezTo>
                    <a:pt x="97" y="1"/>
                    <a:pt x="1" y="96"/>
                    <a:pt x="1" y="185"/>
                  </a:cubicBezTo>
                  <a:cubicBezTo>
                    <a:pt x="1" y="310"/>
                    <a:pt x="97" y="369"/>
                    <a:pt x="185" y="369"/>
                  </a:cubicBezTo>
                  <a:cubicBezTo>
                    <a:pt x="280" y="369"/>
                    <a:pt x="369" y="310"/>
                    <a:pt x="369" y="185"/>
                  </a:cubicBezTo>
                  <a:cubicBezTo>
                    <a:pt x="369" y="96"/>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7;p14">
              <a:extLst>
                <a:ext uri="{FF2B5EF4-FFF2-40B4-BE49-F238E27FC236}">
                  <a16:creationId xmlns:a16="http://schemas.microsoft.com/office/drawing/2014/main" id="{8E8196DE-7563-CE22-EA77-3D6FF36C0129}"/>
                </a:ext>
              </a:extLst>
            </p:cNvPr>
            <p:cNvSpPr/>
            <p:nvPr/>
          </p:nvSpPr>
          <p:spPr>
            <a:xfrm>
              <a:off x="6049875" y="1273275"/>
              <a:ext cx="9225" cy="9225"/>
            </a:xfrm>
            <a:custGeom>
              <a:avLst/>
              <a:gdLst/>
              <a:ahLst/>
              <a:cxnLst/>
              <a:rect l="l" t="t" r="r" b="b"/>
              <a:pathLst>
                <a:path w="369" h="369" extrusionOk="0">
                  <a:moveTo>
                    <a:pt x="185" y="1"/>
                  </a:moveTo>
                  <a:cubicBezTo>
                    <a:pt x="96" y="1"/>
                    <a:pt x="1" y="96"/>
                    <a:pt x="1" y="185"/>
                  </a:cubicBezTo>
                  <a:cubicBezTo>
                    <a:pt x="1" y="310"/>
                    <a:pt x="96" y="369"/>
                    <a:pt x="185" y="369"/>
                  </a:cubicBezTo>
                  <a:cubicBezTo>
                    <a:pt x="280" y="369"/>
                    <a:pt x="368" y="310"/>
                    <a:pt x="368" y="185"/>
                  </a:cubicBezTo>
                  <a:cubicBezTo>
                    <a:pt x="368" y="96"/>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8;p14">
              <a:extLst>
                <a:ext uri="{FF2B5EF4-FFF2-40B4-BE49-F238E27FC236}">
                  <a16:creationId xmlns:a16="http://schemas.microsoft.com/office/drawing/2014/main" id="{8BB7ED55-FED1-84B9-7BED-D4A2C19FAA53}"/>
                </a:ext>
              </a:extLst>
            </p:cNvPr>
            <p:cNvSpPr/>
            <p:nvPr/>
          </p:nvSpPr>
          <p:spPr>
            <a:xfrm>
              <a:off x="5473725" y="1349225"/>
              <a:ext cx="9225" cy="9225"/>
            </a:xfrm>
            <a:custGeom>
              <a:avLst/>
              <a:gdLst/>
              <a:ahLst/>
              <a:cxnLst/>
              <a:rect l="l" t="t" r="r" b="b"/>
              <a:pathLst>
                <a:path w="369" h="369" extrusionOk="0">
                  <a:moveTo>
                    <a:pt x="184" y="1"/>
                  </a:moveTo>
                  <a:cubicBezTo>
                    <a:pt x="89" y="1"/>
                    <a:pt x="0" y="89"/>
                    <a:pt x="0" y="185"/>
                  </a:cubicBezTo>
                  <a:cubicBezTo>
                    <a:pt x="0" y="273"/>
                    <a:pt x="89" y="369"/>
                    <a:pt x="184" y="369"/>
                  </a:cubicBezTo>
                  <a:cubicBezTo>
                    <a:pt x="302" y="369"/>
                    <a:pt x="368" y="273"/>
                    <a:pt x="368" y="185"/>
                  </a:cubicBezTo>
                  <a:cubicBezTo>
                    <a:pt x="368" y="89"/>
                    <a:pt x="302"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9;p14">
              <a:extLst>
                <a:ext uri="{FF2B5EF4-FFF2-40B4-BE49-F238E27FC236}">
                  <a16:creationId xmlns:a16="http://schemas.microsoft.com/office/drawing/2014/main" id="{1B93C7F6-00C6-2BDC-1342-6894F7B992F1}"/>
                </a:ext>
              </a:extLst>
            </p:cNvPr>
            <p:cNvSpPr/>
            <p:nvPr/>
          </p:nvSpPr>
          <p:spPr>
            <a:xfrm>
              <a:off x="5556475" y="1349225"/>
              <a:ext cx="9225" cy="9225"/>
            </a:xfrm>
            <a:custGeom>
              <a:avLst/>
              <a:gdLst/>
              <a:ahLst/>
              <a:cxnLst/>
              <a:rect l="l" t="t" r="r" b="b"/>
              <a:pathLst>
                <a:path w="369" h="369" extrusionOk="0">
                  <a:moveTo>
                    <a:pt x="184" y="1"/>
                  </a:moveTo>
                  <a:cubicBezTo>
                    <a:pt x="89" y="1"/>
                    <a:pt x="1" y="89"/>
                    <a:pt x="1" y="185"/>
                  </a:cubicBezTo>
                  <a:cubicBezTo>
                    <a:pt x="1" y="273"/>
                    <a:pt x="89" y="369"/>
                    <a:pt x="184" y="369"/>
                  </a:cubicBezTo>
                  <a:cubicBezTo>
                    <a:pt x="273" y="369"/>
                    <a:pt x="368" y="273"/>
                    <a:pt x="368" y="185"/>
                  </a:cubicBezTo>
                  <a:cubicBezTo>
                    <a:pt x="368" y="89"/>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0;p14">
              <a:extLst>
                <a:ext uri="{FF2B5EF4-FFF2-40B4-BE49-F238E27FC236}">
                  <a16:creationId xmlns:a16="http://schemas.microsoft.com/office/drawing/2014/main" id="{B4DEA688-0CDC-A088-E59F-562AC8269C8D}"/>
                </a:ext>
              </a:extLst>
            </p:cNvPr>
            <p:cNvSpPr/>
            <p:nvPr/>
          </p:nvSpPr>
          <p:spPr>
            <a:xfrm>
              <a:off x="5638500" y="1349225"/>
              <a:ext cx="9225" cy="9225"/>
            </a:xfrm>
            <a:custGeom>
              <a:avLst/>
              <a:gdLst/>
              <a:ahLst/>
              <a:cxnLst/>
              <a:rect l="l" t="t" r="r" b="b"/>
              <a:pathLst>
                <a:path w="369" h="369" extrusionOk="0">
                  <a:moveTo>
                    <a:pt x="184" y="1"/>
                  </a:moveTo>
                  <a:cubicBezTo>
                    <a:pt x="89" y="1"/>
                    <a:pt x="0" y="89"/>
                    <a:pt x="0" y="185"/>
                  </a:cubicBezTo>
                  <a:cubicBezTo>
                    <a:pt x="0" y="273"/>
                    <a:pt x="89" y="369"/>
                    <a:pt x="184" y="369"/>
                  </a:cubicBezTo>
                  <a:cubicBezTo>
                    <a:pt x="273" y="369"/>
                    <a:pt x="368" y="273"/>
                    <a:pt x="368" y="185"/>
                  </a:cubicBezTo>
                  <a:cubicBezTo>
                    <a:pt x="368" y="89"/>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1;p14">
              <a:extLst>
                <a:ext uri="{FF2B5EF4-FFF2-40B4-BE49-F238E27FC236}">
                  <a16:creationId xmlns:a16="http://schemas.microsoft.com/office/drawing/2014/main" id="{46CC3849-7B40-2E67-1625-E16F8D76726E}"/>
                </a:ext>
              </a:extLst>
            </p:cNvPr>
            <p:cNvSpPr/>
            <p:nvPr/>
          </p:nvSpPr>
          <p:spPr>
            <a:xfrm>
              <a:off x="5721250" y="1349225"/>
              <a:ext cx="8300" cy="9225"/>
            </a:xfrm>
            <a:custGeom>
              <a:avLst/>
              <a:gdLst/>
              <a:ahLst/>
              <a:cxnLst/>
              <a:rect l="l" t="t" r="r" b="b"/>
              <a:pathLst>
                <a:path w="332" h="369" extrusionOk="0">
                  <a:moveTo>
                    <a:pt x="184" y="1"/>
                  </a:moveTo>
                  <a:cubicBezTo>
                    <a:pt x="59" y="1"/>
                    <a:pt x="1" y="89"/>
                    <a:pt x="1" y="185"/>
                  </a:cubicBezTo>
                  <a:cubicBezTo>
                    <a:pt x="1" y="273"/>
                    <a:pt x="59" y="369"/>
                    <a:pt x="184" y="369"/>
                  </a:cubicBezTo>
                  <a:cubicBezTo>
                    <a:pt x="273" y="369"/>
                    <a:pt x="332" y="273"/>
                    <a:pt x="332" y="185"/>
                  </a:cubicBezTo>
                  <a:cubicBezTo>
                    <a:pt x="332" y="89"/>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2;p14">
              <a:extLst>
                <a:ext uri="{FF2B5EF4-FFF2-40B4-BE49-F238E27FC236}">
                  <a16:creationId xmlns:a16="http://schemas.microsoft.com/office/drawing/2014/main" id="{22A54489-5819-AA2B-22FF-235777404CE8}"/>
                </a:ext>
              </a:extLst>
            </p:cNvPr>
            <p:cNvSpPr/>
            <p:nvPr/>
          </p:nvSpPr>
          <p:spPr>
            <a:xfrm>
              <a:off x="5803075" y="1349225"/>
              <a:ext cx="9225" cy="9225"/>
            </a:xfrm>
            <a:custGeom>
              <a:avLst/>
              <a:gdLst/>
              <a:ahLst/>
              <a:cxnLst/>
              <a:rect l="l" t="t" r="r" b="b"/>
              <a:pathLst>
                <a:path w="369" h="369" extrusionOk="0">
                  <a:moveTo>
                    <a:pt x="185" y="1"/>
                  </a:moveTo>
                  <a:cubicBezTo>
                    <a:pt x="97" y="1"/>
                    <a:pt x="1" y="89"/>
                    <a:pt x="1" y="185"/>
                  </a:cubicBezTo>
                  <a:cubicBezTo>
                    <a:pt x="1" y="273"/>
                    <a:pt x="97" y="369"/>
                    <a:pt x="185" y="369"/>
                  </a:cubicBezTo>
                  <a:cubicBezTo>
                    <a:pt x="280" y="369"/>
                    <a:pt x="369" y="273"/>
                    <a:pt x="369" y="185"/>
                  </a:cubicBezTo>
                  <a:cubicBezTo>
                    <a:pt x="369" y="89"/>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3;p14">
              <a:extLst>
                <a:ext uri="{FF2B5EF4-FFF2-40B4-BE49-F238E27FC236}">
                  <a16:creationId xmlns:a16="http://schemas.microsoft.com/office/drawing/2014/main" id="{51D38831-C21A-A0FE-C591-868FEAB5B580}"/>
                </a:ext>
              </a:extLst>
            </p:cNvPr>
            <p:cNvSpPr/>
            <p:nvPr/>
          </p:nvSpPr>
          <p:spPr>
            <a:xfrm>
              <a:off x="5885100" y="1349225"/>
              <a:ext cx="9225" cy="9225"/>
            </a:xfrm>
            <a:custGeom>
              <a:avLst/>
              <a:gdLst/>
              <a:ahLst/>
              <a:cxnLst/>
              <a:rect l="l" t="t" r="r" b="b"/>
              <a:pathLst>
                <a:path w="369" h="369" extrusionOk="0">
                  <a:moveTo>
                    <a:pt x="185" y="1"/>
                  </a:moveTo>
                  <a:cubicBezTo>
                    <a:pt x="96" y="1"/>
                    <a:pt x="1" y="89"/>
                    <a:pt x="1" y="185"/>
                  </a:cubicBezTo>
                  <a:cubicBezTo>
                    <a:pt x="1" y="273"/>
                    <a:pt x="96" y="369"/>
                    <a:pt x="185" y="369"/>
                  </a:cubicBezTo>
                  <a:cubicBezTo>
                    <a:pt x="310" y="369"/>
                    <a:pt x="368" y="273"/>
                    <a:pt x="368" y="185"/>
                  </a:cubicBezTo>
                  <a:cubicBezTo>
                    <a:pt x="368" y="89"/>
                    <a:pt x="31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p14">
              <a:extLst>
                <a:ext uri="{FF2B5EF4-FFF2-40B4-BE49-F238E27FC236}">
                  <a16:creationId xmlns:a16="http://schemas.microsoft.com/office/drawing/2014/main" id="{78B77E4B-8947-8541-E7F6-B6C92EE5C4BE}"/>
                </a:ext>
              </a:extLst>
            </p:cNvPr>
            <p:cNvSpPr/>
            <p:nvPr/>
          </p:nvSpPr>
          <p:spPr>
            <a:xfrm>
              <a:off x="5967850" y="1349225"/>
              <a:ext cx="9225" cy="9225"/>
            </a:xfrm>
            <a:custGeom>
              <a:avLst/>
              <a:gdLst/>
              <a:ahLst/>
              <a:cxnLst/>
              <a:rect l="l" t="t" r="r" b="b"/>
              <a:pathLst>
                <a:path w="369" h="369" extrusionOk="0">
                  <a:moveTo>
                    <a:pt x="185" y="1"/>
                  </a:moveTo>
                  <a:cubicBezTo>
                    <a:pt x="97" y="1"/>
                    <a:pt x="1" y="89"/>
                    <a:pt x="1" y="185"/>
                  </a:cubicBezTo>
                  <a:cubicBezTo>
                    <a:pt x="1" y="273"/>
                    <a:pt x="97" y="369"/>
                    <a:pt x="185" y="369"/>
                  </a:cubicBezTo>
                  <a:cubicBezTo>
                    <a:pt x="280" y="369"/>
                    <a:pt x="369" y="273"/>
                    <a:pt x="369" y="185"/>
                  </a:cubicBezTo>
                  <a:cubicBezTo>
                    <a:pt x="369" y="89"/>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5;p14">
              <a:extLst>
                <a:ext uri="{FF2B5EF4-FFF2-40B4-BE49-F238E27FC236}">
                  <a16:creationId xmlns:a16="http://schemas.microsoft.com/office/drawing/2014/main" id="{F7176D74-FE41-0734-C452-6D94768F34D2}"/>
                </a:ext>
              </a:extLst>
            </p:cNvPr>
            <p:cNvSpPr/>
            <p:nvPr/>
          </p:nvSpPr>
          <p:spPr>
            <a:xfrm>
              <a:off x="6049875" y="1349225"/>
              <a:ext cx="9225" cy="9225"/>
            </a:xfrm>
            <a:custGeom>
              <a:avLst/>
              <a:gdLst/>
              <a:ahLst/>
              <a:cxnLst/>
              <a:rect l="l" t="t" r="r" b="b"/>
              <a:pathLst>
                <a:path w="369" h="369" extrusionOk="0">
                  <a:moveTo>
                    <a:pt x="185" y="1"/>
                  </a:moveTo>
                  <a:cubicBezTo>
                    <a:pt x="96" y="1"/>
                    <a:pt x="1" y="89"/>
                    <a:pt x="1" y="185"/>
                  </a:cubicBezTo>
                  <a:cubicBezTo>
                    <a:pt x="1" y="273"/>
                    <a:pt x="96" y="369"/>
                    <a:pt x="185" y="369"/>
                  </a:cubicBezTo>
                  <a:cubicBezTo>
                    <a:pt x="280" y="369"/>
                    <a:pt x="368" y="273"/>
                    <a:pt x="368" y="185"/>
                  </a:cubicBezTo>
                  <a:cubicBezTo>
                    <a:pt x="368" y="89"/>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6;p14">
              <a:extLst>
                <a:ext uri="{FF2B5EF4-FFF2-40B4-BE49-F238E27FC236}">
                  <a16:creationId xmlns:a16="http://schemas.microsoft.com/office/drawing/2014/main" id="{EAE4EFF9-4393-E355-1932-CC6ACB005725}"/>
                </a:ext>
              </a:extLst>
            </p:cNvPr>
            <p:cNvSpPr/>
            <p:nvPr/>
          </p:nvSpPr>
          <p:spPr>
            <a:xfrm>
              <a:off x="5473725" y="1425000"/>
              <a:ext cx="9225" cy="8475"/>
            </a:xfrm>
            <a:custGeom>
              <a:avLst/>
              <a:gdLst/>
              <a:ahLst/>
              <a:cxnLst/>
              <a:rect l="l" t="t" r="r" b="b"/>
              <a:pathLst>
                <a:path w="369" h="339" extrusionOk="0">
                  <a:moveTo>
                    <a:pt x="184" y="1"/>
                  </a:moveTo>
                  <a:cubicBezTo>
                    <a:pt x="89" y="1"/>
                    <a:pt x="0" y="67"/>
                    <a:pt x="0" y="184"/>
                  </a:cubicBezTo>
                  <a:cubicBezTo>
                    <a:pt x="0" y="280"/>
                    <a:pt x="89" y="339"/>
                    <a:pt x="184" y="339"/>
                  </a:cubicBezTo>
                  <a:cubicBezTo>
                    <a:pt x="302" y="339"/>
                    <a:pt x="368" y="280"/>
                    <a:pt x="368" y="184"/>
                  </a:cubicBezTo>
                  <a:cubicBezTo>
                    <a:pt x="368" y="67"/>
                    <a:pt x="302"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57;p14">
              <a:extLst>
                <a:ext uri="{FF2B5EF4-FFF2-40B4-BE49-F238E27FC236}">
                  <a16:creationId xmlns:a16="http://schemas.microsoft.com/office/drawing/2014/main" id="{17F4C757-8441-3C9E-7D0F-9CBB12EDCBAB}"/>
                </a:ext>
              </a:extLst>
            </p:cNvPr>
            <p:cNvSpPr/>
            <p:nvPr/>
          </p:nvSpPr>
          <p:spPr>
            <a:xfrm>
              <a:off x="5556475" y="1425000"/>
              <a:ext cx="9225" cy="8475"/>
            </a:xfrm>
            <a:custGeom>
              <a:avLst/>
              <a:gdLst/>
              <a:ahLst/>
              <a:cxnLst/>
              <a:rect l="l" t="t" r="r" b="b"/>
              <a:pathLst>
                <a:path w="369" h="339" extrusionOk="0">
                  <a:moveTo>
                    <a:pt x="184" y="1"/>
                  </a:moveTo>
                  <a:cubicBezTo>
                    <a:pt x="89" y="1"/>
                    <a:pt x="1" y="67"/>
                    <a:pt x="1" y="184"/>
                  </a:cubicBezTo>
                  <a:cubicBezTo>
                    <a:pt x="1" y="280"/>
                    <a:pt x="89" y="339"/>
                    <a:pt x="184" y="339"/>
                  </a:cubicBezTo>
                  <a:cubicBezTo>
                    <a:pt x="273" y="339"/>
                    <a:pt x="368" y="280"/>
                    <a:pt x="368" y="184"/>
                  </a:cubicBezTo>
                  <a:cubicBezTo>
                    <a:pt x="368" y="67"/>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58;p14">
              <a:extLst>
                <a:ext uri="{FF2B5EF4-FFF2-40B4-BE49-F238E27FC236}">
                  <a16:creationId xmlns:a16="http://schemas.microsoft.com/office/drawing/2014/main" id="{C9D52E1B-C35A-BAAD-E34A-338654D62065}"/>
                </a:ext>
              </a:extLst>
            </p:cNvPr>
            <p:cNvSpPr/>
            <p:nvPr/>
          </p:nvSpPr>
          <p:spPr>
            <a:xfrm>
              <a:off x="5638500" y="1425000"/>
              <a:ext cx="9225" cy="8475"/>
            </a:xfrm>
            <a:custGeom>
              <a:avLst/>
              <a:gdLst/>
              <a:ahLst/>
              <a:cxnLst/>
              <a:rect l="l" t="t" r="r" b="b"/>
              <a:pathLst>
                <a:path w="369" h="339" extrusionOk="0">
                  <a:moveTo>
                    <a:pt x="184" y="1"/>
                  </a:moveTo>
                  <a:cubicBezTo>
                    <a:pt x="89" y="1"/>
                    <a:pt x="0" y="67"/>
                    <a:pt x="0" y="184"/>
                  </a:cubicBezTo>
                  <a:cubicBezTo>
                    <a:pt x="0" y="280"/>
                    <a:pt x="89" y="339"/>
                    <a:pt x="184" y="339"/>
                  </a:cubicBezTo>
                  <a:cubicBezTo>
                    <a:pt x="273" y="339"/>
                    <a:pt x="368" y="280"/>
                    <a:pt x="368" y="184"/>
                  </a:cubicBezTo>
                  <a:cubicBezTo>
                    <a:pt x="368" y="67"/>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59;p14">
              <a:extLst>
                <a:ext uri="{FF2B5EF4-FFF2-40B4-BE49-F238E27FC236}">
                  <a16:creationId xmlns:a16="http://schemas.microsoft.com/office/drawing/2014/main" id="{370123F4-3FF2-F9CB-7A34-CC5849372ED4}"/>
                </a:ext>
              </a:extLst>
            </p:cNvPr>
            <p:cNvSpPr/>
            <p:nvPr/>
          </p:nvSpPr>
          <p:spPr>
            <a:xfrm>
              <a:off x="5721250" y="1425000"/>
              <a:ext cx="8300" cy="8475"/>
            </a:xfrm>
            <a:custGeom>
              <a:avLst/>
              <a:gdLst/>
              <a:ahLst/>
              <a:cxnLst/>
              <a:rect l="l" t="t" r="r" b="b"/>
              <a:pathLst>
                <a:path w="332" h="339" extrusionOk="0">
                  <a:moveTo>
                    <a:pt x="184" y="1"/>
                  </a:moveTo>
                  <a:cubicBezTo>
                    <a:pt x="59" y="1"/>
                    <a:pt x="1" y="67"/>
                    <a:pt x="1" y="184"/>
                  </a:cubicBezTo>
                  <a:cubicBezTo>
                    <a:pt x="1" y="280"/>
                    <a:pt x="59" y="339"/>
                    <a:pt x="184" y="339"/>
                  </a:cubicBezTo>
                  <a:cubicBezTo>
                    <a:pt x="273" y="339"/>
                    <a:pt x="332" y="280"/>
                    <a:pt x="332" y="184"/>
                  </a:cubicBezTo>
                  <a:cubicBezTo>
                    <a:pt x="332" y="67"/>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60;p14">
              <a:extLst>
                <a:ext uri="{FF2B5EF4-FFF2-40B4-BE49-F238E27FC236}">
                  <a16:creationId xmlns:a16="http://schemas.microsoft.com/office/drawing/2014/main" id="{D01D1C83-5ADF-4F11-DA07-F853AA1CBECB}"/>
                </a:ext>
              </a:extLst>
            </p:cNvPr>
            <p:cNvSpPr/>
            <p:nvPr/>
          </p:nvSpPr>
          <p:spPr>
            <a:xfrm>
              <a:off x="5803075" y="1425000"/>
              <a:ext cx="9225" cy="8475"/>
            </a:xfrm>
            <a:custGeom>
              <a:avLst/>
              <a:gdLst/>
              <a:ahLst/>
              <a:cxnLst/>
              <a:rect l="l" t="t" r="r" b="b"/>
              <a:pathLst>
                <a:path w="369" h="339" extrusionOk="0">
                  <a:moveTo>
                    <a:pt x="185" y="1"/>
                  </a:moveTo>
                  <a:cubicBezTo>
                    <a:pt x="97" y="1"/>
                    <a:pt x="1" y="67"/>
                    <a:pt x="1" y="184"/>
                  </a:cubicBezTo>
                  <a:cubicBezTo>
                    <a:pt x="1" y="280"/>
                    <a:pt x="97" y="339"/>
                    <a:pt x="185" y="339"/>
                  </a:cubicBezTo>
                  <a:cubicBezTo>
                    <a:pt x="280" y="339"/>
                    <a:pt x="369" y="280"/>
                    <a:pt x="369" y="184"/>
                  </a:cubicBezTo>
                  <a:cubicBezTo>
                    <a:pt x="369" y="67"/>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61;p14">
              <a:extLst>
                <a:ext uri="{FF2B5EF4-FFF2-40B4-BE49-F238E27FC236}">
                  <a16:creationId xmlns:a16="http://schemas.microsoft.com/office/drawing/2014/main" id="{64132F5A-3796-4A79-11DE-BF484DCFB206}"/>
                </a:ext>
              </a:extLst>
            </p:cNvPr>
            <p:cNvSpPr/>
            <p:nvPr/>
          </p:nvSpPr>
          <p:spPr>
            <a:xfrm>
              <a:off x="5885100" y="1425000"/>
              <a:ext cx="9225" cy="8475"/>
            </a:xfrm>
            <a:custGeom>
              <a:avLst/>
              <a:gdLst/>
              <a:ahLst/>
              <a:cxnLst/>
              <a:rect l="l" t="t" r="r" b="b"/>
              <a:pathLst>
                <a:path w="369" h="339" extrusionOk="0">
                  <a:moveTo>
                    <a:pt x="185" y="1"/>
                  </a:moveTo>
                  <a:cubicBezTo>
                    <a:pt x="96" y="1"/>
                    <a:pt x="1" y="67"/>
                    <a:pt x="1" y="184"/>
                  </a:cubicBezTo>
                  <a:cubicBezTo>
                    <a:pt x="1" y="280"/>
                    <a:pt x="96" y="339"/>
                    <a:pt x="185" y="339"/>
                  </a:cubicBezTo>
                  <a:cubicBezTo>
                    <a:pt x="310" y="339"/>
                    <a:pt x="368" y="280"/>
                    <a:pt x="368" y="184"/>
                  </a:cubicBezTo>
                  <a:cubicBezTo>
                    <a:pt x="368" y="67"/>
                    <a:pt x="31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62;p14">
              <a:extLst>
                <a:ext uri="{FF2B5EF4-FFF2-40B4-BE49-F238E27FC236}">
                  <a16:creationId xmlns:a16="http://schemas.microsoft.com/office/drawing/2014/main" id="{BC007216-15D4-2DD8-8C1B-E6809EFBE074}"/>
                </a:ext>
              </a:extLst>
            </p:cNvPr>
            <p:cNvSpPr/>
            <p:nvPr/>
          </p:nvSpPr>
          <p:spPr>
            <a:xfrm>
              <a:off x="5967850" y="1425000"/>
              <a:ext cx="9225" cy="8475"/>
            </a:xfrm>
            <a:custGeom>
              <a:avLst/>
              <a:gdLst/>
              <a:ahLst/>
              <a:cxnLst/>
              <a:rect l="l" t="t" r="r" b="b"/>
              <a:pathLst>
                <a:path w="369" h="339" extrusionOk="0">
                  <a:moveTo>
                    <a:pt x="185" y="1"/>
                  </a:moveTo>
                  <a:cubicBezTo>
                    <a:pt x="97" y="1"/>
                    <a:pt x="1" y="67"/>
                    <a:pt x="1" y="184"/>
                  </a:cubicBezTo>
                  <a:cubicBezTo>
                    <a:pt x="1" y="280"/>
                    <a:pt x="97" y="339"/>
                    <a:pt x="185" y="339"/>
                  </a:cubicBezTo>
                  <a:cubicBezTo>
                    <a:pt x="280" y="339"/>
                    <a:pt x="369" y="280"/>
                    <a:pt x="369" y="184"/>
                  </a:cubicBezTo>
                  <a:cubicBezTo>
                    <a:pt x="369" y="67"/>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63;p14">
              <a:extLst>
                <a:ext uri="{FF2B5EF4-FFF2-40B4-BE49-F238E27FC236}">
                  <a16:creationId xmlns:a16="http://schemas.microsoft.com/office/drawing/2014/main" id="{B06EDEFC-4E58-E6D6-A647-B5B1665BD3F5}"/>
                </a:ext>
              </a:extLst>
            </p:cNvPr>
            <p:cNvSpPr/>
            <p:nvPr/>
          </p:nvSpPr>
          <p:spPr>
            <a:xfrm>
              <a:off x="6049875" y="1425000"/>
              <a:ext cx="9225" cy="8475"/>
            </a:xfrm>
            <a:custGeom>
              <a:avLst/>
              <a:gdLst/>
              <a:ahLst/>
              <a:cxnLst/>
              <a:rect l="l" t="t" r="r" b="b"/>
              <a:pathLst>
                <a:path w="369" h="339" extrusionOk="0">
                  <a:moveTo>
                    <a:pt x="185" y="1"/>
                  </a:moveTo>
                  <a:cubicBezTo>
                    <a:pt x="96" y="1"/>
                    <a:pt x="1" y="67"/>
                    <a:pt x="1" y="184"/>
                  </a:cubicBezTo>
                  <a:cubicBezTo>
                    <a:pt x="1" y="280"/>
                    <a:pt x="96" y="339"/>
                    <a:pt x="185" y="339"/>
                  </a:cubicBezTo>
                  <a:cubicBezTo>
                    <a:pt x="280" y="339"/>
                    <a:pt x="368" y="280"/>
                    <a:pt x="368" y="184"/>
                  </a:cubicBezTo>
                  <a:cubicBezTo>
                    <a:pt x="368" y="67"/>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64;p14">
              <a:extLst>
                <a:ext uri="{FF2B5EF4-FFF2-40B4-BE49-F238E27FC236}">
                  <a16:creationId xmlns:a16="http://schemas.microsoft.com/office/drawing/2014/main" id="{2A63213A-3823-20F6-F31B-92467C0AD095}"/>
                </a:ext>
              </a:extLst>
            </p:cNvPr>
            <p:cNvSpPr/>
            <p:nvPr/>
          </p:nvSpPr>
          <p:spPr>
            <a:xfrm>
              <a:off x="5473725" y="1500225"/>
              <a:ext cx="9225" cy="9200"/>
            </a:xfrm>
            <a:custGeom>
              <a:avLst/>
              <a:gdLst/>
              <a:ahLst/>
              <a:cxnLst/>
              <a:rect l="l" t="t" r="r" b="b"/>
              <a:pathLst>
                <a:path w="369" h="368" extrusionOk="0">
                  <a:moveTo>
                    <a:pt x="184" y="0"/>
                  </a:moveTo>
                  <a:cubicBezTo>
                    <a:pt x="89" y="0"/>
                    <a:pt x="0" y="88"/>
                    <a:pt x="0" y="184"/>
                  </a:cubicBezTo>
                  <a:cubicBezTo>
                    <a:pt x="0" y="272"/>
                    <a:pt x="89" y="368"/>
                    <a:pt x="184" y="368"/>
                  </a:cubicBezTo>
                  <a:cubicBezTo>
                    <a:pt x="302" y="368"/>
                    <a:pt x="368" y="272"/>
                    <a:pt x="368" y="184"/>
                  </a:cubicBezTo>
                  <a:cubicBezTo>
                    <a:pt x="368" y="88"/>
                    <a:pt x="302"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65;p14">
              <a:extLst>
                <a:ext uri="{FF2B5EF4-FFF2-40B4-BE49-F238E27FC236}">
                  <a16:creationId xmlns:a16="http://schemas.microsoft.com/office/drawing/2014/main" id="{0792DA59-0B56-3C45-B581-5DCFEC5F1C3D}"/>
                </a:ext>
              </a:extLst>
            </p:cNvPr>
            <p:cNvSpPr/>
            <p:nvPr/>
          </p:nvSpPr>
          <p:spPr>
            <a:xfrm>
              <a:off x="5556475" y="1500225"/>
              <a:ext cx="9225" cy="9200"/>
            </a:xfrm>
            <a:custGeom>
              <a:avLst/>
              <a:gdLst/>
              <a:ahLst/>
              <a:cxnLst/>
              <a:rect l="l" t="t" r="r" b="b"/>
              <a:pathLst>
                <a:path w="369" h="368" extrusionOk="0">
                  <a:moveTo>
                    <a:pt x="184" y="0"/>
                  </a:moveTo>
                  <a:cubicBezTo>
                    <a:pt x="89" y="0"/>
                    <a:pt x="1" y="88"/>
                    <a:pt x="1" y="184"/>
                  </a:cubicBezTo>
                  <a:cubicBezTo>
                    <a:pt x="1" y="272"/>
                    <a:pt x="89" y="368"/>
                    <a:pt x="184" y="368"/>
                  </a:cubicBezTo>
                  <a:cubicBezTo>
                    <a:pt x="273" y="368"/>
                    <a:pt x="368" y="272"/>
                    <a:pt x="368" y="184"/>
                  </a:cubicBezTo>
                  <a:cubicBezTo>
                    <a:pt x="368" y="88"/>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66;p14">
              <a:extLst>
                <a:ext uri="{FF2B5EF4-FFF2-40B4-BE49-F238E27FC236}">
                  <a16:creationId xmlns:a16="http://schemas.microsoft.com/office/drawing/2014/main" id="{A84A0AD0-0AAF-5DAD-8843-E6EBE67FBECF}"/>
                </a:ext>
              </a:extLst>
            </p:cNvPr>
            <p:cNvSpPr/>
            <p:nvPr/>
          </p:nvSpPr>
          <p:spPr>
            <a:xfrm>
              <a:off x="5638500" y="1500225"/>
              <a:ext cx="9225" cy="9200"/>
            </a:xfrm>
            <a:custGeom>
              <a:avLst/>
              <a:gdLst/>
              <a:ahLst/>
              <a:cxnLst/>
              <a:rect l="l" t="t" r="r" b="b"/>
              <a:pathLst>
                <a:path w="369" h="368" extrusionOk="0">
                  <a:moveTo>
                    <a:pt x="184" y="0"/>
                  </a:moveTo>
                  <a:cubicBezTo>
                    <a:pt x="89" y="0"/>
                    <a:pt x="0" y="88"/>
                    <a:pt x="0" y="184"/>
                  </a:cubicBezTo>
                  <a:cubicBezTo>
                    <a:pt x="0" y="272"/>
                    <a:pt x="89" y="368"/>
                    <a:pt x="184" y="368"/>
                  </a:cubicBezTo>
                  <a:cubicBezTo>
                    <a:pt x="273" y="368"/>
                    <a:pt x="368" y="272"/>
                    <a:pt x="368" y="184"/>
                  </a:cubicBezTo>
                  <a:cubicBezTo>
                    <a:pt x="368" y="88"/>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67;p14">
              <a:extLst>
                <a:ext uri="{FF2B5EF4-FFF2-40B4-BE49-F238E27FC236}">
                  <a16:creationId xmlns:a16="http://schemas.microsoft.com/office/drawing/2014/main" id="{F0388E91-08CF-28F8-A71C-D49F5FE1258C}"/>
                </a:ext>
              </a:extLst>
            </p:cNvPr>
            <p:cNvSpPr/>
            <p:nvPr/>
          </p:nvSpPr>
          <p:spPr>
            <a:xfrm>
              <a:off x="5721250" y="1500225"/>
              <a:ext cx="8300" cy="9200"/>
            </a:xfrm>
            <a:custGeom>
              <a:avLst/>
              <a:gdLst/>
              <a:ahLst/>
              <a:cxnLst/>
              <a:rect l="l" t="t" r="r" b="b"/>
              <a:pathLst>
                <a:path w="332" h="368" extrusionOk="0">
                  <a:moveTo>
                    <a:pt x="184" y="0"/>
                  </a:moveTo>
                  <a:cubicBezTo>
                    <a:pt x="59" y="0"/>
                    <a:pt x="1" y="88"/>
                    <a:pt x="1" y="184"/>
                  </a:cubicBezTo>
                  <a:cubicBezTo>
                    <a:pt x="1" y="272"/>
                    <a:pt x="59" y="368"/>
                    <a:pt x="184" y="368"/>
                  </a:cubicBezTo>
                  <a:cubicBezTo>
                    <a:pt x="273" y="368"/>
                    <a:pt x="332" y="272"/>
                    <a:pt x="332" y="184"/>
                  </a:cubicBezTo>
                  <a:cubicBezTo>
                    <a:pt x="332" y="88"/>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68;p14">
              <a:extLst>
                <a:ext uri="{FF2B5EF4-FFF2-40B4-BE49-F238E27FC236}">
                  <a16:creationId xmlns:a16="http://schemas.microsoft.com/office/drawing/2014/main" id="{1FF8B955-B505-F738-A841-9A9C08B1F917}"/>
                </a:ext>
              </a:extLst>
            </p:cNvPr>
            <p:cNvSpPr/>
            <p:nvPr/>
          </p:nvSpPr>
          <p:spPr>
            <a:xfrm>
              <a:off x="5803075" y="1500225"/>
              <a:ext cx="9225" cy="9200"/>
            </a:xfrm>
            <a:custGeom>
              <a:avLst/>
              <a:gdLst/>
              <a:ahLst/>
              <a:cxnLst/>
              <a:rect l="l" t="t" r="r" b="b"/>
              <a:pathLst>
                <a:path w="369" h="368" extrusionOk="0">
                  <a:moveTo>
                    <a:pt x="185" y="0"/>
                  </a:moveTo>
                  <a:cubicBezTo>
                    <a:pt x="97" y="0"/>
                    <a:pt x="1" y="88"/>
                    <a:pt x="1" y="184"/>
                  </a:cubicBezTo>
                  <a:cubicBezTo>
                    <a:pt x="1" y="272"/>
                    <a:pt x="97" y="368"/>
                    <a:pt x="185" y="368"/>
                  </a:cubicBezTo>
                  <a:cubicBezTo>
                    <a:pt x="280" y="368"/>
                    <a:pt x="369" y="272"/>
                    <a:pt x="369" y="184"/>
                  </a:cubicBezTo>
                  <a:cubicBezTo>
                    <a:pt x="369" y="88"/>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69;p14">
              <a:extLst>
                <a:ext uri="{FF2B5EF4-FFF2-40B4-BE49-F238E27FC236}">
                  <a16:creationId xmlns:a16="http://schemas.microsoft.com/office/drawing/2014/main" id="{2BB20DE1-AFD1-5359-891E-357039A51B16}"/>
                </a:ext>
              </a:extLst>
            </p:cNvPr>
            <p:cNvSpPr/>
            <p:nvPr/>
          </p:nvSpPr>
          <p:spPr>
            <a:xfrm>
              <a:off x="5885100" y="1500225"/>
              <a:ext cx="9225" cy="9200"/>
            </a:xfrm>
            <a:custGeom>
              <a:avLst/>
              <a:gdLst/>
              <a:ahLst/>
              <a:cxnLst/>
              <a:rect l="l" t="t" r="r" b="b"/>
              <a:pathLst>
                <a:path w="369" h="368" extrusionOk="0">
                  <a:moveTo>
                    <a:pt x="185" y="0"/>
                  </a:moveTo>
                  <a:cubicBezTo>
                    <a:pt x="96" y="0"/>
                    <a:pt x="1" y="88"/>
                    <a:pt x="1" y="184"/>
                  </a:cubicBezTo>
                  <a:cubicBezTo>
                    <a:pt x="1" y="272"/>
                    <a:pt x="96" y="368"/>
                    <a:pt x="185" y="368"/>
                  </a:cubicBezTo>
                  <a:cubicBezTo>
                    <a:pt x="310" y="368"/>
                    <a:pt x="368" y="272"/>
                    <a:pt x="368" y="184"/>
                  </a:cubicBezTo>
                  <a:cubicBezTo>
                    <a:pt x="368" y="88"/>
                    <a:pt x="31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70;p14">
              <a:extLst>
                <a:ext uri="{FF2B5EF4-FFF2-40B4-BE49-F238E27FC236}">
                  <a16:creationId xmlns:a16="http://schemas.microsoft.com/office/drawing/2014/main" id="{0B48093E-B508-D3B7-3DED-B0F2B9CCC952}"/>
                </a:ext>
              </a:extLst>
            </p:cNvPr>
            <p:cNvSpPr/>
            <p:nvPr/>
          </p:nvSpPr>
          <p:spPr>
            <a:xfrm>
              <a:off x="5967850" y="1500225"/>
              <a:ext cx="9225" cy="9200"/>
            </a:xfrm>
            <a:custGeom>
              <a:avLst/>
              <a:gdLst/>
              <a:ahLst/>
              <a:cxnLst/>
              <a:rect l="l" t="t" r="r" b="b"/>
              <a:pathLst>
                <a:path w="369" h="368" extrusionOk="0">
                  <a:moveTo>
                    <a:pt x="185" y="0"/>
                  </a:moveTo>
                  <a:cubicBezTo>
                    <a:pt x="97" y="0"/>
                    <a:pt x="1" y="88"/>
                    <a:pt x="1" y="184"/>
                  </a:cubicBezTo>
                  <a:cubicBezTo>
                    <a:pt x="1" y="272"/>
                    <a:pt x="97" y="368"/>
                    <a:pt x="185" y="368"/>
                  </a:cubicBezTo>
                  <a:cubicBezTo>
                    <a:pt x="280" y="368"/>
                    <a:pt x="369" y="272"/>
                    <a:pt x="369" y="184"/>
                  </a:cubicBezTo>
                  <a:cubicBezTo>
                    <a:pt x="369" y="88"/>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71;p14">
              <a:extLst>
                <a:ext uri="{FF2B5EF4-FFF2-40B4-BE49-F238E27FC236}">
                  <a16:creationId xmlns:a16="http://schemas.microsoft.com/office/drawing/2014/main" id="{CA777697-B8B1-EEF9-8132-14997B4F36C8}"/>
                </a:ext>
              </a:extLst>
            </p:cNvPr>
            <p:cNvSpPr/>
            <p:nvPr/>
          </p:nvSpPr>
          <p:spPr>
            <a:xfrm>
              <a:off x="6049875" y="1500225"/>
              <a:ext cx="9225" cy="9200"/>
            </a:xfrm>
            <a:custGeom>
              <a:avLst/>
              <a:gdLst/>
              <a:ahLst/>
              <a:cxnLst/>
              <a:rect l="l" t="t" r="r" b="b"/>
              <a:pathLst>
                <a:path w="369" h="368" extrusionOk="0">
                  <a:moveTo>
                    <a:pt x="185" y="0"/>
                  </a:moveTo>
                  <a:cubicBezTo>
                    <a:pt x="96" y="0"/>
                    <a:pt x="1" y="88"/>
                    <a:pt x="1" y="184"/>
                  </a:cubicBezTo>
                  <a:cubicBezTo>
                    <a:pt x="1" y="272"/>
                    <a:pt x="96" y="368"/>
                    <a:pt x="185" y="368"/>
                  </a:cubicBezTo>
                  <a:cubicBezTo>
                    <a:pt x="280" y="368"/>
                    <a:pt x="368" y="272"/>
                    <a:pt x="368" y="184"/>
                  </a:cubicBezTo>
                  <a:cubicBezTo>
                    <a:pt x="368" y="88"/>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72;p14">
              <a:extLst>
                <a:ext uri="{FF2B5EF4-FFF2-40B4-BE49-F238E27FC236}">
                  <a16:creationId xmlns:a16="http://schemas.microsoft.com/office/drawing/2014/main" id="{00046875-F717-6FFB-97F5-3057726E28F2}"/>
                </a:ext>
              </a:extLst>
            </p:cNvPr>
            <p:cNvSpPr/>
            <p:nvPr/>
          </p:nvSpPr>
          <p:spPr>
            <a:xfrm>
              <a:off x="5473725" y="1575975"/>
              <a:ext cx="9225" cy="9225"/>
            </a:xfrm>
            <a:custGeom>
              <a:avLst/>
              <a:gdLst/>
              <a:ahLst/>
              <a:cxnLst/>
              <a:rect l="l" t="t" r="r" b="b"/>
              <a:pathLst>
                <a:path w="369" h="369" extrusionOk="0">
                  <a:moveTo>
                    <a:pt x="184" y="1"/>
                  </a:moveTo>
                  <a:cubicBezTo>
                    <a:pt x="89" y="1"/>
                    <a:pt x="0" y="60"/>
                    <a:pt x="0" y="185"/>
                  </a:cubicBezTo>
                  <a:cubicBezTo>
                    <a:pt x="0" y="280"/>
                    <a:pt x="89" y="369"/>
                    <a:pt x="184" y="369"/>
                  </a:cubicBezTo>
                  <a:cubicBezTo>
                    <a:pt x="302" y="369"/>
                    <a:pt x="368" y="280"/>
                    <a:pt x="368" y="185"/>
                  </a:cubicBezTo>
                  <a:cubicBezTo>
                    <a:pt x="368" y="60"/>
                    <a:pt x="302"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73;p14">
              <a:extLst>
                <a:ext uri="{FF2B5EF4-FFF2-40B4-BE49-F238E27FC236}">
                  <a16:creationId xmlns:a16="http://schemas.microsoft.com/office/drawing/2014/main" id="{1BF16A30-4EE3-FAC3-C19A-877148BF7D15}"/>
                </a:ext>
              </a:extLst>
            </p:cNvPr>
            <p:cNvSpPr/>
            <p:nvPr/>
          </p:nvSpPr>
          <p:spPr>
            <a:xfrm>
              <a:off x="5556475" y="1575975"/>
              <a:ext cx="9225" cy="9225"/>
            </a:xfrm>
            <a:custGeom>
              <a:avLst/>
              <a:gdLst/>
              <a:ahLst/>
              <a:cxnLst/>
              <a:rect l="l" t="t" r="r" b="b"/>
              <a:pathLst>
                <a:path w="369" h="369" extrusionOk="0">
                  <a:moveTo>
                    <a:pt x="184" y="1"/>
                  </a:moveTo>
                  <a:cubicBezTo>
                    <a:pt x="89" y="1"/>
                    <a:pt x="1" y="60"/>
                    <a:pt x="1" y="185"/>
                  </a:cubicBezTo>
                  <a:cubicBezTo>
                    <a:pt x="1" y="280"/>
                    <a:pt x="89" y="369"/>
                    <a:pt x="184" y="369"/>
                  </a:cubicBezTo>
                  <a:cubicBezTo>
                    <a:pt x="273" y="369"/>
                    <a:pt x="368" y="280"/>
                    <a:pt x="368" y="185"/>
                  </a:cubicBezTo>
                  <a:cubicBezTo>
                    <a:pt x="368" y="60"/>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74;p14">
              <a:extLst>
                <a:ext uri="{FF2B5EF4-FFF2-40B4-BE49-F238E27FC236}">
                  <a16:creationId xmlns:a16="http://schemas.microsoft.com/office/drawing/2014/main" id="{590A48A3-72D6-38F7-538C-F0CAF18980FE}"/>
                </a:ext>
              </a:extLst>
            </p:cNvPr>
            <p:cNvSpPr/>
            <p:nvPr/>
          </p:nvSpPr>
          <p:spPr>
            <a:xfrm>
              <a:off x="5638500" y="1575975"/>
              <a:ext cx="9225" cy="9225"/>
            </a:xfrm>
            <a:custGeom>
              <a:avLst/>
              <a:gdLst/>
              <a:ahLst/>
              <a:cxnLst/>
              <a:rect l="l" t="t" r="r" b="b"/>
              <a:pathLst>
                <a:path w="369" h="369" extrusionOk="0">
                  <a:moveTo>
                    <a:pt x="184" y="1"/>
                  </a:moveTo>
                  <a:cubicBezTo>
                    <a:pt x="89" y="1"/>
                    <a:pt x="0" y="60"/>
                    <a:pt x="0" y="185"/>
                  </a:cubicBezTo>
                  <a:cubicBezTo>
                    <a:pt x="0" y="280"/>
                    <a:pt x="89" y="369"/>
                    <a:pt x="184" y="369"/>
                  </a:cubicBezTo>
                  <a:cubicBezTo>
                    <a:pt x="273" y="369"/>
                    <a:pt x="368" y="280"/>
                    <a:pt x="368" y="185"/>
                  </a:cubicBezTo>
                  <a:cubicBezTo>
                    <a:pt x="368" y="60"/>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75;p14">
              <a:extLst>
                <a:ext uri="{FF2B5EF4-FFF2-40B4-BE49-F238E27FC236}">
                  <a16:creationId xmlns:a16="http://schemas.microsoft.com/office/drawing/2014/main" id="{3C67EEC2-E8B8-B293-7F9B-DD2331612317}"/>
                </a:ext>
              </a:extLst>
            </p:cNvPr>
            <p:cNvSpPr/>
            <p:nvPr/>
          </p:nvSpPr>
          <p:spPr>
            <a:xfrm>
              <a:off x="5721250" y="1575975"/>
              <a:ext cx="8300" cy="9225"/>
            </a:xfrm>
            <a:custGeom>
              <a:avLst/>
              <a:gdLst/>
              <a:ahLst/>
              <a:cxnLst/>
              <a:rect l="l" t="t" r="r" b="b"/>
              <a:pathLst>
                <a:path w="332" h="369" extrusionOk="0">
                  <a:moveTo>
                    <a:pt x="184" y="1"/>
                  </a:moveTo>
                  <a:cubicBezTo>
                    <a:pt x="59" y="1"/>
                    <a:pt x="1" y="60"/>
                    <a:pt x="1" y="185"/>
                  </a:cubicBezTo>
                  <a:cubicBezTo>
                    <a:pt x="1" y="280"/>
                    <a:pt x="59" y="369"/>
                    <a:pt x="184" y="369"/>
                  </a:cubicBezTo>
                  <a:cubicBezTo>
                    <a:pt x="273" y="369"/>
                    <a:pt x="332" y="280"/>
                    <a:pt x="332" y="185"/>
                  </a:cubicBezTo>
                  <a:cubicBezTo>
                    <a:pt x="332" y="60"/>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76;p14">
              <a:extLst>
                <a:ext uri="{FF2B5EF4-FFF2-40B4-BE49-F238E27FC236}">
                  <a16:creationId xmlns:a16="http://schemas.microsoft.com/office/drawing/2014/main" id="{4763556D-8B5D-AD57-BF85-C0A52DB5C759}"/>
                </a:ext>
              </a:extLst>
            </p:cNvPr>
            <p:cNvSpPr/>
            <p:nvPr/>
          </p:nvSpPr>
          <p:spPr>
            <a:xfrm>
              <a:off x="5803075" y="1575975"/>
              <a:ext cx="9225" cy="9225"/>
            </a:xfrm>
            <a:custGeom>
              <a:avLst/>
              <a:gdLst/>
              <a:ahLst/>
              <a:cxnLst/>
              <a:rect l="l" t="t" r="r" b="b"/>
              <a:pathLst>
                <a:path w="369" h="369" extrusionOk="0">
                  <a:moveTo>
                    <a:pt x="185" y="1"/>
                  </a:moveTo>
                  <a:cubicBezTo>
                    <a:pt x="97" y="1"/>
                    <a:pt x="1" y="60"/>
                    <a:pt x="1" y="185"/>
                  </a:cubicBezTo>
                  <a:cubicBezTo>
                    <a:pt x="1" y="280"/>
                    <a:pt x="97" y="369"/>
                    <a:pt x="185" y="369"/>
                  </a:cubicBezTo>
                  <a:cubicBezTo>
                    <a:pt x="280" y="369"/>
                    <a:pt x="369" y="280"/>
                    <a:pt x="369" y="185"/>
                  </a:cubicBezTo>
                  <a:cubicBezTo>
                    <a:pt x="369" y="60"/>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77;p14">
              <a:extLst>
                <a:ext uri="{FF2B5EF4-FFF2-40B4-BE49-F238E27FC236}">
                  <a16:creationId xmlns:a16="http://schemas.microsoft.com/office/drawing/2014/main" id="{CA5992D5-3BD1-03A7-B7C8-A8EDE8603329}"/>
                </a:ext>
              </a:extLst>
            </p:cNvPr>
            <p:cNvSpPr/>
            <p:nvPr/>
          </p:nvSpPr>
          <p:spPr>
            <a:xfrm>
              <a:off x="5885100" y="1575975"/>
              <a:ext cx="9225" cy="9225"/>
            </a:xfrm>
            <a:custGeom>
              <a:avLst/>
              <a:gdLst/>
              <a:ahLst/>
              <a:cxnLst/>
              <a:rect l="l" t="t" r="r" b="b"/>
              <a:pathLst>
                <a:path w="369" h="369" extrusionOk="0">
                  <a:moveTo>
                    <a:pt x="185" y="1"/>
                  </a:moveTo>
                  <a:cubicBezTo>
                    <a:pt x="96" y="1"/>
                    <a:pt x="1" y="60"/>
                    <a:pt x="1" y="185"/>
                  </a:cubicBezTo>
                  <a:cubicBezTo>
                    <a:pt x="1" y="280"/>
                    <a:pt x="96" y="369"/>
                    <a:pt x="185" y="369"/>
                  </a:cubicBezTo>
                  <a:cubicBezTo>
                    <a:pt x="310" y="369"/>
                    <a:pt x="368" y="280"/>
                    <a:pt x="368" y="185"/>
                  </a:cubicBezTo>
                  <a:cubicBezTo>
                    <a:pt x="368" y="60"/>
                    <a:pt x="31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78;p14">
              <a:extLst>
                <a:ext uri="{FF2B5EF4-FFF2-40B4-BE49-F238E27FC236}">
                  <a16:creationId xmlns:a16="http://schemas.microsoft.com/office/drawing/2014/main" id="{485BEBF7-4B58-7EB2-5F7E-5BF61B326458}"/>
                </a:ext>
              </a:extLst>
            </p:cNvPr>
            <p:cNvSpPr/>
            <p:nvPr/>
          </p:nvSpPr>
          <p:spPr>
            <a:xfrm>
              <a:off x="5967850" y="1575975"/>
              <a:ext cx="9225" cy="9225"/>
            </a:xfrm>
            <a:custGeom>
              <a:avLst/>
              <a:gdLst/>
              <a:ahLst/>
              <a:cxnLst/>
              <a:rect l="l" t="t" r="r" b="b"/>
              <a:pathLst>
                <a:path w="369" h="369" extrusionOk="0">
                  <a:moveTo>
                    <a:pt x="185" y="1"/>
                  </a:moveTo>
                  <a:cubicBezTo>
                    <a:pt x="97" y="1"/>
                    <a:pt x="1" y="60"/>
                    <a:pt x="1" y="185"/>
                  </a:cubicBezTo>
                  <a:cubicBezTo>
                    <a:pt x="1" y="280"/>
                    <a:pt x="97" y="369"/>
                    <a:pt x="185" y="369"/>
                  </a:cubicBezTo>
                  <a:cubicBezTo>
                    <a:pt x="280" y="369"/>
                    <a:pt x="369" y="280"/>
                    <a:pt x="369" y="185"/>
                  </a:cubicBezTo>
                  <a:cubicBezTo>
                    <a:pt x="369" y="60"/>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79;p14">
              <a:extLst>
                <a:ext uri="{FF2B5EF4-FFF2-40B4-BE49-F238E27FC236}">
                  <a16:creationId xmlns:a16="http://schemas.microsoft.com/office/drawing/2014/main" id="{116D1E3C-9A21-452E-4C93-F85742A26625}"/>
                </a:ext>
              </a:extLst>
            </p:cNvPr>
            <p:cNvSpPr/>
            <p:nvPr/>
          </p:nvSpPr>
          <p:spPr>
            <a:xfrm>
              <a:off x="6049875" y="1575975"/>
              <a:ext cx="9225" cy="9225"/>
            </a:xfrm>
            <a:custGeom>
              <a:avLst/>
              <a:gdLst/>
              <a:ahLst/>
              <a:cxnLst/>
              <a:rect l="l" t="t" r="r" b="b"/>
              <a:pathLst>
                <a:path w="369" h="369" extrusionOk="0">
                  <a:moveTo>
                    <a:pt x="185" y="1"/>
                  </a:moveTo>
                  <a:cubicBezTo>
                    <a:pt x="96" y="1"/>
                    <a:pt x="1" y="60"/>
                    <a:pt x="1" y="185"/>
                  </a:cubicBezTo>
                  <a:cubicBezTo>
                    <a:pt x="1" y="280"/>
                    <a:pt x="96" y="369"/>
                    <a:pt x="185" y="369"/>
                  </a:cubicBezTo>
                  <a:cubicBezTo>
                    <a:pt x="280" y="369"/>
                    <a:pt x="368" y="280"/>
                    <a:pt x="368" y="185"/>
                  </a:cubicBezTo>
                  <a:cubicBezTo>
                    <a:pt x="368" y="60"/>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80;p14">
              <a:extLst>
                <a:ext uri="{FF2B5EF4-FFF2-40B4-BE49-F238E27FC236}">
                  <a16:creationId xmlns:a16="http://schemas.microsoft.com/office/drawing/2014/main" id="{A96B0471-9D9B-4196-BE8F-7861C4AB2F34}"/>
                </a:ext>
              </a:extLst>
            </p:cNvPr>
            <p:cNvSpPr/>
            <p:nvPr/>
          </p:nvSpPr>
          <p:spPr>
            <a:xfrm>
              <a:off x="5473725" y="1651025"/>
              <a:ext cx="9225" cy="9200"/>
            </a:xfrm>
            <a:custGeom>
              <a:avLst/>
              <a:gdLst/>
              <a:ahLst/>
              <a:cxnLst/>
              <a:rect l="l" t="t" r="r" b="b"/>
              <a:pathLst>
                <a:path w="369" h="368" extrusionOk="0">
                  <a:moveTo>
                    <a:pt x="184" y="0"/>
                  </a:moveTo>
                  <a:cubicBezTo>
                    <a:pt x="89" y="0"/>
                    <a:pt x="0" y="96"/>
                    <a:pt x="0" y="184"/>
                  </a:cubicBezTo>
                  <a:cubicBezTo>
                    <a:pt x="0" y="309"/>
                    <a:pt x="89" y="368"/>
                    <a:pt x="184" y="368"/>
                  </a:cubicBezTo>
                  <a:cubicBezTo>
                    <a:pt x="302" y="368"/>
                    <a:pt x="368" y="309"/>
                    <a:pt x="368" y="184"/>
                  </a:cubicBezTo>
                  <a:cubicBezTo>
                    <a:pt x="368" y="96"/>
                    <a:pt x="302"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81;p14">
              <a:extLst>
                <a:ext uri="{FF2B5EF4-FFF2-40B4-BE49-F238E27FC236}">
                  <a16:creationId xmlns:a16="http://schemas.microsoft.com/office/drawing/2014/main" id="{3DCCBF2E-9339-5361-4064-909263CEEDA6}"/>
                </a:ext>
              </a:extLst>
            </p:cNvPr>
            <p:cNvSpPr/>
            <p:nvPr/>
          </p:nvSpPr>
          <p:spPr>
            <a:xfrm>
              <a:off x="5556475" y="1651025"/>
              <a:ext cx="9225" cy="9200"/>
            </a:xfrm>
            <a:custGeom>
              <a:avLst/>
              <a:gdLst/>
              <a:ahLst/>
              <a:cxnLst/>
              <a:rect l="l" t="t" r="r" b="b"/>
              <a:pathLst>
                <a:path w="369" h="368" extrusionOk="0">
                  <a:moveTo>
                    <a:pt x="184" y="0"/>
                  </a:moveTo>
                  <a:cubicBezTo>
                    <a:pt x="89" y="0"/>
                    <a:pt x="1" y="96"/>
                    <a:pt x="1" y="184"/>
                  </a:cubicBezTo>
                  <a:cubicBezTo>
                    <a:pt x="1" y="309"/>
                    <a:pt x="89" y="368"/>
                    <a:pt x="184" y="368"/>
                  </a:cubicBezTo>
                  <a:cubicBezTo>
                    <a:pt x="273" y="368"/>
                    <a:pt x="368" y="309"/>
                    <a:pt x="368" y="184"/>
                  </a:cubicBezTo>
                  <a:cubicBezTo>
                    <a:pt x="368" y="96"/>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82;p14">
              <a:extLst>
                <a:ext uri="{FF2B5EF4-FFF2-40B4-BE49-F238E27FC236}">
                  <a16:creationId xmlns:a16="http://schemas.microsoft.com/office/drawing/2014/main" id="{B16E32C5-68ED-8DC5-1675-A032CCC8B19F}"/>
                </a:ext>
              </a:extLst>
            </p:cNvPr>
            <p:cNvSpPr/>
            <p:nvPr/>
          </p:nvSpPr>
          <p:spPr>
            <a:xfrm>
              <a:off x="5638500" y="1651025"/>
              <a:ext cx="9225" cy="9200"/>
            </a:xfrm>
            <a:custGeom>
              <a:avLst/>
              <a:gdLst/>
              <a:ahLst/>
              <a:cxnLst/>
              <a:rect l="l" t="t" r="r" b="b"/>
              <a:pathLst>
                <a:path w="369" h="368" extrusionOk="0">
                  <a:moveTo>
                    <a:pt x="184" y="0"/>
                  </a:moveTo>
                  <a:cubicBezTo>
                    <a:pt x="89" y="0"/>
                    <a:pt x="0" y="96"/>
                    <a:pt x="0" y="184"/>
                  </a:cubicBezTo>
                  <a:cubicBezTo>
                    <a:pt x="0" y="309"/>
                    <a:pt x="89" y="368"/>
                    <a:pt x="184" y="368"/>
                  </a:cubicBezTo>
                  <a:cubicBezTo>
                    <a:pt x="273" y="368"/>
                    <a:pt x="368" y="309"/>
                    <a:pt x="368" y="184"/>
                  </a:cubicBezTo>
                  <a:cubicBezTo>
                    <a:pt x="368" y="96"/>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83;p14">
              <a:extLst>
                <a:ext uri="{FF2B5EF4-FFF2-40B4-BE49-F238E27FC236}">
                  <a16:creationId xmlns:a16="http://schemas.microsoft.com/office/drawing/2014/main" id="{C982E129-579B-3E84-9948-F6CB23943035}"/>
                </a:ext>
              </a:extLst>
            </p:cNvPr>
            <p:cNvSpPr/>
            <p:nvPr/>
          </p:nvSpPr>
          <p:spPr>
            <a:xfrm>
              <a:off x="5721250" y="1651025"/>
              <a:ext cx="8300" cy="9200"/>
            </a:xfrm>
            <a:custGeom>
              <a:avLst/>
              <a:gdLst/>
              <a:ahLst/>
              <a:cxnLst/>
              <a:rect l="l" t="t" r="r" b="b"/>
              <a:pathLst>
                <a:path w="332" h="368" extrusionOk="0">
                  <a:moveTo>
                    <a:pt x="184" y="0"/>
                  </a:moveTo>
                  <a:cubicBezTo>
                    <a:pt x="59" y="0"/>
                    <a:pt x="1" y="96"/>
                    <a:pt x="1" y="184"/>
                  </a:cubicBezTo>
                  <a:cubicBezTo>
                    <a:pt x="1" y="309"/>
                    <a:pt x="59" y="368"/>
                    <a:pt x="184" y="368"/>
                  </a:cubicBezTo>
                  <a:cubicBezTo>
                    <a:pt x="273" y="368"/>
                    <a:pt x="332" y="309"/>
                    <a:pt x="332" y="184"/>
                  </a:cubicBezTo>
                  <a:cubicBezTo>
                    <a:pt x="332" y="96"/>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84;p14">
              <a:extLst>
                <a:ext uri="{FF2B5EF4-FFF2-40B4-BE49-F238E27FC236}">
                  <a16:creationId xmlns:a16="http://schemas.microsoft.com/office/drawing/2014/main" id="{1BA9C0BE-64DF-5629-AC7E-B1F6E562FC42}"/>
                </a:ext>
              </a:extLst>
            </p:cNvPr>
            <p:cNvSpPr/>
            <p:nvPr/>
          </p:nvSpPr>
          <p:spPr>
            <a:xfrm>
              <a:off x="5803075" y="1651025"/>
              <a:ext cx="9225" cy="9200"/>
            </a:xfrm>
            <a:custGeom>
              <a:avLst/>
              <a:gdLst/>
              <a:ahLst/>
              <a:cxnLst/>
              <a:rect l="l" t="t" r="r" b="b"/>
              <a:pathLst>
                <a:path w="369" h="368" extrusionOk="0">
                  <a:moveTo>
                    <a:pt x="185" y="0"/>
                  </a:moveTo>
                  <a:cubicBezTo>
                    <a:pt x="97" y="0"/>
                    <a:pt x="1" y="96"/>
                    <a:pt x="1" y="184"/>
                  </a:cubicBezTo>
                  <a:cubicBezTo>
                    <a:pt x="1" y="309"/>
                    <a:pt x="97" y="368"/>
                    <a:pt x="185" y="368"/>
                  </a:cubicBezTo>
                  <a:cubicBezTo>
                    <a:pt x="280" y="368"/>
                    <a:pt x="369" y="309"/>
                    <a:pt x="369" y="184"/>
                  </a:cubicBezTo>
                  <a:cubicBezTo>
                    <a:pt x="369" y="96"/>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85;p14">
              <a:extLst>
                <a:ext uri="{FF2B5EF4-FFF2-40B4-BE49-F238E27FC236}">
                  <a16:creationId xmlns:a16="http://schemas.microsoft.com/office/drawing/2014/main" id="{4DF3229B-9FE8-CF79-EA70-DC514CA05609}"/>
                </a:ext>
              </a:extLst>
            </p:cNvPr>
            <p:cNvSpPr/>
            <p:nvPr/>
          </p:nvSpPr>
          <p:spPr>
            <a:xfrm>
              <a:off x="5885100" y="1651025"/>
              <a:ext cx="9225" cy="9200"/>
            </a:xfrm>
            <a:custGeom>
              <a:avLst/>
              <a:gdLst/>
              <a:ahLst/>
              <a:cxnLst/>
              <a:rect l="l" t="t" r="r" b="b"/>
              <a:pathLst>
                <a:path w="369" h="368" extrusionOk="0">
                  <a:moveTo>
                    <a:pt x="185" y="0"/>
                  </a:moveTo>
                  <a:cubicBezTo>
                    <a:pt x="96" y="0"/>
                    <a:pt x="1" y="96"/>
                    <a:pt x="1" y="184"/>
                  </a:cubicBezTo>
                  <a:cubicBezTo>
                    <a:pt x="1" y="309"/>
                    <a:pt x="96" y="368"/>
                    <a:pt x="185" y="368"/>
                  </a:cubicBezTo>
                  <a:cubicBezTo>
                    <a:pt x="310" y="368"/>
                    <a:pt x="368" y="309"/>
                    <a:pt x="368" y="184"/>
                  </a:cubicBezTo>
                  <a:cubicBezTo>
                    <a:pt x="368" y="96"/>
                    <a:pt x="31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86;p14">
              <a:extLst>
                <a:ext uri="{FF2B5EF4-FFF2-40B4-BE49-F238E27FC236}">
                  <a16:creationId xmlns:a16="http://schemas.microsoft.com/office/drawing/2014/main" id="{32D42D85-66B2-D83E-2FFF-4310A3BF61AF}"/>
                </a:ext>
              </a:extLst>
            </p:cNvPr>
            <p:cNvSpPr/>
            <p:nvPr/>
          </p:nvSpPr>
          <p:spPr>
            <a:xfrm>
              <a:off x="5967850" y="1651025"/>
              <a:ext cx="9225" cy="9200"/>
            </a:xfrm>
            <a:custGeom>
              <a:avLst/>
              <a:gdLst/>
              <a:ahLst/>
              <a:cxnLst/>
              <a:rect l="l" t="t" r="r" b="b"/>
              <a:pathLst>
                <a:path w="369" h="368" extrusionOk="0">
                  <a:moveTo>
                    <a:pt x="185" y="0"/>
                  </a:moveTo>
                  <a:cubicBezTo>
                    <a:pt x="97" y="0"/>
                    <a:pt x="1" y="96"/>
                    <a:pt x="1" y="184"/>
                  </a:cubicBezTo>
                  <a:cubicBezTo>
                    <a:pt x="1" y="309"/>
                    <a:pt x="97" y="368"/>
                    <a:pt x="185" y="368"/>
                  </a:cubicBezTo>
                  <a:cubicBezTo>
                    <a:pt x="280" y="368"/>
                    <a:pt x="369" y="309"/>
                    <a:pt x="369" y="184"/>
                  </a:cubicBezTo>
                  <a:cubicBezTo>
                    <a:pt x="369" y="96"/>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87;p14">
              <a:extLst>
                <a:ext uri="{FF2B5EF4-FFF2-40B4-BE49-F238E27FC236}">
                  <a16:creationId xmlns:a16="http://schemas.microsoft.com/office/drawing/2014/main" id="{99578412-9670-2335-F7DA-88B22E2F2BF3}"/>
                </a:ext>
              </a:extLst>
            </p:cNvPr>
            <p:cNvSpPr/>
            <p:nvPr/>
          </p:nvSpPr>
          <p:spPr>
            <a:xfrm>
              <a:off x="6049875" y="1651025"/>
              <a:ext cx="9225" cy="9200"/>
            </a:xfrm>
            <a:custGeom>
              <a:avLst/>
              <a:gdLst/>
              <a:ahLst/>
              <a:cxnLst/>
              <a:rect l="l" t="t" r="r" b="b"/>
              <a:pathLst>
                <a:path w="369" h="368" extrusionOk="0">
                  <a:moveTo>
                    <a:pt x="185" y="0"/>
                  </a:moveTo>
                  <a:cubicBezTo>
                    <a:pt x="96" y="0"/>
                    <a:pt x="1" y="96"/>
                    <a:pt x="1" y="184"/>
                  </a:cubicBezTo>
                  <a:cubicBezTo>
                    <a:pt x="1" y="309"/>
                    <a:pt x="96" y="368"/>
                    <a:pt x="185" y="368"/>
                  </a:cubicBezTo>
                  <a:cubicBezTo>
                    <a:pt x="280" y="368"/>
                    <a:pt x="368" y="309"/>
                    <a:pt x="368" y="184"/>
                  </a:cubicBezTo>
                  <a:cubicBezTo>
                    <a:pt x="368" y="96"/>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88;p14">
              <a:extLst>
                <a:ext uri="{FF2B5EF4-FFF2-40B4-BE49-F238E27FC236}">
                  <a16:creationId xmlns:a16="http://schemas.microsoft.com/office/drawing/2014/main" id="{FDD54EC1-F93B-8F5C-504D-156BE73FA863}"/>
                </a:ext>
              </a:extLst>
            </p:cNvPr>
            <p:cNvSpPr/>
            <p:nvPr/>
          </p:nvSpPr>
          <p:spPr>
            <a:xfrm>
              <a:off x="5473725" y="1726975"/>
              <a:ext cx="9225" cy="9200"/>
            </a:xfrm>
            <a:custGeom>
              <a:avLst/>
              <a:gdLst/>
              <a:ahLst/>
              <a:cxnLst/>
              <a:rect l="l" t="t" r="r" b="b"/>
              <a:pathLst>
                <a:path w="369" h="368" extrusionOk="0">
                  <a:moveTo>
                    <a:pt x="184" y="0"/>
                  </a:moveTo>
                  <a:cubicBezTo>
                    <a:pt x="89" y="0"/>
                    <a:pt x="0" y="88"/>
                    <a:pt x="0" y="184"/>
                  </a:cubicBezTo>
                  <a:cubicBezTo>
                    <a:pt x="0" y="272"/>
                    <a:pt x="89" y="368"/>
                    <a:pt x="184" y="368"/>
                  </a:cubicBezTo>
                  <a:cubicBezTo>
                    <a:pt x="302" y="368"/>
                    <a:pt x="368" y="272"/>
                    <a:pt x="368" y="184"/>
                  </a:cubicBezTo>
                  <a:cubicBezTo>
                    <a:pt x="368" y="88"/>
                    <a:pt x="302"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89;p14">
              <a:extLst>
                <a:ext uri="{FF2B5EF4-FFF2-40B4-BE49-F238E27FC236}">
                  <a16:creationId xmlns:a16="http://schemas.microsoft.com/office/drawing/2014/main" id="{1E354AE6-5482-DF92-649B-9BE4EFF0A2F8}"/>
                </a:ext>
              </a:extLst>
            </p:cNvPr>
            <p:cNvSpPr/>
            <p:nvPr/>
          </p:nvSpPr>
          <p:spPr>
            <a:xfrm>
              <a:off x="5556475" y="1726975"/>
              <a:ext cx="9225" cy="9200"/>
            </a:xfrm>
            <a:custGeom>
              <a:avLst/>
              <a:gdLst/>
              <a:ahLst/>
              <a:cxnLst/>
              <a:rect l="l" t="t" r="r" b="b"/>
              <a:pathLst>
                <a:path w="369" h="368" extrusionOk="0">
                  <a:moveTo>
                    <a:pt x="184" y="0"/>
                  </a:moveTo>
                  <a:cubicBezTo>
                    <a:pt x="89" y="0"/>
                    <a:pt x="1" y="88"/>
                    <a:pt x="1" y="184"/>
                  </a:cubicBezTo>
                  <a:cubicBezTo>
                    <a:pt x="1" y="272"/>
                    <a:pt x="89" y="368"/>
                    <a:pt x="184" y="368"/>
                  </a:cubicBezTo>
                  <a:cubicBezTo>
                    <a:pt x="273" y="368"/>
                    <a:pt x="368" y="272"/>
                    <a:pt x="368" y="184"/>
                  </a:cubicBezTo>
                  <a:cubicBezTo>
                    <a:pt x="368" y="88"/>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90;p14">
              <a:extLst>
                <a:ext uri="{FF2B5EF4-FFF2-40B4-BE49-F238E27FC236}">
                  <a16:creationId xmlns:a16="http://schemas.microsoft.com/office/drawing/2014/main" id="{2CB21AB3-BA84-75E3-1D3B-B80AC0F19A1F}"/>
                </a:ext>
              </a:extLst>
            </p:cNvPr>
            <p:cNvSpPr/>
            <p:nvPr/>
          </p:nvSpPr>
          <p:spPr>
            <a:xfrm>
              <a:off x="5638500" y="1726975"/>
              <a:ext cx="9225" cy="9200"/>
            </a:xfrm>
            <a:custGeom>
              <a:avLst/>
              <a:gdLst/>
              <a:ahLst/>
              <a:cxnLst/>
              <a:rect l="l" t="t" r="r" b="b"/>
              <a:pathLst>
                <a:path w="369" h="368" extrusionOk="0">
                  <a:moveTo>
                    <a:pt x="184" y="0"/>
                  </a:moveTo>
                  <a:cubicBezTo>
                    <a:pt x="89" y="0"/>
                    <a:pt x="0" y="88"/>
                    <a:pt x="0" y="184"/>
                  </a:cubicBezTo>
                  <a:cubicBezTo>
                    <a:pt x="0" y="272"/>
                    <a:pt x="89" y="368"/>
                    <a:pt x="184" y="368"/>
                  </a:cubicBezTo>
                  <a:cubicBezTo>
                    <a:pt x="273" y="368"/>
                    <a:pt x="368" y="272"/>
                    <a:pt x="368" y="184"/>
                  </a:cubicBezTo>
                  <a:cubicBezTo>
                    <a:pt x="368" y="88"/>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91;p14">
              <a:extLst>
                <a:ext uri="{FF2B5EF4-FFF2-40B4-BE49-F238E27FC236}">
                  <a16:creationId xmlns:a16="http://schemas.microsoft.com/office/drawing/2014/main" id="{028F2E0F-1E4B-024B-A80D-C06A074D6CC6}"/>
                </a:ext>
              </a:extLst>
            </p:cNvPr>
            <p:cNvSpPr/>
            <p:nvPr/>
          </p:nvSpPr>
          <p:spPr>
            <a:xfrm>
              <a:off x="5721250" y="1726975"/>
              <a:ext cx="8300" cy="9200"/>
            </a:xfrm>
            <a:custGeom>
              <a:avLst/>
              <a:gdLst/>
              <a:ahLst/>
              <a:cxnLst/>
              <a:rect l="l" t="t" r="r" b="b"/>
              <a:pathLst>
                <a:path w="332" h="368" extrusionOk="0">
                  <a:moveTo>
                    <a:pt x="184" y="0"/>
                  </a:moveTo>
                  <a:cubicBezTo>
                    <a:pt x="59" y="0"/>
                    <a:pt x="1" y="88"/>
                    <a:pt x="1" y="184"/>
                  </a:cubicBezTo>
                  <a:cubicBezTo>
                    <a:pt x="1" y="272"/>
                    <a:pt x="59" y="368"/>
                    <a:pt x="184" y="368"/>
                  </a:cubicBezTo>
                  <a:cubicBezTo>
                    <a:pt x="273" y="368"/>
                    <a:pt x="332" y="272"/>
                    <a:pt x="332" y="184"/>
                  </a:cubicBezTo>
                  <a:cubicBezTo>
                    <a:pt x="332" y="88"/>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92;p14">
              <a:extLst>
                <a:ext uri="{FF2B5EF4-FFF2-40B4-BE49-F238E27FC236}">
                  <a16:creationId xmlns:a16="http://schemas.microsoft.com/office/drawing/2014/main" id="{FD3907CE-7634-2714-67BE-D87044F956EC}"/>
                </a:ext>
              </a:extLst>
            </p:cNvPr>
            <p:cNvSpPr/>
            <p:nvPr/>
          </p:nvSpPr>
          <p:spPr>
            <a:xfrm>
              <a:off x="5803075" y="1726975"/>
              <a:ext cx="9225" cy="9200"/>
            </a:xfrm>
            <a:custGeom>
              <a:avLst/>
              <a:gdLst/>
              <a:ahLst/>
              <a:cxnLst/>
              <a:rect l="l" t="t" r="r" b="b"/>
              <a:pathLst>
                <a:path w="369" h="368" extrusionOk="0">
                  <a:moveTo>
                    <a:pt x="185" y="0"/>
                  </a:moveTo>
                  <a:cubicBezTo>
                    <a:pt x="97" y="0"/>
                    <a:pt x="1" y="88"/>
                    <a:pt x="1" y="184"/>
                  </a:cubicBezTo>
                  <a:cubicBezTo>
                    <a:pt x="1" y="272"/>
                    <a:pt x="97" y="368"/>
                    <a:pt x="185" y="368"/>
                  </a:cubicBezTo>
                  <a:cubicBezTo>
                    <a:pt x="280" y="368"/>
                    <a:pt x="369" y="272"/>
                    <a:pt x="369" y="184"/>
                  </a:cubicBezTo>
                  <a:cubicBezTo>
                    <a:pt x="369" y="88"/>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93;p14">
              <a:extLst>
                <a:ext uri="{FF2B5EF4-FFF2-40B4-BE49-F238E27FC236}">
                  <a16:creationId xmlns:a16="http://schemas.microsoft.com/office/drawing/2014/main" id="{7AE3E0A5-10D8-A10F-0494-027352DC5442}"/>
                </a:ext>
              </a:extLst>
            </p:cNvPr>
            <p:cNvSpPr/>
            <p:nvPr/>
          </p:nvSpPr>
          <p:spPr>
            <a:xfrm>
              <a:off x="5885100" y="1726975"/>
              <a:ext cx="9225" cy="9200"/>
            </a:xfrm>
            <a:custGeom>
              <a:avLst/>
              <a:gdLst/>
              <a:ahLst/>
              <a:cxnLst/>
              <a:rect l="l" t="t" r="r" b="b"/>
              <a:pathLst>
                <a:path w="369" h="368" extrusionOk="0">
                  <a:moveTo>
                    <a:pt x="185" y="0"/>
                  </a:moveTo>
                  <a:cubicBezTo>
                    <a:pt x="96" y="0"/>
                    <a:pt x="1" y="88"/>
                    <a:pt x="1" y="184"/>
                  </a:cubicBezTo>
                  <a:cubicBezTo>
                    <a:pt x="1" y="272"/>
                    <a:pt x="96" y="368"/>
                    <a:pt x="185" y="368"/>
                  </a:cubicBezTo>
                  <a:cubicBezTo>
                    <a:pt x="310" y="368"/>
                    <a:pt x="368" y="272"/>
                    <a:pt x="368" y="184"/>
                  </a:cubicBezTo>
                  <a:cubicBezTo>
                    <a:pt x="368" y="88"/>
                    <a:pt x="31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94;p14">
              <a:extLst>
                <a:ext uri="{FF2B5EF4-FFF2-40B4-BE49-F238E27FC236}">
                  <a16:creationId xmlns:a16="http://schemas.microsoft.com/office/drawing/2014/main" id="{312B797D-E263-83EC-2E76-8718C178D91B}"/>
                </a:ext>
              </a:extLst>
            </p:cNvPr>
            <p:cNvSpPr/>
            <p:nvPr/>
          </p:nvSpPr>
          <p:spPr>
            <a:xfrm>
              <a:off x="5967850" y="1726975"/>
              <a:ext cx="9225" cy="9200"/>
            </a:xfrm>
            <a:custGeom>
              <a:avLst/>
              <a:gdLst/>
              <a:ahLst/>
              <a:cxnLst/>
              <a:rect l="l" t="t" r="r" b="b"/>
              <a:pathLst>
                <a:path w="369" h="368" extrusionOk="0">
                  <a:moveTo>
                    <a:pt x="185" y="0"/>
                  </a:moveTo>
                  <a:cubicBezTo>
                    <a:pt x="97" y="0"/>
                    <a:pt x="1" y="88"/>
                    <a:pt x="1" y="184"/>
                  </a:cubicBezTo>
                  <a:cubicBezTo>
                    <a:pt x="1" y="272"/>
                    <a:pt x="97" y="368"/>
                    <a:pt x="185" y="368"/>
                  </a:cubicBezTo>
                  <a:cubicBezTo>
                    <a:pt x="280" y="368"/>
                    <a:pt x="369" y="272"/>
                    <a:pt x="369" y="184"/>
                  </a:cubicBezTo>
                  <a:cubicBezTo>
                    <a:pt x="369" y="88"/>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95;p14">
              <a:extLst>
                <a:ext uri="{FF2B5EF4-FFF2-40B4-BE49-F238E27FC236}">
                  <a16:creationId xmlns:a16="http://schemas.microsoft.com/office/drawing/2014/main" id="{91C69C9B-D2B4-9E49-DF74-496B71E4B8D3}"/>
                </a:ext>
              </a:extLst>
            </p:cNvPr>
            <p:cNvSpPr/>
            <p:nvPr/>
          </p:nvSpPr>
          <p:spPr>
            <a:xfrm>
              <a:off x="6049875" y="1726975"/>
              <a:ext cx="9225" cy="9200"/>
            </a:xfrm>
            <a:custGeom>
              <a:avLst/>
              <a:gdLst/>
              <a:ahLst/>
              <a:cxnLst/>
              <a:rect l="l" t="t" r="r" b="b"/>
              <a:pathLst>
                <a:path w="369" h="368" extrusionOk="0">
                  <a:moveTo>
                    <a:pt x="185" y="0"/>
                  </a:moveTo>
                  <a:cubicBezTo>
                    <a:pt x="96" y="0"/>
                    <a:pt x="1" y="88"/>
                    <a:pt x="1" y="184"/>
                  </a:cubicBezTo>
                  <a:cubicBezTo>
                    <a:pt x="1" y="272"/>
                    <a:pt x="96" y="368"/>
                    <a:pt x="185" y="368"/>
                  </a:cubicBezTo>
                  <a:cubicBezTo>
                    <a:pt x="280" y="368"/>
                    <a:pt x="368" y="272"/>
                    <a:pt x="368" y="184"/>
                  </a:cubicBezTo>
                  <a:cubicBezTo>
                    <a:pt x="368" y="88"/>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96;p14">
              <a:extLst>
                <a:ext uri="{FF2B5EF4-FFF2-40B4-BE49-F238E27FC236}">
                  <a16:creationId xmlns:a16="http://schemas.microsoft.com/office/drawing/2014/main" id="{02BA8DA4-6846-D6C1-458C-ABDBA49E7975}"/>
                </a:ext>
              </a:extLst>
            </p:cNvPr>
            <p:cNvSpPr/>
            <p:nvPr/>
          </p:nvSpPr>
          <p:spPr>
            <a:xfrm>
              <a:off x="5473725" y="1802725"/>
              <a:ext cx="9225" cy="8500"/>
            </a:xfrm>
            <a:custGeom>
              <a:avLst/>
              <a:gdLst/>
              <a:ahLst/>
              <a:cxnLst/>
              <a:rect l="l" t="t" r="r" b="b"/>
              <a:pathLst>
                <a:path w="369" h="340" extrusionOk="0">
                  <a:moveTo>
                    <a:pt x="184" y="1"/>
                  </a:moveTo>
                  <a:cubicBezTo>
                    <a:pt x="89" y="1"/>
                    <a:pt x="0" y="67"/>
                    <a:pt x="0" y="155"/>
                  </a:cubicBezTo>
                  <a:cubicBezTo>
                    <a:pt x="0" y="280"/>
                    <a:pt x="89" y="339"/>
                    <a:pt x="184" y="339"/>
                  </a:cubicBezTo>
                  <a:cubicBezTo>
                    <a:pt x="302" y="339"/>
                    <a:pt x="368" y="280"/>
                    <a:pt x="368" y="155"/>
                  </a:cubicBezTo>
                  <a:cubicBezTo>
                    <a:pt x="368" y="67"/>
                    <a:pt x="302"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97;p14">
              <a:extLst>
                <a:ext uri="{FF2B5EF4-FFF2-40B4-BE49-F238E27FC236}">
                  <a16:creationId xmlns:a16="http://schemas.microsoft.com/office/drawing/2014/main" id="{65AC3B1D-E846-7EFB-A314-FE2300971235}"/>
                </a:ext>
              </a:extLst>
            </p:cNvPr>
            <p:cNvSpPr/>
            <p:nvPr/>
          </p:nvSpPr>
          <p:spPr>
            <a:xfrm>
              <a:off x="5556475" y="1802725"/>
              <a:ext cx="9225" cy="8500"/>
            </a:xfrm>
            <a:custGeom>
              <a:avLst/>
              <a:gdLst/>
              <a:ahLst/>
              <a:cxnLst/>
              <a:rect l="l" t="t" r="r" b="b"/>
              <a:pathLst>
                <a:path w="369" h="340" extrusionOk="0">
                  <a:moveTo>
                    <a:pt x="184" y="1"/>
                  </a:moveTo>
                  <a:cubicBezTo>
                    <a:pt x="89" y="1"/>
                    <a:pt x="1" y="67"/>
                    <a:pt x="1" y="155"/>
                  </a:cubicBezTo>
                  <a:cubicBezTo>
                    <a:pt x="1" y="280"/>
                    <a:pt x="89" y="339"/>
                    <a:pt x="184" y="339"/>
                  </a:cubicBezTo>
                  <a:cubicBezTo>
                    <a:pt x="273" y="339"/>
                    <a:pt x="368" y="280"/>
                    <a:pt x="368" y="155"/>
                  </a:cubicBezTo>
                  <a:cubicBezTo>
                    <a:pt x="368" y="67"/>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98;p14">
              <a:extLst>
                <a:ext uri="{FF2B5EF4-FFF2-40B4-BE49-F238E27FC236}">
                  <a16:creationId xmlns:a16="http://schemas.microsoft.com/office/drawing/2014/main" id="{7416E52F-7187-160E-B140-C0C9B86EB6FC}"/>
                </a:ext>
              </a:extLst>
            </p:cNvPr>
            <p:cNvSpPr/>
            <p:nvPr/>
          </p:nvSpPr>
          <p:spPr>
            <a:xfrm>
              <a:off x="5638500" y="1802725"/>
              <a:ext cx="9225" cy="8500"/>
            </a:xfrm>
            <a:custGeom>
              <a:avLst/>
              <a:gdLst/>
              <a:ahLst/>
              <a:cxnLst/>
              <a:rect l="l" t="t" r="r" b="b"/>
              <a:pathLst>
                <a:path w="369" h="340" extrusionOk="0">
                  <a:moveTo>
                    <a:pt x="184" y="1"/>
                  </a:moveTo>
                  <a:cubicBezTo>
                    <a:pt x="89" y="1"/>
                    <a:pt x="0" y="67"/>
                    <a:pt x="0" y="155"/>
                  </a:cubicBezTo>
                  <a:cubicBezTo>
                    <a:pt x="0" y="280"/>
                    <a:pt x="89" y="339"/>
                    <a:pt x="184" y="339"/>
                  </a:cubicBezTo>
                  <a:cubicBezTo>
                    <a:pt x="273" y="339"/>
                    <a:pt x="368" y="280"/>
                    <a:pt x="368" y="155"/>
                  </a:cubicBezTo>
                  <a:cubicBezTo>
                    <a:pt x="368" y="67"/>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99;p14">
              <a:extLst>
                <a:ext uri="{FF2B5EF4-FFF2-40B4-BE49-F238E27FC236}">
                  <a16:creationId xmlns:a16="http://schemas.microsoft.com/office/drawing/2014/main" id="{84737AF7-FF3F-A24A-59B3-4363CA28E02F}"/>
                </a:ext>
              </a:extLst>
            </p:cNvPr>
            <p:cNvSpPr/>
            <p:nvPr/>
          </p:nvSpPr>
          <p:spPr>
            <a:xfrm>
              <a:off x="5721250" y="1802725"/>
              <a:ext cx="8300" cy="8500"/>
            </a:xfrm>
            <a:custGeom>
              <a:avLst/>
              <a:gdLst/>
              <a:ahLst/>
              <a:cxnLst/>
              <a:rect l="l" t="t" r="r" b="b"/>
              <a:pathLst>
                <a:path w="332" h="340" extrusionOk="0">
                  <a:moveTo>
                    <a:pt x="184" y="1"/>
                  </a:moveTo>
                  <a:cubicBezTo>
                    <a:pt x="59" y="1"/>
                    <a:pt x="1" y="67"/>
                    <a:pt x="1" y="155"/>
                  </a:cubicBezTo>
                  <a:cubicBezTo>
                    <a:pt x="1" y="280"/>
                    <a:pt x="59" y="339"/>
                    <a:pt x="184" y="339"/>
                  </a:cubicBezTo>
                  <a:cubicBezTo>
                    <a:pt x="273" y="339"/>
                    <a:pt x="332" y="280"/>
                    <a:pt x="332" y="155"/>
                  </a:cubicBezTo>
                  <a:cubicBezTo>
                    <a:pt x="332" y="67"/>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00;p14">
              <a:extLst>
                <a:ext uri="{FF2B5EF4-FFF2-40B4-BE49-F238E27FC236}">
                  <a16:creationId xmlns:a16="http://schemas.microsoft.com/office/drawing/2014/main" id="{9BBA382C-6B47-C8BD-3A0C-D6E05A4B9658}"/>
                </a:ext>
              </a:extLst>
            </p:cNvPr>
            <p:cNvSpPr/>
            <p:nvPr/>
          </p:nvSpPr>
          <p:spPr>
            <a:xfrm>
              <a:off x="5803075" y="1802725"/>
              <a:ext cx="9225" cy="8500"/>
            </a:xfrm>
            <a:custGeom>
              <a:avLst/>
              <a:gdLst/>
              <a:ahLst/>
              <a:cxnLst/>
              <a:rect l="l" t="t" r="r" b="b"/>
              <a:pathLst>
                <a:path w="369" h="340" extrusionOk="0">
                  <a:moveTo>
                    <a:pt x="185" y="1"/>
                  </a:moveTo>
                  <a:cubicBezTo>
                    <a:pt x="97" y="1"/>
                    <a:pt x="1" y="67"/>
                    <a:pt x="1" y="155"/>
                  </a:cubicBezTo>
                  <a:cubicBezTo>
                    <a:pt x="1" y="280"/>
                    <a:pt x="97" y="339"/>
                    <a:pt x="185" y="339"/>
                  </a:cubicBezTo>
                  <a:cubicBezTo>
                    <a:pt x="280" y="339"/>
                    <a:pt x="369" y="280"/>
                    <a:pt x="369" y="155"/>
                  </a:cubicBezTo>
                  <a:cubicBezTo>
                    <a:pt x="369" y="67"/>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01;p14">
              <a:extLst>
                <a:ext uri="{FF2B5EF4-FFF2-40B4-BE49-F238E27FC236}">
                  <a16:creationId xmlns:a16="http://schemas.microsoft.com/office/drawing/2014/main" id="{0E67C7D2-19B0-E013-8B77-BDA3CB458B88}"/>
                </a:ext>
              </a:extLst>
            </p:cNvPr>
            <p:cNvSpPr/>
            <p:nvPr/>
          </p:nvSpPr>
          <p:spPr>
            <a:xfrm>
              <a:off x="5885100" y="1802725"/>
              <a:ext cx="9225" cy="8500"/>
            </a:xfrm>
            <a:custGeom>
              <a:avLst/>
              <a:gdLst/>
              <a:ahLst/>
              <a:cxnLst/>
              <a:rect l="l" t="t" r="r" b="b"/>
              <a:pathLst>
                <a:path w="369" h="340" extrusionOk="0">
                  <a:moveTo>
                    <a:pt x="185" y="1"/>
                  </a:moveTo>
                  <a:cubicBezTo>
                    <a:pt x="96" y="1"/>
                    <a:pt x="1" y="67"/>
                    <a:pt x="1" y="155"/>
                  </a:cubicBezTo>
                  <a:cubicBezTo>
                    <a:pt x="1" y="280"/>
                    <a:pt x="96" y="339"/>
                    <a:pt x="185" y="339"/>
                  </a:cubicBezTo>
                  <a:cubicBezTo>
                    <a:pt x="310" y="339"/>
                    <a:pt x="368" y="280"/>
                    <a:pt x="368" y="155"/>
                  </a:cubicBezTo>
                  <a:cubicBezTo>
                    <a:pt x="368" y="67"/>
                    <a:pt x="31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02;p14">
              <a:extLst>
                <a:ext uri="{FF2B5EF4-FFF2-40B4-BE49-F238E27FC236}">
                  <a16:creationId xmlns:a16="http://schemas.microsoft.com/office/drawing/2014/main" id="{85F9F4C4-EED4-7F91-5437-41D0687E666B}"/>
                </a:ext>
              </a:extLst>
            </p:cNvPr>
            <p:cNvSpPr/>
            <p:nvPr/>
          </p:nvSpPr>
          <p:spPr>
            <a:xfrm>
              <a:off x="5967850" y="1802725"/>
              <a:ext cx="9225" cy="8500"/>
            </a:xfrm>
            <a:custGeom>
              <a:avLst/>
              <a:gdLst/>
              <a:ahLst/>
              <a:cxnLst/>
              <a:rect l="l" t="t" r="r" b="b"/>
              <a:pathLst>
                <a:path w="369" h="340" extrusionOk="0">
                  <a:moveTo>
                    <a:pt x="185" y="1"/>
                  </a:moveTo>
                  <a:cubicBezTo>
                    <a:pt x="97" y="1"/>
                    <a:pt x="1" y="67"/>
                    <a:pt x="1" y="155"/>
                  </a:cubicBezTo>
                  <a:cubicBezTo>
                    <a:pt x="1" y="280"/>
                    <a:pt x="97" y="339"/>
                    <a:pt x="185" y="339"/>
                  </a:cubicBezTo>
                  <a:cubicBezTo>
                    <a:pt x="280" y="339"/>
                    <a:pt x="369" y="280"/>
                    <a:pt x="369" y="155"/>
                  </a:cubicBezTo>
                  <a:cubicBezTo>
                    <a:pt x="369" y="67"/>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03;p14">
              <a:extLst>
                <a:ext uri="{FF2B5EF4-FFF2-40B4-BE49-F238E27FC236}">
                  <a16:creationId xmlns:a16="http://schemas.microsoft.com/office/drawing/2014/main" id="{E7058BC2-D44A-7771-B69D-58657006BDDF}"/>
                </a:ext>
              </a:extLst>
            </p:cNvPr>
            <p:cNvSpPr/>
            <p:nvPr/>
          </p:nvSpPr>
          <p:spPr>
            <a:xfrm>
              <a:off x="6049875" y="1802725"/>
              <a:ext cx="9225" cy="8500"/>
            </a:xfrm>
            <a:custGeom>
              <a:avLst/>
              <a:gdLst/>
              <a:ahLst/>
              <a:cxnLst/>
              <a:rect l="l" t="t" r="r" b="b"/>
              <a:pathLst>
                <a:path w="369" h="340" extrusionOk="0">
                  <a:moveTo>
                    <a:pt x="185" y="1"/>
                  </a:moveTo>
                  <a:cubicBezTo>
                    <a:pt x="96" y="1"/>
                    <a:pt x="1" y="67"/>
                    <a:pt x="1" y="155"/>
                  </a:cubicBezTo>
                  <a:cubicBezTo>
                    <a:pt x="1" y="280"/>
                    <a:pt x="96" y="339"/>
                    <a:pt x="185" y="339"/>
                  </a:cubicBezTo>
                  <a:cubicBezTo>
                    <a:pt x="280" y="339"/>
                    <a:pt x="368" y="280"/>
                    <a:pt x="368" y="155"/>
                  </a:cubicBezTo>
                  <a:cubicBezTo>
                    <a:pt x="368" y="67"/>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04;p14">
              <a:extLst>
                <a:ext uri="{FF2B5EF4-FFF2-40B4-BE49-F238E27FC236}">
                  <a16:creationId xmlns:a16="http://schemas.microsoft.com/office/drawing/2014/main" id="{B0551A8D-B3C7-EDC3-0054-8DCD9E13D849}"/>
                </a:ext>
              </a:extLst>
            </p:cNvPr>
            <p:cNvSpPr/>
            <p:nvPr/>
          </p:nvSpPr>
          <p:spPr>
            <a:xfrm>
              <a:off x="5473725" y="1877950"/>
              <a:ext cx="9225" cy="9225"/>
            </a:xfrm>
            <a:custGeom>
              <a:avLst/>
              <a:gdLst/>
              <a:ahLst/>
              <a:cxnLst/>
              <a:rect l="l" t="t" r="r" b="b"/>
              <a:pathLst>
                <a:path w="369" h="369" extrusionOk="0">
                  <a:moveTo>
                    <a:pt x="184" y="0"/>
                  </a:moveTo>
                  <a:cubicBezTo>
                    <a:pt x="89" y="0"/>
                    <a:pt x="0" y="89"/>
                    <a:pt x="0" y="184"/>
                  </a:cubicBezTo>
                  <a:cubicBezTo>
                    <a:pt x="0" y="273"/>
                    <a:pt x="89" y="368"/>
                    <a:pt x="184" y="368"/>
                  </a:cubicBezTo>
                  <a:cubicBezTo>
                    <a:pt x="302" y="368"/>
                    <a:pt x="368" y="273"/>
                    <a:pt x="368" y="184"/>
                  </a:cubicBezTo>
                  <a:cubicBezTo>
                    <a:pt x="368" y="89"/>
                    <a:pt x="302"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05;p14">
              <a:extLst>
                <a:ext uri="{FF2B5EF4-FFF2-40B4-BE49-F238E27FC236}">
                  <a16:creationId xmlns:a16="http://schemas.microsoft.com/office/drawing/2014/main" id="{C91EC1A6-0420-535E-833D-1F6D05CD485C}"/>
                </a:ext>
              </a:extLst>
            </p:cNvPr>
            <p:cNvSpPr/>
            <p:nvPr/>
          </p:nvSpPr>
          <p:spPr>
            <a:xfrm>
              <a:off x="5556475" y="1877950"/>
              <a:ext cx="9225" cy="9225"/>
            </a:xfrm>
            <a:custGeom>
              <a:avLst/>
              <a:gdLst/>
              <a:ahLst/>
              <a:cxnLst/>
              <a:rect l="l" t="t" r="r" b="b"/>
              <a:pathLst>
                <a:path w="369" h="369" extrusionOk="0">
                  <a:moveTo>
                    <a:pt x="184" y="0"/>
                  </a:moveTo>
                  <a:cubicBezTo>
                    <a:pt x="89" y="0"/>
                    <a:pt x="1" y="89"/>
                    <a:pt x="1" y="184"/>
                  </a:cubicBezTo>
                  <a:cubicBezTo>
                    <a:pt x="1" y="273"/>
                    <a:pt x="89" y="368"/>
                    <a:pt x="184" y="368"/>
                  </a:cubicBezTo>
                  <a:cubicBezTo>
                    <a:pt x="273" y="368"/>
                    <a:pt x="368" y="273"/>
                    <a:pt x="368" y="184"/>
                  </a:cubicBezTo>
                  <a:cubicBezTo>
                    <a:pt x="368" y="89"/>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06;p14">
              <a:extLst>
                <a:ext uri="{FF2B5EF4-FFF2-40B4-BE49-F238E27FC236}">
                  <a16:creationId xmlns:a16="http://schemas.microsoft.com/office/drawing/2014/main" id="{A75EA879-CEF9-04EB-1B4E-FFDD77C959B6}"/>
                </a:ext>
              </a:extLst>
            </p:cNvPr>
            <p:cNvSpPr/>
            <p:nvPr/>
          </p:nvSpPr>
          <p:spPr>
            <a:xfrm>
              <a:off x="5638500" y="1877950"/>
              <a:ext cx="9225" cy="9225"/>
            </a:xfrm>
            <a:custGeom>
              <a:avLst/>
              <a:gdLst/>
              <a:ahLst/>
              <a:cxnLst/>
              <a:rect l="l" t="t" r="r" b="b"/>
              <a:pathLst>
                <a:path w="369" h="369" extrusionOk="0">
                  <a:moveTo>
                    <a:pt x="184" y="0"/>
                  </a:moveTo>
                  <a:cubicBezTo>
                    <a:pt x="89" y="0"/>
                    <a:pt x="0" y="89"/>
                    <a:pt x="0" y="184"/>
                  </a:cubicBezTo>
                  <a:cubicBezTo>
                    <a:pt x="0" y="273"/>
                    <a:pt x="89" y="368"/>
                    <a:pt x="184" y="368"/>
                  </a:cubicBezTo>
                  <a:cubicBezTo>
                    <a:pt x="273" y="368"/>
                    <a:pt x="368" y="273"/>
                    <a:pt x="368" y="184"/>
                  </a:cubicBezTo>
                  <a:cubicBezTo>
                    <a:pt x="368" y="89"/>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07;p14">
              <a:extLst>
                <a:ext uri="{FF2B5EF4-FFF2-40B4-BE49-F238E27FC236}">
                  <a16:creationId xmlns:a16="http://schemas.microsoft.com/office/drawing/2014/main" id="{1C101F90-5CD5-CFF2-BCC0-BA356FD174A0}"/>
                </a:ext>
              </a:extLst>
            </p:cNvPr>
            <p:cNvSpPr/>
            <p:nvPr/>
          </p:nvSpPr>
          <p:spPr>
            <a:xfrm>
              <a:off x="5721250" y="1877950"/>
              <a:ext cx="8300" cy="9225"/>
            </a:xfrm>
            <a:custGeom>
              <a:avLst/>
              <a:gdLst/>
              <a:ahLst/>
              <a:cxnLst/>
              <a:rect l="l" t="t" r="r" b="b"/>
              <a:pathLst>
                <a:path w="332" h="369" extrusionOk="0">
                  <a:moveTo>
                    <a:pt x="184" y="0"/>
                  </a:moveTo>
                  <a:cubicBezTo>
                    <a:pt x="59" y="0"/>
                    <a:pt x="1" y="89"/>
                    <a:pt x="1" y="184"/>
                  </a:cubicBezTo>
                  <a:cubicBezTo>
                    <a:pt x="1" y="273"/>
                    <a:pt x="59" y="368"/>
                    <a:pt x="184" y="368"/>
                  </a:cubicBezTo>
                  <a:cubicBezTo>
                    <a:pt x="273" y="368"/>
                    <a:pt x="332" y="273"/>
                    <a:pt x="332" y="184"/>
                  </a:cubicBezTo>
                  <a:cubicBezTo>
                    <a:pt x="332" y="89"/>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08;p14">
              <a:extLst>
                <a:ext uri="{FF2B5EF4-FFF2-40B4-BE49-F238E27FC236}">
                  <a16:creationId xmlns:a16="http://schemas.microsoft.com/office/drawing/2014/main" id="{24A3E8E8-F0A5-1771-6602-78C8FBAEF2ED}"/>
                </a:ext>
              </a:extLst>
            </p:cNvPr>
            <p:cNvSpPr/>
            <p:nvPr/>
          </p:nvSpPr>
          <p:spPr>
            <a:xfrm>
              <a:off x="5803075" y="1877950"/>
              <a:ext cx="9225" cy="9225"/>
            </a:xfrm>
            <a:custGeom>
              <a:avLst/>
              <a:gdLst/>
              <a:ahLst/>
              <a:cxnLst/>
              <a:rect l="l" t="t" r="r" b="b"/>
              <a:pathLst>
                <a:path w="369" h="369" extrusionOk="0">
                  <a:moveTo>
                    <a:pt x="185" y="0"/>
                  </a:moveTo>
                  <a:cubicBezTo>
                    <a:pt x="97" y="0"/>
                    <a:pt x="1" y="89"/>
                    <a:pt x="1" y="184"/>
                  </a:cubicBezTo>
                  <a:cubicBezTo>
                    <a:pt x="1" y="273"/>
                    <a:pt x="97" y="368"/>
                    <a:pt x="185" y="368"/>
                  </a:cubicBezTo>
                  <a:cubicBezTo>
                    <a:pt x="280" y="368"/>
                    <a:pt x="369" y="273"/>
                    <a:pt x="369" y="184"/>
                  </a:cubicBezTo>
                  <a:cubicBezTo>
                    <a:pt x="369" y="89"/>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09;p14">
              <a:extLst>
                <a:ext uri="{FF2B5EF4-FFF2-40B4-BE49-F238E27FC236}">
                  <a16:creationId xmlns:a16="http://schemas.microsoft.com/office/drawing/2014/main" id="{832B14D1-64DA-E879-3DF2-D0C03EE2AFCC}"/>
                </a:ext>
              </a:extLst>
            </p:cNvPr>
            <p:cNvSpPr/>
            <p:nvPr/>
          </p:nvSpPr>
          <p:spPr>
            <a:xfrm>
              <a:off x="5885100" y="1877950"/>
              <a:ext cx="9225" cy="9225"/>
            </a:xfrm>
            <a:custGeom>
              <a:avLst/>
              <a:gdLst/>
              <a:ahLst/>
              <a:cxnLst/>
              <a:rect l="l" t="t" r="r" b="b"/>
              <a:pathLst>
                <a:path w="369" h="369" extrusionOk="0">
                  <a:moveTo>
                    <a:pt x="185" y="0"/>
                  </a:moveTo>
                  <a:cubicBezTo>
                    <a:pt x="96" y="0"/>
                    <a:pt x="1" y="89"/>
                    <a:pt x="1" y="184"/>
                  </a:cubicBezTo>
                  <a:cubicBezTo>
                    <a:pt x="1" y="273"/>
                    <a:pt x="96" y="368"/>
                    <a:pt x="185" y="368"/>
                  </a:cubicBezTo>
                  <a:cubicBezTo>
                    <a:pt x="310" y="368"/>
                    <a:pt x="368" y="273"/>
                    <a:pt x="368" y="184"/>
                  </a:cubicBezTo>
                  <a:cubicBezTo>
                    <a:pt x="368" y="89"/>
                    <a:pt x="31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10;p14">
              <a:extLst>
                <a:ext uri="{FF2B5EF4-FFF2-40B4-BE49-F238E27FC236}">
                  <a16:creationId xmlns:a16="http://schemas.microsoft.com/office/drawing/2014/main" id="{AB64495F-5DED-556F-756C-CA40B4916203}"/>
                </a:ext>
              </a:extLst>
            </p:cNvPr>
            <p:cNvSpPr/>
            <p:nvPr/>
          </p:nvSpPr>
          <p:spPr>
            <a:xfrm>
              <a:off x="5967850" y="1877950"/>
              <a:ext cx="9225" cy="9225"/>
            </a:xfrm>
            <a:custGeom>
              <a:avLst/>
              <a:gdLst/>
              <a:ahLst/>
              <a:cxnLst/>
              <a:rect l="l" t="t" r="r" b="b"/>
              <a:pathLst>
                <a:path w="369" h="369" extrusionOk="0">
                  <a:moveTo>
                    <a:pt x="185" y="0"/>
                  </a:moveTo>
                  <a:cubicBezTo>
                    <a:pt x="97" y="0"/>
                    <a:pt x="1" y="89"/>
                    <a:pt x="1" y="184"/>
                  </a:cubicBezTo>
                  <a:cubicBezTo>
                    <a:pt x="1" y="273"/>
                    <a:pt x="97" y="368"/>
                    <a:pt x="185" y="368"/>
                  </a:cubicBezTo>
                  <a:cubicBezTo>
                    <a:pt x="280" y="368"/>
                    <a:pt x="369" y="273"/>
                    <a:pt x="369" y="184"/>
                  </a:cubicBezTo>
                  <a:cubicBezTo>
                    <a:pt x="369" y="89"/>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11;p14">
              <a:extLst>
                <a:ext uri="{FF2B5EF4-FFF2-40B4-BE49-F238E27FC236}">
                  <a16:creationId xmlns:a16="http://schemas.microsoft.com/office/drawing/2014/main" id="{F1ED8B53-C275-0CE0-ED5C-2ED1AF7A12CD}"/>
                </a:ext>
              </a:extLst>
            </p:cNvPr>
            <p:cNvSpPr/>
            <p:nvPr/>
          </p:nvSpPr>
          <p:spPr>
            <a:xfrm>
              <a:off x="6049875" y="1877950"/>
              <a:ext cx="9225" cy="9225"/>
            </a:xfrm>
            <a:custGeom>
              <a:avLst/>
              <a:gdLst/>
              <a:ahLst/>
              <a:cxnLst/>
              <a:rect l="l" t="t" r="r" b="b"/>
              <a:pathLst>
                <a:path w="369" h="369" extrusionOk="0">
                  <a:moveTo>
                    <a:pt x="185" y="0"/>
                  </a:moveTo>
                  <a:cubicBezTo>
                    <a:pt x="96" y="0"/>
                    <a:pt x="1" y="89"/>
                    <a:pt x="1" y="184"/>
                  </a:cubicBezTo>
                  <a:cubicBezTo>
                    <a:pt x="1" y="273"/>
                    <a:pt x="96" y="368"/>
                    <a:pt x="185" y="368"/>
                  </a:cubicBezTo>
                  <a:cubicBezTo>
                    <a:pt x="280" y="368"/>
                    <a:pt x="368" y="273"/>
                    <a:pt x="368" y="184"/>
                  </a:cubicBezTo>
                  <a:cubicBezTo>
                    <a:pt x="368" y="89"/>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12;p14">
              <a:extLst>
                <a:ext uri="{FF2B5EF4-FFF2-40B4-BE49-F238E27FC236}">
                  <a16:creationId xmlns:a16="http://schemas.microsoft.com/office/drawing/2014/main" id="{0F8BDDA8-3084-217C-797F-D8C909F4CF64}"/>
                </a:ext>
              </a:extLst>
            </p:cNvPr>
            <p:cNvSpPr/>
            <p:nvPr/>
          </p:nvSpPr>
          <p:spPr>
            <a:xfrm>
              <a:off x="5473725" y="1953725"/>
              <a:ext cx="9225" cy="8475"/>
            </a:xfrm>
            <a:custGeom>
              <a:avLst/>
              <a:gdLst/>
              <a:ahLst/>
              <a:cxnLst/>
              <a:rect l="l" t="t" r="r" b="b"/>
              <a:pathLst>
                <a:path w="369" h="339" extrusionOk="0">
                  <a:moveTo>
                    <a:pt x="184" y="0"/>
                  </a:moveTo>
                  <a:cubicBezTo>
                    <a:pt x="89" y="0"/>
                    <a:pt x="0" y="66"/>
                    <a:pt x="0" y="184"/>
                  </a:cubicBezTo>
                  <a:cubicBezTo>
                    <a:pt x="0" y="280"/>
                    <a:pt x="89" y="338"/>
                    <a:pt x="184" y="338"/>
                  </a:cubicBezTo>
                  <a:cubicBezTo>
                    <a:pt x="302" y="338"/>
                    <a:pt x="368" y="280"/>
                    <a:pt x="368" y="184"/>
                  </a:cubicBezTo>
                  <a:cubicBezTo>
                    <a:pt x="368" y="66"/>
                    <a:pt x="302"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13;p14">
              <a:extLst>
                <a:ext uri="{FF2B5EF4-FFF2-40B4-BE49-F238E27FC236}">
                  <a16:creationId xmlns:a16="http://schemas.microsoft.com/office/drawing/2014/main" id="{844EDB2D-E299-12EA-9EE2-7E4A63BD6F86}"/>
                </a:ext>
              </a:extLst>
            </p:cNvPr>
            <p:cNvSpPr/>
            <p:nvPr/>
          </p:nvSpPr>
          <p:spPr>
            <a:xfrm>
              <a:off x="5556475" y="1953725"/>
              <a:ext cx="9225" cy="8475"/>
            </a:xfrm>
            <a:custGeom>
              <a:avLst/>
              <a:gdLst/>
              <a:ahLst/>
              <a:cxnLst/>
              <a:rect l="l" t="t" r="r" b="b"/>
              <a:pathLst>
                <a:path w="369" h="339" extrusionOk="0">
                  <a:moveTo>
                    <a:pt x="184" y="0"/>
                  </a:moveTo>
                  <a:cubicBezTo>
                    <a:pt x="89" y="0"/>
                    <a:pt x="1" y="66"/>
                    <a:pt x="1" y="184"/>
                  </a:cubicBezTo>
                  <a:cubicBezTo>
                    <a:pt x="1" y="280"/>
                    <a:pt x="89" y="338"/>
                    <a:pt x="184" y="338"/>
                  </a:cubicBezTo>
                  <a:cubicBezTo>
                    <a:pt x="273" y="338"/>
                    <a:pt x="368" y="280"/>
                    <a:pt x="368" y="184"/>
                  </a:cubicBezTo>
                  <a:cubicBezTo>
                    <a:pt x="368" y="66"/>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14;p14">
              <a:extLst>
                <a:ext uri="{FF2B5EF4-FFF2-40B4-BE49-F238E27FC236}">
                  <a16:creationId xmlns:a16="http://schemas.microsoft.com/office/drawing/2014/main" id="{9F1E69E2-1526-567D-A9DD-3E7F247B6D10}"/>
                </a:ext>
              </a:extLst>
            </p:cNvPr>
            <p:cNvSpPr/>
            <p:nvPr/>
          </p:nvSpPr>
          <p:spPr>
            <a:xfrm>
              <a:off x="5638500" y="1953725"/>
              <a:ext cx="9225" cy="8475"/>
            </a:xfrm>
            <a:custGeom>
              <a:avLst/>
              <a:gdLst/>
              <a:ahLst/>
              <a:cxnLst/>
              <a:rect l="l" t="t" r="r" b="b"/>
              <a:pathLst>
                <a:path w="369" h="339" extrusionOk="0">
                  <a:moveTo>
                    <a:pt x="184" y="0"/>
                  </a:moveTo>
                  <a:cubicBezTo>
                    <a:pt x="89" y="0"/>
                    <a:pt x="0" y="66"/>
                    <a:pt x="0" y="184"/>
                  </a:cubicBezTo>
                  <a:cubicBezTo>
                    <a:pt x="0" y="280"/>
                    <a:pt x="89" y="338"/>
                    <a:pt x="184" y="338"/>
                  </a:cubicBezTo>
                  <a:cubicBezTo>
                    <a:pt x="273" y="338"/>
                    <a:pt x="368" y="280"/>
                    <a:pt x="368" y="184"/>
                  </a:cubicBezTo>
                  <a:cubicBezTo>
                    <a:pt x="368" y="66"/>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15;p14">
              <a:extLst>
                <a:ext uri="{FF2B5EF4-FFF2-40B4-BE49-F238E27FC236}">
                  <a16:creationId xmlns:a16="http://schemas.microsoft.com/office/drawing/2014/main" id="{2298A4E7-DE74-91AB-B984-3913E7B859CB}"/>
                </a:ext>
              </a:extLst>
            </p:cNvPr>
            <p:cNvSpPr/>
            <p:nvPr/>
          </p:nvSpPr>
          <p:spPr>
            <a:xfrm>
              <a:off x="5721250" y="1953725"/>
              <a:ext cx="8300" cy="8475"/>
            </a:xfrm>
            <a:custGeom>
              <a:avLst/>
              <a:gdLst/>
              <a:ahLst/>
              <a:cxnLst/>
              <a:rect l="l" t="t" r="r" b="b"/>
              <a:pathLst>
                <a:path w="332" h="339" extrusionOk="0">
                  <a:moveTo>
                    <a:pt x="184" y="0"/>
                  </a:moveTo>
                  <a:cubicBezTo>
                    <a:pt x="59" y="0"/>
                    <a:pt x="1" y="66"/>
                    <a:pt x="1" y="184"/>
                  </a:cubicBezTo>
                  <a:cubicBezTo>
                    <a:pt x="1" y="280"/>
                    <a:pt x="59" y="338"/>
                    <a:pt x="184" y="338"/>
                  </a:cubicBezTo>
                  <a:cubicBezTo>
                    <a:pt x="273" y="338"/>
                    <a:pt x="332" y="280"/>
                    <a:pt x="332" y="184"/>
                  </a:cubicBezTo>
                  <a:cubicBezTo>
                    <a:pt x="332" y="66"/>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16;p14">
              <a:extLst>
                <a:ext uri="{FF2B5EF4-FFF2-40B4-BE49-F238E27FC236}">
                  <a16:creationId xmlns:a16="http://schemas.microsoft.com/office/drawing/2014/main" id="{4079DE1B-2A87-6ECA-B37C-B623158468F9}"/>
                </a:ext>
              </a:extLst>
            </p:cNvPr>
            <p:cNvSpPr/>
            <p:nvPr/>
          </p:nvSpPr>
          <p:spPr>
            <a:xfrm>
              <a:off x="5803075" y="1953725"/>
              <a:ext cx="9225" cy="8475"/>
            </a:xfrm>
            <a:custGeom>
              <a:avLst/>
              <a:gdLst/>
              <a:ahLst/>
              <a:cxnLst/>
              <a:rect l="l" t="t" r="r" b="b"/>
              <a:pathLst>
                <a:path w="369" h="339" extrusionOk="0">
                  <a:moveTo>
                    <a:pt x="185" y="0"/>
                  </a:moveTo>
                  <a:cubicBezTo>
                    <a:pt x="97" y="0"/>
                    <a:pt x="1" y="66"/>
                    <a:pt x="1" y="184"/>
                  </a:cubicBezTo>
                  <a:cubicBezTo>
                    <a:pt x="1" y="280"/>
                    <a:pt x="97" y="338"/>
                    <a:pt x="185" y="338"/>
                  </a:cubicBezTo>
                  <a:cubicBezTo>
                    <a:pt x="280" y="338"/>
                    <a:pt x="369" y="280"/>
                    <a:pt x="369" y="184"/>
                  </a:cubicBezTo>
                  <a:cubicBezTo>
                    <a:pt x="369" y="66"/>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17;p14">
              <a:extLst>
                <a:ext uri="{FF2B5EF4-FFF2-40B4-BE49-F238E27FC236}">
                  <a16:creationId xmlns:a16="http://schemas.microsoft.com/office/drawing/2014/main" id="{7FFF6449-DE19-89DA-E368-0A4FD834ED1C}"/>
                </a:ext>
              </a:extLst>
            </p:cNvPr>
            <p:cNvSpPr/>
            <p:nvPr/>
          </p:nvSpPr>
          <p:spPr>
            <a:xfrm>
              <a:off x="5885100" y="1953725"/>
              <a:ext cx="9225" cy="8475"/>
            </a:xfrm>
            <a:custGeom>
              <a:avLst/>
              <a:gdLst/>
              <a:ahLst/>
              <a:cxnLst/>
              <a:rect l="l" t="t" r="r" b="b"/>
              <a:pathLst>
                <a:path w="369" h="339" extrusionOk="0">
                  <a:moveTo>
                    <a:pt x="185" y="0"/>
                  </a:moveTo>
                  <a:cubicBezTo>
                    <a:pt x="96" y="0"/>
                    <a:pt x="1" y="66"/>
                    <a:pt x="1" y="184"/>
                  </a:cubicBezTo>
                  <a:cubicBezTo>
                    <a:pt x="1" y="280"/>
                    <a:pt x="96" y="338"/>
                    <a:pt x="185" y="338"/>
                  </a:cubicBezTo>
                  <a:cubicBezTo>
                    <a:pt x="310" y="338"/>
                    <a:pt x="368" y="280"/>
                    <a:pt x="368" y="184"/>
                  </a:cubicBezTo>
                  <a:cubicBezTo>
                    <a:pt x="368" y="66"/>
                    <a:pt x="31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18;p14">
              <a:extLst>
                <a:ext uri="{FF2B5EF4-FFF2-40B4-BE49-F238E27FC236}">
                  <a16:creationId xmlns:a16="http://schemas.microsoft.com/office/drawing/2014/main" id="{7E6F9486-F471-CCE5-5117-CC397C8CA515}"/>
                </a:ext>
              </a:extLst>
            </p:cNvPr>
            <p:cNvSpPr/>
            <p:nvPr/>
          </p:nvSpPr>
          <p:spPr>
            <a:xfrm>
              <a:off x="5967850" y="1953725"/>
              <a:ext cx="9225" cy="8475"/>
            </a:xfrm>
            <a:custGeom>
              <a:avLst/>
              <a:gdLst/>
              <a:ahLst/>
              <a:cxnLst/>
              <a:rect l="l" t="t" r="r" b="b"/>
              <a:pathLst>
                <a:path w="369" h="339" extrusionOk="0">
                  <a:moveTo>
                    <a:pt x="185" y="0"/>
                  </a:moveTo>
                  <a:cubicBezTo>
                    <a:pt x="97" y="0"/>
                    <a:pt x="1" y="66"/>
                    <a:pt x="1" y="184"/>
                  </a:cubicBezTo>
                  <a:cubicBezTo>
                    <a:pt x="1" y="280"/>
                    <a:pt x="97" y="338"/>
                    <a:pt x="185" y="338"/>
                  </a:cubicBezTo>
                  <a:cubicBezTo>
                    <a:pt x="280" y="338"/>
                    <a:pt x="369" y="280"/>
                    <a:pt x="369" y="184"/>
                  </a:cubicBezTo>
                  <a:cubicBezTo>
                    <a:pt x="369" y="66"/>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19;p14">
              <a:extLst>
                <a:ext uri="{FF2B5EF4-FFF2-40B4-BE49-F238E27FC236}">
                  <a16:creationId xmlns:a16="http://schemas.microsoft.com/office/drawing/2014/main" id="{FD70BC8A-D8D6-6230-040B-B8768955FB44}"/>
                </a:ext>
              </a:extLst>
            </p:cNvPr>
            <p:cNvSpPr/>
            <p:nvPr/>
          </p:nvSpPr>
          <p:spPr>
            <a:xfrm>
              <a:off x="6049875" y="1953725"/>
              <a:ext cx="9225" cy="8475"/>
            </a:xfrm>
            <a:custGeom>
              <a:avLst/>
              <a:gdLst/>
              <a:ahLst/>
              <a:cxnLst/>
              <a:rect l="l" t="t" r="r" b="b"/>
              <a:pathLst>
                <a:path w="369" h="339" extrusionOk="0">
                  <a:moveTo>
                    <a:pt x="185" y="0"/>
                  </a:moveTo>
                  <a:cubicBezTo>
                    <a:pt x="96" y="0"/>
                    <a:pt x="1" y="66"/>
                    <a:pt x="1" y="184"/>
                  </a:cubicBezTo>
                  <a:cubicBezTo>
                    <a:pt x="1" y="280"/>
                    <a:pt x="96" y="338"/>
                    <a:pt x="185" y="338"/>
                  </a:cubicBezTo>
                  <a:cubicBezTo>
                    <a:pt x="280" y="338"/>
                    <a:pt x="368" y="280"/>
                    <a:pt x="368" y="184"/>
                  </a:cubicBezTo>
                  <a:cubicBezTo>
                    <a:pt x="368" y="66"/>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20;p14">
              <a:extLst>
                <a:ext uri="{FF2B5EF4-FFF2-40B4-BE49-F238E27FC236}">
                  <a16:creationId xmlns:a16="http://schemas.microsoft.com/office/drawing/2014/main" id="{17815116-B830-90D6-D54B-87CEEC488B8D}"/>
                </a:ext>
              </a:extLst>
            </p:cNvPr>
            <p:cNvSpPr/>
            <p:nvPr/>
          </p:nvSpPr>
          <p:spPr>
            <a:xfrm>
              <a:off x="5473725" y="2028925"/>
              <a:ext cx="9225" cy="9225"/>
            </a:xfrm>
            <a:custGeom>
              <a:avLst/>
              <a:gdLst/>
              <a:ahLst/>
              <a:cxnLst/>
              <a:rect l="l" t="t" r="r" b="b"/>
              <a:pathLst>
                <a:path w="369" h="369" extrusionOk="0">
                  <a:moveTo>
                    <a:pt x="184" y="1"/>
                  </a:moveTo>
                  <a:cubicBezTo>
                    <a:pt x="89" y="1"/>
                    <a:pt x="0" y="89"/>
                    <a:pt x="0" y="185"/>
                  </a:cubicBezTo>
                  <a:cubicBezTo>
                    <a:pt x="0" y="273"/>
                    <a:pt x="89" y="368"/>
                    <a:pt x="184" y="368"/>
                  </a:cubicBezTo>
                  <a:cubicBezTo>
                    <a:pt x="302" y="368"/>
                    <a:pt x="368" y="273"/>
                    <a:pt x="368" y="185"/>
                  </a:cubicBezTo>
                  <a:cubicBezTo>
                    <a:pt x="368" y="89"/>
                    <a:pt x="302"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21;p14">
              <a:extLst>
                <a:ext uri="{FF2B5EF4-FFF2-40B4-BE49-F238E27FC236}">
                  <a16:creationId xmlns:a16="http://schemas.microsoft.com/office/drawing/2014/main" id="{E4978D34-CC3D-9A79-7FF8-47A826610517}"/>
                </a:ext>
              </a:extLst>
            </p:cNvPr>
            <p:cNvSpPr/>
            <p:nvPr/>
          </p:nvSpPr>
          <p:spPr>
            <a:xfrm>
              <a:off x="5556475" y="2028925"/>
              <a:ext cx="9225" cy="9225"/>
            </a:xfrm>
            <a:custGeom>
              <a:avLst/>
              <a:gdLst/>
              <a:ahLst/>
              <a:cxnLst/>
              <a:rect l="l" t="t" r="r" b="b"/>
              <a:pathLst>
                <a:path w="369" h="369" extrusionOk="0">
                  <a:moveTo>
                    <a:pt x="184" y="1"/>
                  </a:moveTo>
                  <a:cubicBezTo>
                    <a:pt x="89" y="1"/>
                    <a:pt x="1" y="89"/>
                    <a:pt x="1" y="185"/>
                  </a:cubicBezTo>
                  <a:cubicBezTo>
                    <a:pt x="1" y="273"/>
                    <a:pt x="89" y="368"/>
                    <a:pt x="184" y="368"/>
                  </a:cubicBezTo>
                  <a:cubicBezTo>
                    <a:pt x="273" y="368"/>
                    <a:pt x="368" y="273"/>
                    <a:pt x="368" y="185"/>
                  </a:cubicBezTo>
                  <a:cubicBezTo>
                    <a:pt x="368" y="89"/>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22;p14">
              <a:extLst>
                <a:ext uri="{FF2B5EF4-FFF2-40B4-BE49-F238E27FC236}">
                  <a16:creationId xmlns:a16="http://schemas.microsoft.com/office/drawing/2014/main" id="{65280DEF-5DE7-09F7-849E-C548593E40F8}"/>
                </a:ext>
              </a:extLst>
            </p:cNvPr>
            <p:cNvSpPr/>
            <p:nvPr/>
          </p:nvSpPr>
          <p:spPr>
            <a:xfrm>
              <a:off x="5638500" y="2028925"/>
              <a:ext cx="9225" cy="9225"/>
            </a:xfrm>
            <a:custGeom>
              <a:avLst/>
              <a:gdLst/>
              <a:ahLst/>
              <a:cxnLst/>
              <a:rect l="l" t="t" r="r" b="b"/>
              <a:pathLst>
                <a:path w="369" h="369" extrusionOk="0">
                  <a:moveTo>
                    <a:pt x="184" y="1"/>
                  </a:moveTo>
                  <a:cubicBezTo>
                    <a:pt x="89" y="1"/>
                    <a:pt x="0" y="89"/>
                    <a:pt x="0" y="185"/>
                  </a:cubicBezTo>
                  <a:cubicBezTo>
                    <a:pt x="0" y="273"/>
                    <a:pt x="89" y="368"/>
                    <a:pt x="184" y="368"/>
                  </a:cubicBezTo>
                  <a:cubicBezTo>
                    <a:pt x="273" y="368"/>
                    <a:pt x="368" y="273"/>
                    <a:pt x="368" y="185"/>
                  </a:cubicBezTo>
                  <a:cubicBezTo>
                    <a:pt x="368" y="89"/>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23;p14">
              <a:extLst>
                <a:ext uri="{FF2B5EF4-FFF2-40B4-BE49-F238E27FC236}">
                  <a16:creationId xmlns:a16="http://schemas.microsoft.com/office/drawing/2014/main" id="{A61EF01C-A166-D2E1-908A-503176FEF550}"/>
                </a:ext>
              </a:extLst>
            </p:cNvPr>
            <p:cNvSpPr/>
            <p:nvPr/>
          </p:nvSpPr>
          <p:spPr>
            <a:xfrm>
              <a:off x="5721250" y="2028925"/>
              <a:ext cx="8300" cy="9225"/>
            </a:xfrm>
            <a:custGeom>
              <a:avLst/>
              <a:gdLst/>
              <a:ahLst/>
              <a:cxnLst/>
              <a:rect l="l" t="t" r="r" b="b"/>
              <a:pathLst>
                <a:path w="332" h="369" extrusionOk="0">
                  <a:moveTo>
                    <a:pt x="184" y="1"/>
                  </a:moveTo>
                  <a:cubicBezTo>
                    <a:pt x="59" y="1"/>
                    <a:pt x="1" y="89"/>
                    <a:pt x="1" y="185"/>
                  </a:cubicBezTo>
                  <a:cubicBezTo>
                    <a:pt x="1" y="273"/>
                    <a:pt x="59" y="368"/>
                    <a:pt x="184" y="368"/>
                  </a:cubicBezTo>
                  <a:cubicBezTo>
                    <a:pt x="273" y="368"/>
                    <a:pt x="332" y="273"/>
                    <a:pt x="332" y="185"/>
                  </a:cubicBezTo>
                  <a:cubicBezTo>
                    <a:pt x="332" y="89"/>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24;p14">
              <a:extLst>
                <a:ext uri="{FF2B5EF4-FFF2-40B4-BE49-F238E27FC236}">
                  <a16:creationId xmlns:a16="http://schemas.microsoft.com/office/drawing/2014/main" id="{97966F22-45D5-BE9E-B5ED-A739F970E342}"/>
                </a:ext>
              </a:extLst>
            </p:cNvPr>
            <p:cNvSpPr/>
            <p:nvPr/>
          </p:nvSpPr>
          <p:spPr>
            <a:xfrm>
              <a:off x="5803075" y="2028925"/>
              <a:ext cx="9225" cy="9225"/>
            </a:xfrm>
            <a:custGeom>
              <a:avLst/>
              <a:gdLst/>
              <a:ahLst/>
              <a:cxnLst/>
              <a:rect l="l" t="t" r="r" b="b"/>
              <a:pathLst>
                <a:path w="369" h="369" extrusionOk="0">
                  <a:moveTo>
                    <a:pt x="185" y="1"/>
                  </a:moveTo>
                  <a:cubicBezTo>
                    <a:pt x="97" y="1"/>
                    <a:pt x="1" y="89"/>
                    <a:pt x="1" y="185"/>
                  </a:cubicBezTo>
                  <a:cubicBezTo>
                    <a:pt x="1" y="273"/>
                    <a:pt x="97" y="368"/>
                    <a:pt x="185" y="368"/>
                  </a:cubicBezTo>
                  <a:cubicBezTo>
                    <a:pt x="280" y="368"/>
                    <a:pt x="369" y="273"/>
                    <a:pt x="369" y="185"/>
                  </a:cubicBezTo>
                  <a:cubicBezTo>
                    <a:pt x="369" y="89"/>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25;p14">
              <a:extLst>
                <a:ext uri="{FF2B5EF4-FFF2-40B4-BE49-F238E27FC236}">
                  <a16:creationId xmlns:a16="http://schemas.microsoft.com/office/drawing/2014/main" id="{F1EB383E-2E2A-6059-FA01-ED79B1987BF8}"/>
                </a:ext>
              </a:extLst>
            </p:cNvPr>
            <p:cNvSpPr/>
            <p:nvPr/>
          </p:nvSpPr>
          <p:spPr>
            <a:xfrm>
              <a:off x="5885100" y="2028925"/>
              <a:ext cx="9225" cy="9225"/>
            </a:xfrm>
            <a:custGeom>
              <a:avLst/>
              <a:gdLst/>
              <a:ahLst/>
              <a:cxnLst/>
              <a:rect l="l" t="t" r="r" b="b"/>
              <a:pathLst>
                <a:path w="369" h="369" extrusionOk="0">
                  <a:moveTo>
                    <a:pt x="185" y="1"/>
                  </a:moveTo>
                  <a:cubicBezTo>
                    <a:pt x="96" y="1"/>
                    <a:pt x="1" y="89"/>
                    <a:pt x="1" y="185"/>
                  </a:cubicBezTo>
                  <a:cubicBezTo>
                    <a:pt x="1" y="273"/>
                    <a:pt x="96" y="368"/>
                    <a:pt x="185" y="368"/>
                  </a:cubicBezTo>
                  <a:cubicBezTo>
                    <a:pt x="310" y="368"/>
                    <a:pt x="368" y="273"/>
                    <a:pt x="368" y="185"/>
                  </a:cubicBezTo>
                  <a:cubicBezTo>
                    <a:pt x="368" y="89"/>
                    <a:pt x="31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26;p14">
              <a:extLst>
                <a:ext uri="{FF2B5EF4-FFF2-40B4-BE49-F238E27FC236}">
                  <a16:creationId xmlns:a16="http://schemas.microsoft.com/office/drawing/2014/main" id="{97E901CA-93CC-38BF-78D7-C379F65AE405}"/>
                </a:ext>
              </a:extLst>
            </p:cNvPr>
            <p:cNvSpPr/>
            <p:nvPr/>
          </p:nvSpPr>
          <p:spPr>
            <a:xfrm>
              <a:off x="5967850" y="2028925"/>
              <a:ext cx="9225" cy="9225"/>
            </a:xfrm>
            <a:custGeom>
              <a:avLst/>
              <a:gdLst/>
              <a:ahLst/>
              <a:cxnLst/>
              <a:rect l="l" t="t" r="r" b="b"/>
              <a:pathLst>
                <a:path w="369" h="369" extrusionOk="0">
                  <a:moveTo>
                    <a:pt x="185" y="1"/>
                  </a:moveTo>
                  <a:cubicBezTo>
                    <a:pt x="97" y="1"/>
                    <a:pt x="1" y="89"/>
                    <a:pt x="1" y="185"/>
                  </a:cubicBezTo>
                  <a:cubicBezTo>
                    <a:pt x="1" y="273"/>
                    <a:pt x="97" y="368"/>
                    <a:pt x="185" y="368"/>
                  </a:cubicBezTo>
                  <a:cubicBezTo>
                    <a:pt x="280" y="368"/>
                    <a:pt x="369" y="273"/>
                    <a:pt x="369" y="185"/>
                  </a:cubicBezTo>
                  <a:cubicBezTo>
                    <a:pt x="369" y="89"/>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27;p14">
              <a:extLst>
                <a:ext uri="{FF2B5EF4-FFF2-40B4-BE49-F238E27FC236}">
                  <a16:creationId xmlns:a16="http://schemas.microsoft.com/office/drawing/2014/main" id="{5F8F001A-E8EC-4986-2D85-CB883929BEA4}"/>
                </a:ext>
              </a:extLst>
            </p:cNvPr>
            <p:cNvSpPr/>
            <p:nvPr/>
          </p:nvSpPr>
          <p:spPr>
            <a:xfrm>
              <a:off x="6049875" y="2028925"/>
              <a:ext cx="9225" cy="9225"/>
            </a:xfrm>
            <a:custGeom>
              <a:avLst/>
              <a:gdLst/>
              <a:ahLst/>
              <a:cxnLst/>
              <a:rect l="l" t="t" r="r" b="b"/>
              <a:pathLst>
                <a:path w="369" h="369" extrusionOk="0">
                  <a:moveTo>
                    <a:pt x="185" y="1"/>
                  </a:moveTo>
                  <a:cubicBezTo>
                    <a:pt x="96" y="1"/>
                    <a:pt x="1" y="89"/>
                    <a:pt x="1" y="185"/>
                  </a:cubicBezTo>
                  <a:cubicBezTo>
                    <a:pt x="1" y="273"/>
                    <a:pt x="96" y="368"/>
                    <a:pt x="185" y="368"/>
                  </a:cubicBezTo>
                  <a:cubicBezTo>
                    <a:pt x="280" y="368"/>
                    <a:pt x="368" y="273"/>
                    <a:pt x="368" y="185"/>
                  </a:cubicBezTo>
                  <a:cubicBezTo>
                    <a:pt x="368" y="89"/>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28;p14">
              <a:extLst>
                <a:ext uri="{FF2B5EF4-FFF2-40B4-BE49-F238E27FC236}">
                  <a16:creationId xmlns:a16="http://schemas.microsoft.com/office/drawing/2014/main" id="{CD724E00-6A5A-3D27-2B43-9A43D1481222}"/>
                </a:ext>
              </a:extLst>
            </p:cNvPr>
            <p:cNvSpPr/>
            <p:nvPr/>
          </p:nvSpPr>
          <p:spPr>
            <a:xfrm>
              <a:off x="5473725" y="2104700"/>
              <a:ext cx="9225" cy="9225"/>
            </a:xfrm>
            <a:custGeom>
              <a:avLst/>
              <a:gdLst/>
              <a:ahLst/>
              <a:cxnLst/>
              <a:rect l="l" t="t" r="r" b="b"/>
              <a:pathLst>
                <a:path w="369" h="369" extrusionOk="0">
                  <a:moveTo>
                    <a:pt x="184" y="0"/>
                  </a:moveTo>
                  <a:cubicBezTo>
                    <a:pt x="89" y="0"/>
                    <a:pt x="0" y="96"/>
                    <a:pt x="0" y="184"/>
                  </a:cubicBezTo>
                  <a:cubicBezTo>
                    <a:pt x="0" y="280"/>
                    <a:pt x="89" y="368"/>
                    <a:pt x="184" y="368"/>
                  </a:cubicBezTo>
                  <a:cubicBezTo>
                    <a:pt x="302" y="368"/>
                    <a:pt x="368" y="280"/>
                    <a:pt x="368" y="184"/>
                  </a:cubicBezTo>
                  <a:cubicBezTo>
                    <a:pt x="368" y="96"/>
                    <a:pt x="302"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29;p14">
              <a:extLst>
                <a:ext uri="{FF2B5EF4-FFF2-40B4-BE49-F238E27FC236}">
                  <a16:creationId xmlns:a16="http://schemas.microsoft.com/office/drawing/2014/main" id="{A36133F6-BD93-7D95-175D-6B98D725E4B9}"/>
                </a:ext>
              </a:extLst>
            </p:cNvPr>
            <p:cNvSpPr/>
            <p:nvPr/>
          </p:nvSpPr>
          <p:spPr>
            <a:xfrm>
              <a:off x="5556475" y="2104700"/>
              <a:ext cx="9225" cy="9225"/>
            </a:xfrm>
            <a:custGeom>
              <a:avLst/>
              <a:gdLst/>
              <a:ahLst/>
              <a:cxnLst/>
              <a:rect l="l" t="t" r="r" b="b"/>
              <a:pathLst>
                <a:path w="369" h="369" extrusionOk="0">
                  <a:moveTo>
                    <a:pt x="184" y="0"/>
                  </a:moveTo>
                  <a:cubicBezTo>
                    <a:pt x="89" y="0"/>
                    <a:pt x="1" y="96"/>
                    <a:pt x="1" y="184"/>
                  </a:cubicBezTo>
                  <a:cubicBezTo>
                    <a:pt x="1" y="280"/>
                    <a:pt x="89" y="368"/>
                    <a:pt x="184" y="368"/>
                  </a:cubicBezTo>
                  <a:cubicBezTo>
                    <a:pt x="273" y="368"/>
                    <a:pt x="368" y="280"/>
                    <a:pt x="368" y="184"/>
                  </a:cubicBezTo>
                  <a:cubicBezTo>
                    <a:pt x="368" y="96"/>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30;p14">
              <a:extLst>
                <a:ext uri="{FF2B5EF4-FFF2-40B4-BE49-F238E27FC236}">
                  <a16:creationId xmlns:a16="http://schemas.microsoft.com/office/drawing/2014/main" id="{CA46AC67-3A08-B518-E7A9-2A85B2A04547}"/>
                </a:ext>
              </a:extLst>
            </p:cNvPr>
            <p:cNvSpPr/>
            <p:nvPr/>
          </p:nvSpPr>
          <p:spPr>
            <a:xfrm>
              <a:off x="5638500" y="2104700"/>
              <a:ext cx="9225" cy="9225"/>
            </a:xfrm>
            <a:custGeom>
              <a:avLst/>
              <a:gdLst/>
              <a:ahLst/>
              <a:cxnLst/>
              <a:rect l="l" t="t" r="r" b="b"/>
              <a:pathLst>
                <a:path w="369" h="369" extrusionOk="0">
                  <a:moveTo>
                    <a:pt x="184" y="0"/>
                  </a:moveTo>
                  <a:cubicBezTo>
                    <a:pt x="89" y="0"/>
                    <a:pt x="0" y="96"/>
                    <a:pt x="0" y="184"/>
                  </a:cubicBezTo>
                  <a:cubicBezTo>
                    <a:pt x="0" y="280"/>
                    <a:pt x="89" y="368"/>
                    <a:pt x="184" y="368"/>
                  </a:cubicBezTo>
                  <a:cubicBezTo>
                    <a:pt x="273" y="368"/>
                    <a:pt x="368" y="280"/>
                    <a:pt x="368" y="184"/>
                  </a:cubicBezTo>
                  <a:cubicBezTo>
                    <a:pt x="368" y="96"/>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31;p14">
              <a:extLst>
                <a:ext uri="{FF2B5EF4-FFF2-40B4-BE49-F238E27FC236}">
                  <a16:creationId xmlns:a16="http://schemas.microsoft.com/office/drawing/2014/main" id="{F4B06CC4-6F97-D110-80CD-7B9FC76205ED}"/>
                </a:ext>
              </a:extLst>
            </p:cNvPr>
            <p:cNvSpPr/>
            <p:nvPr/>
          </p:nvSpPr>
          <p:spPr>
            <a:xfrm>
              <a:off x="5721250" y="2104700"/>
              <a:ext cx="8300" cy="9225"/>
            </a:xfrm>
            <a:custGeom>
              <a:avLst/>
              <a:gdLst/>
              <a:ahLst/>
              <a:cxnLst/>
              <a:rect l="l" t="t" r="r" b="b"/>
              <a:pathLst>
                <a:path w="332" h="369" extrusionOk="0">
                  <a:moveTo>
                    <a:pt x="184" y="0"/>
                  </a:moveTo>
                  <a:cubicBezTo>
                    <a:pt x="59" y="0"/>
                    <a:pt x="1" y="96"/>
                    <a:pt x="1" y="184"/>
                  </a:cubicBezTo>
                  <a:cubicBezTo>
                    <a:pt x="1" y="280"/>
                    <a:pt x="59" y="368"/>
                    <a:pt x="184" y="368"/>
                  </a:cubicBezTo>
                  <a:cubicBezTo>
                    <a:pt x="273" y="368"/>
                    <a:pt x="332" y="280"/>
                    <a:pt x="332" y="184"/>
                  </a:cubicBezTo>
                  <a:cubicBezTo>
                    <a:pt x="332" y="96"/>
                    <a:pt x="273"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232;p14">
              <a:extLst>
                <a:ext uri="{FF2B5EF4-FFF2-40B4-BE49-F238E27FC236}">
                  <a16:creationId xmlns:a16="http://schemas.microsoft.com/office/drawing/2014/main" id="{59D2965C-E030-2494-7F8D-47925DD6FC98}"/>
                </a:ext>
              </a:extLst>
            </p:cNvPr>
            <p:cNvSpPr/>
            <p:nvPr/>
          </p:nvSpPr>
          <p:spPr>
            <a:xfrm>
              <a:off x="5803075" y="2104700"/>
              <a:ext cx="9225" cy="9225"/>
            </a:xfrm>
            <a:custGeom>
              <a:avLst/>
              <a:gdLst/>
              <a:ahLst/>
              <a:cxnLst/>
              <a:rect l="l" t="t" r="r" b="b"/>
              <a:pathLst>
                <a:path w="369" h="369" extrusionOk="0">
                  <a:moveTo>
                    <a:pt x="185" y="0"/>
                  </a:moveTo>
                  <a:cubicBezTo>
                    <a:pt x="97" y="0"/>
                    <a:pt x="1" y="96"/>
                    <a:pt x="1" y="184"/>
                  </a:cubicBezTo>
                  <a:cubicBezTo>
                    <a:pt x="1" y="280"/>
                    <a:pt x="97" y="368"/>
                    <a:pt x="185" y="368"/>
                  </a:cubicBezTo>
                  <a:cubicBezTo>
                    <a:pt x="280" y="368"/>
                    <a:pt x="369" y="280"/>
                    <a:pt x="369" y="184"/>
                  </a:cubicBezTo>
                  <a:cubicBezTo>
                    <a:pt x="369" y="96"/>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233;p14">
              <a:extLst>
                <a:ext uri="{FF2B5EF4-FFF2-40B4-BE49-F238E27FC236}">
                  <a16:creationId xmlns:a16="http://schemas.microsoft.com/office/drawing/2014/main" id="{88084484-D53B-4156-05AD-4303FE502B84}"/>
                </a:ext>
              </a:extLst>
            </p:cNvPr>
            <p:cNvSpPr/>
            <p:nvPr/>
          </p:nvSpPr>
          <p:spPr>
            <a:xfrm>
              <a:off x="5885100" y="2104700"/>
              <a:ext cx="9225" cy="9225"/>
            </a:xfrm>
            <a:custGeom>
              <a:avLst/>
              <a:gdLst/>
              <a:ahLst/>
              <a:cxnLst/>
              <a:rect l="l" t="t" r="r" b="b"/>
              <a:pathLst>
                <a:path w="369" h="369" extrusionOk="0">
                  <a:moveTo>
                    <a:pt x="185" y="0"/>
                  </a:moveTo>
                  <a:cubicBezTo>
                    <a:pt x="96" y="0"/>
                    <a:pt x="1" y="96"/>
                    <a:pt x="1" y="184"/>
                  </a:cubicBezTo>
                  <a:cubicBezTo>
                    <a:pt x="1" y="280"/>
                    <a:pt x="96" y="368"/>
                    <a:pt x="185" y="368"/>
                  </a:cubicBezTo>
                  <a:cubicBezTo>
                    <a:pt x="310" y="368"/>
                    <a:pt x="368" y="280"/>
                    <a:pt x="368" y="184"/>
                  </a:cubicBezTo>
                  <a:cubicBezTo>
                    <a:pt x="368" y="96"/>
                    <a:pt x="31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34;p14">
              <a:extLst>
                <a:ext uri="{FF2B5EF4-FFF2-40B4-BE49-F238E27FC236}">
                  <a16:creationId xmlns:a16="http://schemas.microsoft.com/office/drawing/2014/main" id="{85205EC5-BC5C-5787-44CA-B8FB193CE279}"/>
                </a:ext>
              </a:extLst>
            </p:cNvPr>
            <p:cNvSpPr/>
            <p:nvPr/>
          </p:nvSpPr>
          <p:spPr>
            <a:xfrm>
              <a:off x="5967850" y="2104700"/>
              <a:ext cx="9225" cy="9225"/>
            </a:xfrm>
            <a:custGeom>
              <a:avLst/>
              <a:gdLst/>
              <a:ahLst/>
              <a:cxnLst/>
              <a:rect l="l" t="t" r="r" b="b"/>
              <a:pathLst>
                <a:path w="369" h="369" extrusionOk="0">
                  <a:moveTo>
                    <a:pt x="185" y="0"/>
                  </a:moveTo>
                  <a:cubicBezTo>
                    <a:pt x="97" y="0"/>
                    <a:pt x="1" y="96"/>
                    <a:pt x="1" y="184"/>
                  </a:cubicBezTo>
                  <a:cubicBezTo>
                    <a:pt x="1" y="280"/>
                    <a:pt x="97" y="368"/>
                    <a:pt x="185" y="368"/>
                  </a:cubicBezTo>
                  <a:cubicBezTo>
                    <a:pt x="280" y="368"/>
                    <a:pt x="369" y="280"/>
                    <a:pt x="369" y="184"/>
                  </a:cubicBezTo>
                  <a:cubicBezTo>
                    <a:pt x="369" y="96"/>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35;p14">
              <a:extLst>
                <a:ext uri="{FF2B5EF4-FFF2-40B4-BE49-F238E27FC236}">
                  <a16:creationId xmlns:a16="http://schemas.microsoft.com/office/drawing/2014/main" id="{970D792F-4B0D-7331-07DD-C065BC020314}"/>
                </a:ext>
              </a:extLst>
            </p:cNvPr>
            <p:cNvSpPr/>
            <p:nvPr/>
          </p:nvSpPr>
          <p:spPr>
            <a:xfrm>
              <a:off x="6049875" y="2104700"/>
              <a:ext cx="9225" cy="9225"/>
            </a:xfrm>
            <a:custGeom>
              <a:avLst/>
              <a:gdLst/>
              <a:ahLst/>
              <a:cxnLst/>
              <a:rect l="l" t="t" r="r" b="b"/>
              <a:pathLst>
                <a:path w="369" h="369" extrusionOk="0">
                  <a:moveTo>
                    <a:pt x="185" y="0"/>
                  </a:moveTo>
                  <a:cubicBezTo>
                    <a:pt x="96" y="0"/>
                    <a:pt x="1" y="96"/>
                    <a:pt x="1" y="184"/>
                  </a:cubicBezTo>
                  <a:cubicBezTo>
                    <a:pt x="1" y="280"/>
                    <a:pt x="96" y="368"/>
                    <a:pt x="185" y="368"/>
                  </a:cubicBezTo>
                  <a:cubicBezTo>
                    <a:pt x="280" y="368"/>
                    <a:pt x="368" y="280"/>
                    <a:pt x="368" y="184"/>
                  </a:cubicBezTo>
                  <a:cubicBezTo>
                    <a:pt x="368" y="96"/>
                    <a:pt x="28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36;p14">
              <a:extLst>
                <a:ext uri="{FF2B5EF4-FFF2-40B4-BE49-F238E27FC236}">
                  <a16:creationId xmlns:a16="http://schemas.microsoft.com/office/drawing/2014/main" id="{49FFA36D-1F72-2391-4D95-4EF8D4C5EDD1}"/>
                </a:ext>
              </a:extLst>
            </p:cNvPr>
            <p:cNvSpPr/>
            <p:nvPr/>
          </p:nvSpPr>
          <p:spPr>
            <a:xfrm>
              <a:off x="5473725" y="2179725"/>
              <a:ext cx="9225" cy="9225"/>
            </a:xfrm>
            <a:custGeom>
              <a:avLst/>
              <a:gdLst/>
              <a:ahLst/>
              <a:cxnLst/>
              <a:rect l="l" t="t" r="r" b="b"/>
              <a:pathLst>
                <a:path w="369" h="369" extrusionOk="0">
                  <a:moveTo>
                    <a:pt x="184" y="1"/>
                  </a:moveTo>
                  <a:cubicBezTo>
                    <a:pt x="89" y="1"/>
                    <a:pt x="0" y="96"/>
                    <a:pt x="0" y="184"/>
                  </a:cubicBezTo>
                  <a:cubicBezTo>
                    <a:pt x="0" y="309"/>
                    <a:pt x="89" y="368"/>
                    <a:pt x="184" y="368"/>
                  </a:cubicBezTo>
                  <a:cubicBezTo>
                    <a:pt x="302" y="368"/>
                    <a:pt x="368" y="309"/>
                    <a:pt x="368" y="184"/>
                  </a:cubicBezTo>
                  <a:cubicBezTo>
                    <a:pt x="368" y="96"/>
                    <a:pt x="302"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37;p14">
              <a:extLst>
                <a:ext uri="{FF2B5EF4-FFF2-40B4-BE49-F238E27FC236}">
                  <a16:creationId xmlns:a16="http://schemas.microsoft.com/office/drawing/2014/main" id="{2BDC56B3-06B5-64F4-B508-F03EC2F701DA}"/>
                </a:ext>
              </a:extLst>
            </p:cNvPr>
            <p:cNvSpPr/>
            <p:nvPr/>
          </p:nvSpPr>
          <p:spPr>
            <a:xfrm>
              <a:off x="5556475" y="2179725"/>
              <a:ext cx="9225" cy="9225"/>
            </a:xfrm>
            <a:custGeom>
              <a:avLst/>
              <a:gdLst/>
              <a:ahLst/>
              <a:cxnLst/>
              <a:rect l="l" t="t" r="r" b="b"/>
              <a:pathLst>
                <a:path w="369" h="369" extrusionOk="0">
                  <a:moveTo>
                    <a:pt x="184" y="1"/>
                  </a:moveTo>
                  <a:cubicBezTo>
                    <a:pt x="89" y="1"/>
                    <a:pt x="1" y="96"/>
                    <a:pt x="1" y="184"/>
                  </a:cubicBezTo>
                  <a:cubicBezTo>
                    <a:pt x="1" y="309"/>
                    <a:pt x="89" y="368"/>
                    <a:pt x="184" y="368"/>
                  </a:cubicBezTo>
                  <a:cubicBezTo>
                    <a:pt x="273" y="368"/>
                    <a:pt x="368" y="309"/>
                    <a:pt x="368" y="184"/>
                  </a:cubicBezTo>
                  <a:cubicBezTo>
                    <a:pt x="368" y="96"/>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38;p14">
              <a:extLst>
                <a:ext uri="{FF2B5EF4-FFF2-40B4-BE49-F238E27FC236}">
                  <a16:creationId xmlns:a16="http://schemas.microsoft.com/office/drawing/2014/main" id="{EAACA761-FDB0-A7DF-E4F2-BDF7D42CB4CA}"/>
                </a:ext>
              </a:extLst>
            </p:cNvPr>
            <p:cNvSpPr/>
            <p:nvPr/>
          </p:nvSpPr>
          <p:spPr>
            <a:xfrm>
              <a:off x="5638500" y="2179725"/>
              <a:ext cx="9225" cy="9225"/>
            </a:xfrm>
            <a:custGeom>
              <a:avLst/>
              <a:gdLst/>
              <a:ahLst/>
              <a:cxnLst/>
              <a:rect l="l" t="t" r="r" b="b"/>
              <a:pathLst>
                <a:path w="369" h="369" extrusionOk="0">
                  <a:moveTo>
                    <a:pt x="184" y="1"/>
                  </a:moveTo>
                  <a:cubicBezTo>
                    <a:pt x="89" y="1"/>
                    <a:pt x="0" y="96"/>
                    <a:pt x="0" y="184"/>
                  </a:cubicBezTo>
                  <a:cubicBezTo>
                    <a:pt x="0" y="309"/>
                    <a:pt x="89" y="368"/>
                    <a:pt x="184" y="368"/>
                  </a:cubicBezTo>
                  <a:cubicBezTo>
                    <a:pt x="273" y="368"/>
                    <a:pt x="368" y="309"/>
                    <a:pt x="368" y="184"/>
                  </a:cubicBezTo>
                  <a:cubicBezTo>
                    <a:pt x="368" y="96"/>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39;p14">
              <a:extLst>
                <a:ext uri="{FF2B5EF4-FFF2-40B4-BE49-F238E27FC236}">
                  <a16:creationId xmlns:a16="http://schemas.microsoft.com/office/drawing/2014/main" id="{5D2D408A-DEBD-25D0-77E7-D73818A67C82}"/>
                </a:ext>
              </a:extLst>
            </p:cNvPr>
            <p:cNvSpPr/>
            <p:nvPr/>
          </p:nvSpPr>
          <p:spPr>
            <a:xfrm>
              <a:off x="5721250" y="2179725"/>
              <a:ext cx="8300" cy="9225"/>
            </a:xfrm>
            <a:custGeom>
              <a:avLst/>
              <a:gdLst/>
              <a:ahLst/>
              <a:cxnLst/>
              <a:rect l="l" t="t" r="r" b="b"/>
              <a:pathLst>
                <a:path w="332" h="369" extrusionOk="0">
                  <a:moveTo>
                    <a:pt x="184" y="1"/>
                  </a:moveTo>
                  <a:cubicBezTo>
                    <a:pt x="59" y="1"/>
                    <a:pt x="1" y="96"/>
                    <a:pt x="1" y="184"/>
                  </a:cubicBezTo>
                  <a:cubicBezTo>
                    <a:pt x="1" y="309"/>
                    <a:pt x="59" y="368"/>
                    <a:pt x="184" y="368"/>
                  </a:cubicBezTo>
                  <a:cubicBezTo>
                    <a:pt x="273" y="368"/>
                    <a:pt x="332" y="309"/>
                    <a:pt x="332" y="184"/>
                  </a:cubicBezTo>
                  <a:cubicBezTo>
                    <a:pt x="332" y="96"/>
                    <a:pt x="273" y="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40;p14">
              <a:extLst>
                <a:ext uri="{FF2B5EF4-FFF2-40B4-BE49-F238E27FC236}">
                  <a16:creationId xmlns:a16="http://schemas.microsoft.com/office/drawing/2014/main" id="{649CB0C6-6CCC-667B-1EBE-35765739B8AF}"/>
                </a:ext>
              </a:extLst>
            </p:cNvPr>
            <p:cNvSpPr/>
            <p:nvPr/>
          </p:nvSpPr>
          <p:spPr>
            <a:xfrm>
              <a:off x="5803075" y="2179725"/>
              <a:ext cx="9225" cy="9225"/>
            </a:xfrm>
            <a:custGeom>
              <a:avLst/>
              <a:gdLst/>
              <a:ahLst/>
              <a:cxnLst/>
              <a:rect l="l" t="t" r="r" b="b"/>
              <a:pathLst>
                <a:path w="369" h="369" extrusionOk="0">
                  <a:moveTo>
                    <a:pt x="185" y="1"/>
                  </a:moveTo>
                  <a:cubicBezTo>
                    <a:pt x="97" y="1"/>
                    <a:pt x="1" y="96"/>
                    <a:pt x="1" y="184"/>
                  </a:cubicBezTo>
                  <a:cubicBezTo>
                    <a:pt x="1" y="309"/>
                    <a:pt x="97" y="368"/>
                    <a:pt x="185" y="368"/>
                  </a:cubicBezTo>
                  <a:cubicBezTo>
                    <a:pt x="280" y="368"/>
                    <a:pt x="369" y="309"/>
                    <a:pt x="369" y="184"/>
                  </a:cubicBezTo>
                  <a:cubicBezTo>
                    <a:pt x="369" y="96"/>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41;p14">
              <a:extLst>
                <a:ext uri="{FF2B5EF4-FFF2-40B4-BE49-F238E27FC236}">
                  <a16:creationId xmlns:a16="http://schemas.microsoft.com/office/drawing/2014/main" id="{058FBB4C-194B-CA5C-3A90-F69186E4872E}"/>
                </a:ext>
              </a:extLst>
            </p:cNvPr>
            <p:cNvSpPr/>
            <p:nvPr/>
          </p:nvSpPr>
          <p:spPr>
            <a:xfrm>
              <a:off x="5885100" y="2179725"/>
              <a:ext cx="9225" cy="9225"/>
            </a:xfrm>
            <a:custGeom>
              <a:avLst/>
              <a:gdLst/>
              <a:ahLst/>
              <a:cxnLst/>
              <a:rect l="l" t="t" r="r" b="b"/>
              <a:pathLst>
                <a:path w="369" h="369" extrusionOk="0">
                  <a:moveTo>
                    <a:pt x="185" y="1"/>
                  </a:moveTo>
                  <a:cubicBezTo>
                    <a:pt x="96" y="1"/>
                    <a:pt x="1" y="96"/>
                    <a:pt x="1" y="184"/>
                  </a:cubicBezTo>
                  <a:cubicBezTo>
                    <a:pt x="1" y="309"/>
                    <a:pt x="96" y="368"/>
                    <a:pt x="185" y="368"/>
                  </a:cubicBezTo>
                  <a:cubicBezTo>
                    <a:pt x="310" y="368"/>
                    <a:pt x="368" y="309"/>
                    <a:pt x="368" y="184"/>
                  </a:cubicBezTo>
                  <a:cubicBezTo>
                    <a:pt x="368" y="96"/>
                    <a:pt x="31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42;p14">
              <a:extLst>
                <a:ext uri="{FF2B5EF4-FFF2-40B4-BE49-F238E27FC236}">
                  <a16:creationId xmlns:a16="http://schemas.microsoft.com/office/drawing/2014/main" id="{AE293652-4E37-9ACC-0454-D6445B7EE609}"/>
                </a:ext>
              </a:extLst>
            </p:cNvPr>
            <p:cNvSpPr/>
            <p:nvPr/>
          </p:nvSpPr>
          <p:spPr>
            <a:xfrm>
              <a:off x="5967850" y="2179725"/>
              <a:ext cx="9225" cy="9225"/>
            </a:xfrm>
            <a:custGeom>
              <a:avLst/>
              <a:gdLst/>
              <a:ahLst/>
              <a:cxnLst/>
              <a:rect l="l" t="t" r="r" b="b"/>
              <a:pathLst>
                <a:path w="369" h="369" extrusionOk="0">
                  <a:moveTo>
                    <a:pt x="185" y="1"/>
                  </a:moveTo>
                  <a:cubicBezTo>
                    <a:pt x="97" y="1"/>
                    <a:pt x="1" y="96"/>
                    <a:pt x="1" y="184"/>
                  </a:cubicBezTo>
                  <a:cubicBezTo>
                    <a:pt x="1" y="309"/>
                    <a:pt x="97" y="368"/>
                    <a:pt x="185" y="368"/>
                  </a:cubicBezTo>
                  <a:cubicBezTo>
                    <a:pt x="280" y="368"/>
                    <a:pt x="369" y="309"/>
                    <a:pt x="369" y="184"/>
                  </a:cubicBezTo>
                  <a:cubicBezTo>
                    <a:pt x="369" y="96"/>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43;p14">
              <a:extLst>
                <a:ext uri="{FF2B5EF4-FFF2-40B4-BE49-F238E27FC236}">
                  <a16:creationId xmlns:a16="http://schemas.microsoft.com/office/drawing/2014/main" id="{260D8AB0-0EB1-5930-17CE-17FABB73857C}"/>
                </a:ext>
              </a:extLst>
            </p:cNvPr>
            <p:cNvSpPr/>
            <p:nvPr/>
          </p:nvSpPr>
          <p:spPr>
            <a:xfrm>
              <a:off x="6049875" y="2179725"/>
              <a:ext cx="9225" cy="9225"/>
            </a:xfrm>
            <a:custGeom>
              <a:avLst/>
              <a:gdLst/>
              <a:ahLst/>
              <a:cxnLst/>
              <a:rect l="l" t="t" r="r" b="b"/>
              <a:pathLst>
                <a:path w="369" h="369" extrusionOk="0">
                  <a:moveTo>
                    <a:pt x="185" y="1"/>
                  </a:moveTo>
                  <a:cubicBezTo>
                    <a:pt x="96" y="1"/>
                    <a:pt x="1" y="96"/>
                    <a:pt x="1" y="184"/>
                  </a:cubicBezTo>
                  <a:cubicBezTo>
                    <a:pt x="1" y="309"/>
                    <a:pt x="96" y="368"/>
                    <a:pt x="185" y="368"/>
                  </a:cubicBezTo>
                  <a:cubicBezTo>
                    <a:pt x="280" y="368"/>
                    <a:pt x="368" y="309"/>
                    <a:pt x="368" y="184"/>
                  </a:cubicBezTo>
                  <a:cubicBezTo>
                    <a:pt x="368" y="96"/>
                    <a:pt x="280"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4181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1714728" y="569783"/>
            <a:ext cx="5714543" cy="8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COLLECTION</a:t>
            </a:r>
          </a:p>
        </p:txBody>
      </p:sp>
      <p:sp>
        <p:nvSpPr>
          <p:cNvPr id="18" name="Google Shape;281;p16">
            <a:extLst>
              <a:ext uri="{FF2B5EF4-FFF2-40B4-BE49-F238E27FC236}">
                <a16:creationId xmlns:a16="http://schemas.microsoft.com/office/drawing/2014/main" id="{04576FB4-E80B-8D98-7BBA-91047A8BD622}"/>
              </a:ext>
            </a:extLst>
          </p:cNvPr>
          <p:cNvSpPr/>
          <p:nvPr/>
        </p:nvSpPr>
        <p:spPr>
          <a:xfrm>
            <a:off x="1072217" y="1671420"/>
            <a:ext cx="3093900" cy="3093900"/>
          </a:xfrm>
          <a:prstGeom prst="ellipse">
            <a:avLst/>
          </a:prstGeom>
          <a:solidFill>
            <a:srgbClr val="FFF0DB">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77"/>
            </a:endParaRPr>
          </a:p>
        </p:txBody>
      </p:sp>
      <p:sp>
        <p:nvSpPr>
          <p:cNvPr id="19" name="Google Shape;283;p16">
            <a:extLst>
              <a:ext uri="{FF2B5EF4-FFF2-40B4-BE49-F238E27FC236}">
                <a16:creationId xmlns:a16="http://schemas.microsoft.com/office/drawing/2014/main" id="{39E94109-B5FA-A57C-0BAD-9DCC2F0442DF}"/>
              </a:ext>
            </a:extLst>
          </p:cNvPr>
          <p:cNvSpPr/>
          <p:nvPr/>
        </p:nvSpPr>
        <p:spPr>
          <a:xfrm>
            <a:off x="5568092" y="2288295"/>
            <a:ext cx="2943080" cy="653810"/>
          </a:xfrm>
          <a:custGeom>
            <a:avLst/>
            <a:gdLst/>
            <a:ahLst/>
            <a:cxnLst/>
            <a:rect l="l" t="t" r="r" b="b"/>
            <a:pathLst>
              <a:path w="18051" h="3380" extrusionOk="0">
                <a:moveTo>
                  <a:pt x="0" y="0"/>
                </a:moveTo>
                <a:lnTo>
                  <a:pt x="0" y="3379"/>
                </a:lnTo>
                <a:lnTo>
                  <a:pt x="16361" y="3379"/>
                </a:lnTo>
                <a:cubicBezTo>
                  <a:pt x="17287" y="3379"/>
                  <a:pt x="18050" y="2622"/>
                  <a:pt x="18050" y="1690"/>
                </a:cubicBezTo>
                <a:cubicBezTo>
                  <a:pt x="18050" y="764"/>
                  <a:pt x="17287" y="0"/>
                  <a:pt x="16361"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77"/>
              <a:ea typeface="Candara" charset="0"/>
              <a:cs typeface="Candara" charset="0"/>
            </a:endParaRPr>
          </a:p>
        </p:txBody>
      </p:sp>
      <p:sp>
        <p:nvSpPr>
          <p:cNvPr id="20" name="Google Shape;284;p16">
            <a:extLst>
              <a:ext uri="{FF2B5EF4-FFF2-40B4-BE49-F238E27FC236}">
                <a16:creationId xmlns:a16="http://schemas.microsoft.com/office/drawing/2014/main" id="{F3FE3D38-ED48-68F1-1D7E-24AC4029AFE7}"/>
              </a:ext>
            </a:extLst>
          </p:cNvPr>
          <p:cNvSpPr/>
          <p:nvPr/>
        </p:nvSpPr>
        <p:spPr>
          <a:xfrm>
            <a:off x="5568117" y="2292208"/>
            <a:ext cx="727500" cy="653700"/>
          </a:xfrm>
          <a:prstGeom prst="homePlate">
            <a:avLst>
              <a:gd name="adj" fmla="val 364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77"/>
              <a:ea typeface="Candara" charset="0"/>
              <a:cs typeface="Candara" charset="0"/>
            </a:endParaRPr>
          </a:p>
        </p:txBody>
      </p:sp>
      <p:sp>
        <p:nvSpPr>
          <p:cNvPr id="21" name="Google Shape;285;p16">
            <a:extLst>
              <a:ext uri="{FF2B5EF4-FFF2-40B4-BE49-F238E27FC236}">
                <a16:creationId xmlns:a16="http://schemas.microsoft.com/office/drawing/2014/main" id="{51D5D44F-C6E9-2573-B368-BDEDADF7B085}"/>
              </a:ext>
            </a:extLst>
          </p:cNvPr>
          <p:cNvSpPr txBox="1"/>
          <p:nvPr/>
        </p:nvSpPr>
        <p:spPr>
          <a:xfrm>
            <a:off x="6445667" y="2430145"/>
            <a:ext cx="2109900" cy="3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1200" dirty="0">
                <a:solidFill>
                  <a:schemeClr val="dk1"/>
                </a:solidFill>
                <a:latin typeface="Montserrat" pitchFamily="2" charset="77"/>
                <a:ea typeface="Candara" charset="0"/>
                <a:cs typeface="Candara" charset="0"/>
                <a:sym typeface="Abel"/>
              </a:rPr>
              <a:t>March 12th - 25th, 2020</a:t>
            </a:r>
            <a:endParaRPr sz="1200" dirty="0">
              <a:solidFill>
                <a:schemeClr val="dk1"/>
              </a:solidFill>
              <a:latin typeface="Montserrat" pitchFamily="2" charset="77"/>
              <a:ea typeface="Candara" charset="0"/>
              <a:cs typeface="Candara" charset="0"/>
              <a:sym typeface="Abel"/>
            </a:endParaRPr>
          </a:p>
        </p:txBody>
      </p:sp>
      <p:sp>
        <p:nvSpPr>
          <p:cNvPr id="22" name="Google Shape;286;p16">
            <a:extLst>
              <a:ext uri="{FF2B5EF4-FFF2-40B4-BE49-F238E27FC236}">
                <a16:creationId xmlns:a16="http://schemas.microsoft.com/office/drawing/2014/main" id="{B50B78C0-6C48-1383-6202-916897B9AFA1}"/>
              </a:ext>
            </a:extLst>
          </p:cNvPr>
          <p:cNvSpPr/>
          <p:nvPr/>
        </p:nvSpPr>
        <p:spPr>
          <a:xfrm>
            <a:off x="5568092" y="3104296"/>
            <a:ext cx="2943080" cy="653810"/>
          </a:xfrm>
          <a:custGeom>
            <a:avLst/>
            <a:gdLst/>
            <a:ahLst/>
            <a:cxnLst/>
            <a:rect l="l" t="t" r="r" b="b"/>
            <a:pathLst>
              <a:path w="18051" h="3380" extrusionOk="0">
                <a:moveTo>
                  <a:pt x="0" y="0"/>
                </a:moveTo>
                <a:lnTo>
                  <a:pt x="0" y="3379"/>
                </a:lnTo>
                <a:lnTo>
                  <a:pt x="16361" y="3379"/>
                </a:lnTo>
                <a:cubicBezTo>
                  <a:pt x="17287" y="3379"/>
                  <a:pt x="18050" y="2622"/>
                  <a:pt x="18050" y="1690"/>
                </a:cubicBezTo>
                <a:cubicBezTo>
                  <a:pt x="18050" y="764"/>
                  <a:pt x="17287" y="0"/>
                  <a:pt x="16361"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77"/>
              <a:ea typeface="Candara" charset="0"/>
              <a:cs typeface="Candara" charset="0"/>
            </a:endParaRPr>
          </a:p>
        </p:txBody>
      </p:sp>
      <p:sp>
        <p:nvSpPr>
          <p:cNvPr id="23" name="Google Shape;287;p16">
            <a:extLst>
              <a:ext uri="{FF2B5EF4-FFF2-40B4-BE49-F238E27FC236}">
                <a16:creationId xmlns:a16="http://schemas.microsoft.com/office/drawing/2014/main" id="{719E63E6-5D45-2A43-3342-B181139209B2}"/>
              </a:ext>
            </a:extLst>
          </p:cNvPr>
          <p:cNvSpPr/>
          <p:nvPr/>
        </p:nvSpPr>
        <p:spPr>
          <a:xfrm>
            <a:off x="5568115" y="3104278"/>
            <a:ext cx="727500" cy="653700"/>
          </a:xfrm>
          <a:prstGeom prst="homePlate">
            <a:avLst>
              <a:gd name="adj" fmla="val 36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77"/>
              <a:ea typeface="Candara" charset="0"/>
              <a:cs typeface="Candara" charset="0"/>
            </a:endParaRPr>
          </a:p>
        </p:txBody>
      </p:sp>
      <p:sp>
        <p:nvSpPr>
          <p:cNvPr id="24" name="Google Shape;288;p16">
            <a:extLst>
              <a:ext uri="{FF2B5EF4-FFF2-40B4-BE49-F238E27FC236}">
                <a16:creationId xmlns:a16="http://schemas.microsoft.com/office/drawing/2014/main" id="{53467290-E603-BB73-B108-92B44C38D873}"/>
              </a:ext>
            </a:extLst>
          </p:cNvPr>
          <p:cNvSpPr txBox="1"/>
          <p:nvPr/>
        </p:nvSpPr>
        <p:spPr>
          <a:xfrm>
            <a:off x="6445667" y="3246145"/>
            <a:ext cx="1996200" cy="3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 sz="1200">
                <a:latin typeface="Montserrat" pitchFamily="2" charset="77"/>
                <a:ea typeface="Candara" charset="0"/>
                <a:cs typeface="Candara" charset="0"/>
                <a:sym typeface="Abel"/>
              </a:rPr>
              <a:t>491,676 tweets</a:t>
            </a:r>
            <a:endParaRPr sz="1200">
              <a:latin typeface="Montserrat" pitchFamily="2" charset="77"/>
              <a:ea typeface="Candara" charset="0"/>
              <a:cs typeface="Candara" charset="0"/>
              <a:sym typeface="Abel"/>
            </a:endParaRPr>
          </a:p>
        </p:txBody>
      </p:sp>
      <p:sp>
        <p:nvSpPr>
          <p:cNvPr id="25" name="Google Shape;289;p16">
            <a:extLst>
              <a:ext uri="{FF2B5EF4-FFF2-40B4-BE49-F238E27FC236}">
                <a16:creationId xmlns:a16="http://schemas.microsoft.com/office/drawing/2014/main" id="{FF7579A9-3A77-D68D-B5FD-838A9BD4F526}"/>
              </a:ext>
            </a:extLst>
          </p:cNvPr>
          <p:cNvSpPr/>
          <p:nvPr/>
        </p:nvSpPr>
        <p:spPr>
          <a:xfrm>
            <a:off x="5568092" y="3920297"/>
            <a:ext cx="2943080" cy="653810"/>
          </a:xfrm>
          <a:custGeom>
            <a:avLst/>
            <a:gdLst/>
            <a:ahLst/>
            <a:cxnLst/>
            <a:rect l="l" t="t" r="r" b="b"/>
            <a:pathLst>
              <a:path w="18051" h="3380" extrusionOk="0">
                <a:moveTo>
                  <a:pt x="0" y="0"/>
                </a:moveTo>
                <a:lnTo>
                  <a:pt x="0" y="3379"/>
                </a:lnTo>
                <a:lnTo>
                  <a:pt x="16361" y="3379"/>
                </a:lnTo>
                <a:cubicBezTo>
                  <a:pt x="17287" y="3379"/>
                  <a:pt x="18050" y="2622"/>
                  <a:pt x="18050" y="1690"/>
                </a:cubicBezTo>
                <a:cubicBezTo>
                  <a:pt x="18050" y="764"/>
                  <a:pt x="17287" y="0"/>
                  <a:pt x="16361"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77"/>
              <a:ea typeface="Candara" charset="0"/>
              <a:cs typeface="Candara" charset="0"/>
            </a:endParaRPr>
          </a:p>
        </p:txBody>
      </p:sp>
      <p:sp>
        <p:nvSpPr>
          <p:cNvPr id="26" name="Google Shape;290;p16">
            <a:extLst>
              <a:ext uri="{FF2B5EF4-FFF2-40B4-BE49-F238E27FC236}">
                <a16:creationId xmlns:a16="http://schemas.microsoft.com/office/drawing/2014/main" id="{5BA64ADE-FAD4-A9CD-E23D-9019A8C6F549}"/>
              </a:ext>
            </a:extLst>
          </p:cNvPr>
          <p:cNvSpPr/>
          <p:nvPr/>
        </p:nvSpPr>
        <p:spPr>
          <a:xfrm>
            <a:off x="5568115" y="3920274"/>
            <a:ext cx="727500" cy="653700"/>
          </a:xfrm>
          <a:prstGeom prst="homePlate">
            <a:avLst>
              <a:gd name="adj" fmla="val 364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77"/>
              <a:ea typeface="Candara" charset="0"/>
              <a:cs typeface="Candara" charset="0"/>
            </a:endParaRPr>
          </a:p>
        </p:txBody>
      </p:sp>
      <p:sp>
        <p:nvSpPr>
          <p:cNvPr id="27" name="Google Shape;291;p16">
            <a:extLst>
              <a:ext uri="{FF2B5EF4-FFF2-40B4-BE49-F238E27FC236}">
                <a16:creationId xmlns:a16="http://schemas.microsoft.com/office/drawing/2014/main" id="{22CB84C5-49A2-8745-7F56-48C1317070CF}"/>
              </a:ext>
            </a:extLst>
          </p:cNvPr>
          <p:cNvSpPr txBox="1"/>
          <p:nvPr/>
        </p:nvSpPr>
        <p:spPr>
          <a:xfrm>
            <a:off x="6308240" y="3920017"/>
            <a:ext cx="2565811" cy="653700"/>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buClr>
                <a:srgbClr val="000000"/>
              </a:buClr>
              <a:buSzPts val="1100"/>
            </a:pPr>
            <a:r>
              <a:rPr lang="es" sz="1200" dirty="0">
                <a:latin typeface="Montserrat" pitchFamily="2" charset="77"/>
                <a:ea typeface="Candara" charset="0"/>
                <a:cs typeface="Candara" charset="0"/>
                <a:sym typeface="Abel"/>
              </a:rPr>
              <a:t>Toxicity score on hours (306)</a:t>
            </a:r>
            <a:endParaRPr sz="1200" dirty="0">
              <a:latin typeface="Montserrat" pitchFamily="2" charset="77"/>
              <a:ea typeface="Candara" charset="0"/>
              <a:cs typeface="Candara" charset="0"/>
              <a:sym typeface="Abel"/>
            </a:endParaRPr>
          </a:p>
        </p:txBody>
      </p:sp>
      <p:sp>
        <p:nvSpPr>
          <p:cNvPr id="28" name="Google Shape;292;p16">
            <a:extLst>
              <a:ext uri="{FF2B5EF4-FFF2-40B4-BE49-F238E27FC236}">
                <a16:creationId xmlns:a16="http://schemas.microsoft.com/office/drawing/2014/main" id="{58799CEC-90A9-5328-F4D0-8A95DFFE4499}"/>
              </a:ext>
            </a:extLst>
          </p:cNvPr>
          <p:cNvSpPr/>
          <p:nvPr/>
        </p:nvSpPr>
        <p:spPr>
          <a:xfrm>
            <a:off x="5568092" y="1472320"/>
            <a:ext cx="2943080" cy="653810"/>
          </a:xfrm>
          <a:custGeom>
            <a:avLst/>
            <a:gdLst/>
            <a:ahLst/>
            <a:cxnLst/>
            <a:rect l="l" t="t" r="r" b="b"/>
            <a:pathLst>
              <a:path w="18051" h="3380" extrusionOk="0">
                <a:moveTo>
                  <a:pt x="0" y="0"/>
                </a:moveTo>
                <a:lnTo>
                  <a:pt x="0" y="3379"/>
                </a:lnTo>
                <a:lnTo>
                  <a:pt x="16361" y="3379"/>
                </a:lnTo>
                <a:cubicBezTo>
                  <a:pt x="17287" y="3379"/>
                  <a:pt x="18050" y="2622"/>
                  <a:pt x="18050" y="1690"/>
                </a:cubicBezTo>
                <a:cubicBezTo>
                  <a:pt x="18050" y="764"/>
                  <a:pt x="17287" y="0"/>
                  <a:pt x="16361"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77"/>
              <a:ea typeface="Candara" charset="0"/>
              <a:cs typeface="Candara" charset="0"/>
            </a:endParaRPr>
          </a:p>
        </p:txBody>
      </p:sp>
      <p:sp>
        <p:nvSpPr>
          <p:cNvPr id="29" name="Google Shape;293;p16">
            <a:extLst>
              <a:ext uri="{FF2B5EF4-FFF2-40B4-BE49-F238E27FC236}">
                <a16:creationId xmlns:a16="http://schemas.microsoft.com/office/drawing/2014/main" id="{EEAE7D12-4D2A-0FC2-224C-9708BDF58165}"/>
              </a:ext>
            </a:extLst>
          </p:cNvPr>
          <p:cNvSpPr/>
          <p:nvPr/>
        </p:nvSpPr>
        <p:spPr>
          <a:xfrm>
            <a:off x="5568117" y="1476233"/>
            <a:ext cx="727500" cy="653700"/>
          </a:xfrm>
          <a:prstGeom prst="homePlate">
            <a:avLst>
              <a:gd name="adj" fmla="val 3648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77"/>
              <a:ea typeface="Candara" charset="0"/>
              <a:cs typeface="Candara" charset="0"/>
            </a:endParaRPr>
          </a:p>
        </p:txBody>
      </p:sp>
      <p:sp>
        <p:nvSpPr>
          <p:cNvPr id="30" name="Google Shape;294;p16">
            <a:extLst>
              <a:ext uri="{FF2B5EF4-FFF2-40B4-BE49-F238E27FC236}">
                <a16:creationId xmlns:a16="http://schemas.microsoft.com/office/drawing/2014/main" id="{443F4E23-5678-476D-BF53-0671C8299E7F}"/>
              </a:ext>
            </a:extLst>
          </p:cNvPr>
          <p:cNvSpPr txBox="1"/>
          <p:nvPr/>
        </p:nvSpPr>
        <p:spPr>
          <a:xfrm>
            <a:off x="6445667" y="1614170"/>
            <a:ext cx="2109900" cy="3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1200" dirty="0">
                <a:solidFill>
                  <a:schemeClr val="dk1"/>
                </a:solidFill>
                <a:latin typeface="Montserrat" pitchFamily="2" charset="77"/>
                <a:ea typeface="Candara" charset="0"/>
                <a:cs typeface="Candara" charset="0"/>
                <a:sym typeface="Abel"/>
              </a:rPr>
              <a:t>“Chinese virus”, “Chinesevirus”</a:t>
            </a:r>
            <a:endParaRPr sz="1200" dirty="0">
              <a:latin typeface="Montserrat" pitchFamily="2" charset="77"/>
              <a:ea typeface="Candara" charset="0"/>
              <a:cs typeface="Candara" charset="0"/>
              <a:sym typeface="Abel"/>
            </a:endParaRPr>
          </a:p>
        </p:txBody>
      </p:sp>
      <p:sp>
        <p:nvSpPr>
          <p:cNvPr id="31" name="Google Shape;295;p16">
            <a:extLst>
              <a:ext uri="{FF2B5EF4-FFF2-40B4-BE49-F238E27FC236}">
                <a16:creationId xmlns:a16="http://schemas.microsoft.com/office/drawing/2014/main" id="{B0A06539-916C-222E-62DA-00FDD8228ABD}"/>
              </a:ext>
            </a:extLst>
          </p:cNvPr>
          <p:cNvSpPr txBox="1"/>
          <p:nvPr/>
        </p:nvSpPr>
        <p:spPr>
          <a:xfrm>
            <a:off x="4166117" y="1584320"/>
            <a:ext cx="1212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700">
                <a:solidFill>
                  <a:schemeClr val="accent2"/>
                </a:solidFill>
                <a:latin typeface="Montserrat" pitchFamily="2" charset="77"/>
                <a:ea typeface="Candara" charset="0"/>
                <a:cs typeface="Candara" charset="0"/>
                <a:sym typeface="Arvo"/>
              </a:rPr>
              <a:t>Keyword</a:t>
            </a:r>
            <a:endParaRPr sz="1700">
              <a:solidFill>
                <a:schemeClr val="accent2"/>
              </a:solidFill>
              <a:latin typeface="Montserrat" pitchFamily="2" charset="77"/>
              <a:ea typeface="Candara" charset="0"/>
              <a:cs typeface="Candara" charset="0"/>
              <a:sym typeface="Arvo"/>
            </a:endParaRPr>
          </a:p>
        </p:txBody>
      </p:sp>
      <p:sp>
        <p:nvSpPr>
          <p:cNvPr id="32" name="Google Shape;296;p16">
            <a:extLst>
              <a:ext uri="{FF2B5EF4-FFF2-40B4-BE49-F238E27FC236}">
                <a16:creationId xmlns:a16="http://schemas.microsoft.com/office/drawing/2014/main" id="{2E7E13EB-00AF-D7D2-0999-D60B4EF131A0}"/>
              </a:ext>
            </a:extLst>
          </p:cNvPr>
          <p:cNvSpPr txBox="1"/>
          <p:nvPr/>
        </p:nvSpPr>
        <p:spPr>
          <a:xfrm>
            <a:off x="4166218" y="2398845"/>
            <a:ext cx="1212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700">
                <a:solidFill>
                  <a:schemeClr val="accent1"/>
                </a:solidFill>
                <a:latin typeface="Montserrat" pitchFamily="2" charset="77"/>
                <a:ea typeface="Candara" charset="0"/>
                <a:cs typeface="Candara" charset="0"/>
                <a:sym typeface="Arvo"/>
              </a:rPr>
              <a:t>Time</a:t>
            </a:r>
            <a:endParaRPr sz="1700">
              <a:solidFill>
                <a:schemeClr val="accent1"/>
              </a:solidFill>
              <a:latin typeface="Montserrat" pitchFamily="2" charset="77"/>
              <a:ea typeface="Candara" charset="0"/>
              <a:cs typeface="Candara" charset="0"/>
              <a:sym typeface="Arvo"/>
            </a:endParaRPr>
          </a:p>
        </p:txBody>
      </p:sp>
      <p:sp>
        <p:nvSpPr>
          <p:cNvPr id="33" name="Google Shape;297;p16">
            <a:extLst>
              <a:ext uri="{FF2B5EF4-FFF2-40B4-BE49-F238E27FC236}">
                <a16:creationId xmlns:a16="http://schemas.microsoft.com/office/drawing/2014/main" id="{5BB84E9D-6EC5-1C5B-61FC-26EE99603157}"/>
              </a:ext>
            </a:extLst>
          </p:cNvPr>
          <p:cNvSpPr txBox="1"/>
          <p:nvPr/>
        </p:nvSpPr>
        <p:spPr>
          <a:xfrm>
            <a:off x="4166218" y="3213370"/>
            <a:ext cx="1212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700">
                <a:solidFill>
                  <a:schemeClr val="lt2"/>
                </a:solidFill>
                <a:latin typeface="Montserrat" pitchFamily="2" charset="77"/>
                <a:ea typeface="Candara" charset="0"/>
                <a:cs typeface="Candara" charset="0"/>
                <a:sym typeface="Arvo"/>
              </a:rPr>
              <a:t>Original dataset</a:t>
            </a:r>
            <a:endParaRPr sz="1700">
              <a:solidFill>
                <a:schemeClr val="lt2"/>
              </a:solidFill>
              <a:latin typeface="Montserrat" pitchFamily="2" charset="77"/>
              <a:ea typeface="Candara" charset="0"/>
              <a:cs typeface="Candara" charset="0"/>
              <a:sym typeface="Arvo"/>
            </a:endParaRPr>
          </a:p>
        </p:txBody>
      </p:sp>
      <p:sp>
        <p:nvSpPr>
          <p:cNvPr id="34" name="Google Shape;298;p16">
            <a:extLst>
              <a:ext uri="{FF2B5EF4-FFF2-40B4-BE49-F238E27FC236}">
                <a16:creationId xmlns:a16="http://schemas.microsoft.com/office/drawing/2014/main" id="{EC74E968-2633-443F-F7A9-4C9D00657CFA}"/>
              </a:ext>
            </a:extLst>
          </p:cNvPr>
          <p:cNvSpPr txBox="1"/>
          <p:nvPr/>
        </p:nvSpPr>
        <p:spPr>
          <a:xfrm>
            <a:off x="4166218" y="4027895"/>
            <a:ext cx="1212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700">
                <a:solidFill>
                  <a:schemeClr val="dk2"/>
                </a:solidFill>
                <a:latin typeface="Montserrat" pitchFamily="2" charset="77"/>
                <a:ea typeface="Candara" charset="0"/>
                <a:cs typeface="Candara" charset="0"/>
                <a:sym typeface="Arvo"/>
              </a:rPr>
              <a:t>Final dataset</a:t>
            </a:r>
            <a:endParaRPr sz="1700">
              <a:solidFill>
                <a:schemeClr val="dk2"/>
              </a:solidFill>
              <a:latin typeface="Montserrat" pitchFamily="2" charset="77"/>
              <a:ea typeface="Candara" charset="0"/>
              <a:cs typeface="Candara" charset="0"/>
              <a:sym typeface="Arvo"/>
            </a:endParaRPr>
          </a:p>
        </p:txBody>
      </p:sp>
      <p:grpSp>
        <p:nvGrpSpPr>
          <p:cNvPr id="35" name="Google Shape;299;p16">
            <a:extLst>
              <a:ext uri="{FF2B5EF4-FFF2-40B4-BE49-F238E27FC236}">
                <a16:creationId xmlns:a16="http://schemas.microsoft.com/office/drawing/2014/main" id="{7596DF10-8AF8-27F7-042D-E44AEFAE098D}"/>
              </a:ext>
            </a:extLst>
          </p:cNvPr>
          <p:cNvGrpSpPr/>
          <p:nvPr/>
        </p:nvGrpSpPr>
        <p:grpSpPr>
          <a:xfrm>
            <a:off x="5677142" y="1620975"/>
            <a:ext cx="406647" cy="356291"/>
            <a:chOff x="5433950" y="1431430"/>
            <a:chExt cx="406647" cy="356291"/>
          </a:xfrm>
        </p:grpSpPr>
        <p:sp>
          <p:nvSpPr>
            <p:cNvPr id="36" name="Google Shape;300;p16">
              <a:extLst>
                <a:ext uri="{FF2B5EF4-FFF2-40B4-BE49-F238E27FC236}">
                  <a16:creationId xmlns:a16="http://schemas.microsoft.com/office/drawing/2014/main" id="{5E0CA67F-C4C0-2ED2-CAA2-420C70DAD6CD}"/>
                </a:ext>
              </a:extLst>
            </p:cNvPr>
            <p:cNvSpPr/>
            <p:nvPr/>
          </p:nvSpPr>
          <p:spPr>
            <a:xfrm>
              <a:off x="5791911" y="1573974"/>
              <a:ext cx="47487" cy="23793"/>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37" name="Google Shape;301;p16">
              <a:extLst>
                <a:ext uri="{FF2B5EF4-FFF2-40B4-BE49-F238E27FC236}">
                  <a16:creationId xmlns:a16="http://schemas.microsoft.com/office/drawing/2014/main" id="{84E36AA4-76E2-FBC0-F8D7-4BFE2CC762A8}"/>
                </a:ext>
              </a:extLst>
            </p:cNvPr>
            <p:cNvSpPr/>
            <p:nvPr/>
          </p:nvSpPr>
          <p:spPr>
            <a:xfrm>
              <a:off x="5790712" y="1502671"/>
              <a:ext cx="49886" cy="47566"/>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38" name="Google Shape;302;p16">
              <a:extLst>
                <a:ext uri="{FF2B5EF4-FFF2-40B4-BE49-F238E27FC236}">
                  <a16:creationId xmlns:a16="http://schemas.microsoft.com/office/drawing/2014/main" id="{646BEFDB-E487-4071-EA2D-E9EF2E96542D}"/>
                </a:ext>
              </a:extLst>
            </p:cNvPr>
            <p:cNvSpPr/>
            <p:nvPr/>
          </p:nvSpPr>
          <p:spPr>
            <a:xfrm>
              <a:off x="5790712" y="1621461"/>
              <a:ext cx="49886" cy="47566"/>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39" name="Google Shape;303;p16">
              <a:extLst>
                <a:ext uri="{FF2B5EF4-FFF2-40B4-BE49-F238E27FC236}">
                  <a16:creationId xmlns:a16="http://schemas.microsoft.com/office/drawing/2014/main" id="{3C8AE682-49BA-1EEA-50D8-779B110A84B8}"/>
                </a:ext>
              </a:extLst>
            </p:cNvPr>
            <p:cNvSpPr/>
            <p:nvPr/>
          </p:nvSpPr>
          <p:spPr>
            <a:xfrm>
              <a:off x="5433950" y="1431430"/>
              <a:ext cx="333400" cy="356291"/>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grpSp>
      <p:grpSp>
        <p:nvGrpSpPr>
          <p:cNvPr id="40" name="Google Shape;304;p16">
            <a:extLst>
              <a:ext uri="{FF2B5EF4-FFF2-40B4-BE49-F238E27FC236}">
                <a16:creationId xmlns:a16="http://schemas.microsoft.com/office/drawing/2014/main" id="{10E9B3E4-B923-C4F5-641F-01C14D2BA752}"/>
              </a:ext>
            </a:extLst>
          </p:cNvPr>
          <p:cNvGrpSpPr/>
          <p:nvPr/>
        </p:nvGrpSpPr>
        <p:grpSpPr>
          <a:xfrm>
            <a:off x="5676926" y="2412451"/>
            <a:ext cx="407085" cy="405484"/>
            <a:chOff x="5433734" y="2222906"/>
            <a:chExt cx="407085" cy="405484"/>
          </a:xfrm>
        </p:grpSpPr>
        <p:sp>
          <p:nvSpPr>
            <p:cNvPr id="41" name="Google Shape;305;p16">
              <a:extLst>
                <a:ext uri="{FF2B5EF4-FFF2-40B4-BE49-F238E27FC236}">
                  <a16:creationId xmlns:a16="http://schemas.microsoft.com/office/drawing/2014/main" id="{AB7082FB-314A-7E70-0992-26F257EAC2BE}"/>
                </a:ext>
              </a:extLst>
            </p:cNvPr>
            <p:cNvSpPr/>
            <p:nvPr/>
          </p:nvSpPr>
          <p:spPr>
            <a:xfrm>
              <a:off x="5433797" y="2294168"/>
              <a:ext cx="407019" cy="334223"/>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42" name="Google Shape;306;p16">
              <a:extLst>
                <a:ext uri="{FF2B5EF4-FFF2-40B4-BE49-F238E27FC236}">
                  <a16:creationId xmlns:a16="http://schemas.microsoft.com/office/drawing/2014/main" id="{98869468-8126-9B53-C1E4-C3B262E62A7D}"/>
                </a:ext>
              </a:extLst>
            </p:cNvPr>
            <p:cNvSpPr/>
            <p:nvPr/>
          </p:nvSpPr>
          <p:spPr>
            <a:xfrm>
              <a:off x="5433734" y="2483483"/>
              <a:ext cx="120896" cy="73694"/>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43" name="Google Shape;307;p16">
              <a:extLst>
                <a:ext uri="{FF2B5EF4-FFF2-40B4-BE49-F238E27FC236}">
                  <a16:creationId xmlns:a16="http://schemas.microsoft.com/office/drawing/2014/main" id="{FCE8C949-3E15-C0DB-8288-20AAF82C5A6C}"/>
                </a:ext>
              </a:extLst>
            </p:cNvPr>
            <p:cNvSpPr/>
            <p:nvPr/>
          </p:nvSpPr>
          <p:spPr>
            <a:xfrm>
              <a:off x="5593073" y="2222906"/>
              <a:ext cx="247746" cy="166322"/>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grpSp>
      <p:grpSp>
        <p:nvGrpSpPr>
          <p:cNvPr id="44" name="Google Shape;308;p16">
            <a:extLst>
              <a:ext uri="{FF2B5EF4-FFF2-40B4-BE49-F238E27FC236}">
                <a16:creationId xmlns:a16="http://schemas.microsoft.com/office/drawing/2014/main" id="{3CE23B78-6DB4-C9C9-B5B4-46EFCA33D19A}"/>
              </a:ext>
            </a:extLst>
          </p:cNvPr>
          <p:cNvGrpSpPr/>
          <p:nvPr/>
        </p:nvGrpSpPr>
        <p:grpSpPr>
          <a:xfrm>
            <a:off x="5676892" y="3230358"/>
            <a:ext cx="407162" cy="405509"/>
            <a:chOff x="5433700" y="3040813"/>
            <a:chExt cx="407162" cy="405509"/>
          </a:xfrm>
        </p:grpSpPr>
        <p:sp>
          <p:nvSpPr>
            <p:cNvPr id="45" name="Google Shape;309;p16">
              <a:extLst>
                <a:ext uri="{FF2B5EF4-FFF2-40B4-BE49-F238E27FC236}">
                  <a16:creationId xmlns:a16="http://schemas.microsoft.com/office/drawing/2014/main" id="{B1DBD137-FCA1-A061-72DC-EFF5511E31F0}"/>
                </a:ext>
              </a:extLst>
            </p:cNvPr>
            <p:cNvSpPr/>
            <p:nvPr/>
          </p:nvSpPr>
          <p:spPr>
            <a:xfrm>
              <a:off x="5554965" y="3349697"/>
              <a:ext cx="166321" cy="966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46" name="Google Shape;310;p16">
              <a:extLst>
                <a:ext uri="{FF2B5EF4-FFF2-40B4-BE49-F238E27FC236}">
                  <a16:creationId xmlns:a16="http://schemas.microsoft.com/office/drawing/2014/main" id="{4C16E1EF-210F-C50F-5211-2792E14A36A6}"/>
                </a:ext>
              </a:extLst>
            </p:cNvPr>
            <p:cNvSpPr/>
            <p:nvPr/>
          </p:nvSpPr>
          <p:spPr>
            <a:xfrm>
              <a:off x="5489193" y="3040813"/>
              <a:ext cx="292288" cy="285121"/>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47" name="Google Shape;311;p16">
              <a:extLst>
                <a:ext uri="{FF2B5EF4-FFF2-40B4-BE49-F238E27FC236}">
                  <a16:creationId xmlns:a16="http://schemas.microsoft.com/office/drawing/2014/main" id="{EDE8AC1D-D235-A63E-6D9D-C9A11E470373}"/>
                </a:ext>
              </a:extLst>
            </p:cNvPr>
            <p:cNvSpPr/>
            <p:nvPr/>
          </p:nvSpPr>
          <p:spPr>
            <a:xfrm>
              <a:off x="5435414" y="3183378"/>
              <a:ext cx="47466" cy="23793"/>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48" name="Google Shape;312;p16">
              <a:extLst>
                <a:ext uri="{FF2B5EF4-FFF2-40B4-BE49-F238E27FC236}">
                  <a16:creationId xmlns:a16="http://schemas.microsoft.com/office/drawing/2014/main" id="{4CA66DAE-AECC-19BF-9177-4A6C6F15B972}"/>
                </a:ext>
              </a:extLst>
            </p:cNvPr>
            <p:cNvSpPr/>
            <p:nvPr/>
          </p:nvSpPr>
          <p:spPr>
            <a:xfrm>
              <a:off x="5433700" y="3101488"/>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49" name="Google Shape;313;p16">
              <a:extLst>
                <a:ext uri="{FF2B5EF4-FFF2-40B4-BE49-F238E27FC236}">
                  <a16:creationId xmlns:a16="http://schemas.microsoft.com/office/drawing/2014/main" id="{FB8E6E90-95CD-0164-2264-AB454B94DD8F}"/>
                </a:ext>
              </a:extLst>
            </p:cNvPr>
            <p:cNvSpPr/>
            <p:nvPr/>
          </p:nvSpPr>
          <p:spPr>
            <a:xfrm>
              <a:off x="5437812" y="3246392"/>
              <a:ext cx="42669" cy="40308"/>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50" name="Google Shape;314;p16">
              <a:extLst>
                <a:ext uri="{FF2B5EF4-FFF2-40B4-BE49-F238E27FC236}">
                  <a16:creationId xmlns:a16="http://schemas.microsoft.com/office/drawing/2014/main" id="{89FE94B8-A890-B899-2CFE-1E254284F7D5}"/>
                </a:ext>
              </a:extLst>
            </p:cNvPr>
            <p:cNvSpPr/>
            <p:nvPr/>
          </p:nvSpPr>
          <p:spPr>
            <a:xfrm>
              <a:off x="5793375" y="3183378"/>
              <a:ext cx="47487" cy="23793"/>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51" name="Google Shape;315;p16">
              <a:extLst>
                <a:ext uri="{FF2B5EF4-FFF2-40B4-BE49-F238E27FC236}">
                  <a16:creationId xmlns:a16="http://schemas.microsoft.com/office/drawing/2014/main" id="{4D96D3BB-6184-68A3-96FE-660B2F158C74}"/>
                </a:ext>
              </a:extLst>
            </p:cNvPr>
            <p:cNvSpPr/>
            <p:nvPr/>
          </p:nvSpPr>
          <p:spPr>
            <a:xfrm>
              <a:off x="5786113" y="3101488"/>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52" name="Google Shape;316;p16">
              <a:extLst>
                <a:ext uri="{FF2B5EF4-FFF2-40B4-BE49-F238E27FC236}">
                  <a16:creationId xmlns:a16="http://schemas.microsoft.com/office/drawing/2014/main" id="{9595E600-7A60-7A10-5103-1DB6CD88FDF5}"/>
                </a:ext>
              </a:extLst>
            </p:cNvPr>
            <p:cNvSpPr/>
            <p:nvPr/>
          </p:nvSpPr>
          <p:spPr>
            <a:xfrm>
              <a:off x="5795668" y="3246244"/>
              <a:ext cx="42774" cy="4045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grpSp>
      <p:grpSp>
        <p:nvGrpSpPr>
          <p:cNvPr id="53" name="Google Shape;317;p16">
            <a:extLst>
              <a:ext uri="{FF2B5EF4-FFF2-40B4-BE49-F238E27FC236}">
                <a16:creationId xmlns:a16="http://schemas.microsoft.com/office/drawing/2014/main" id="{C4E2D292-4E07-E26E-F3DF-893701C8FF04}"/>
              </a:ext>
            </a:extLst>
          </p:cNvPr>
          <p:cNvGrpSpPr/>
          <p:nvPr/>
        </p:nvGrpSpPr>
        <p:grpSpPr>
          <a:xfrm>
            <a:off x="5671034" y="4039585"/>
            <a:ext cx="418869" cy="406218"/>
            <a:chOff x="5427842" y="3850040"/>
            <a:chExt cx="418869" cy="406218"/>
          </a:xfrm>
        </p:grpSpPr>
        <p:sp>
          <p:nvSpPr>
            <p:cNvPr id="54" name="Google Shape;318;p16">
              <a:extLst>
                <a:ext uri="{FF2B5EF4-FFF2-40B4-BE49-F238E27FC236}">
                  <a16:creationId xmlns:a16="http://schemas.microsoft.com/office/drawing/2014/main" id="{5632DC6C-8C13-290F-ED34-5CBD82553327}"/>
                </a:ext>
              </a:extLst>
            </p:cNvPr>
            <p:cNvSpPr/>
            <p:nvPr/>
          </p:nvSpPr>
          <p:spPr>
            <a:xfrm>
              <a:off x="5427842" y="3900703"/>
              <a:ext cx="376300" cy="35555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55" name="Google Shape;319;p16">
              <a:extLst>
                <a:ext uri="{FF2B5EF4-FFF2-40B4-BE49-F238E27FC236}">
                  <a16:creationId xmlns:a16="http://schemas.microsoft.com/office/drawing/2014/main" id="{9A584C2D-615D-5DB0-DFE1-C0352B5B065E}"/>
                </a:ext>
              </a:extLst>
            </p:cNvPr>
            <p:cNvSpPr/>
            <p:nvPr/>
          </p:nvSpPr>
          <p:spPr>
            <a:xfrm>
              <a:off x="5524270" y="3850040"/>
              <a:ext cx="235396" cy="185908"/>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sp>
          <p:nvSpPr>
            <p:cNvPr id="56" name="Google Shape;320;p16">
              <a:extLst>
                <a:ext uri="{FF2B5EF4-FFF2-40B4-BE49-F238E27FC236}">
                  <a16:creationId xmlns:a16="http://schemas.microsoft.com/office/drawing/2014/main" id="{E27F579B-31AB-A7C1-5DB5-873EA34A1361}"/>
                </a:ext>
              </a:extLst>
            </p:cNvPr>
            <p:cNvSpPr/>
            <p:nvPr/>
          </p:nvSpPr>
          <p:spPr>
            <a:xfrm>
              <a:off x="5646179" y="3919850"/>
              <a:ext cx="200532" cy="210543"/>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ontserrat" pitchFamily="2" charset="77"/>
                <a:ea typeface="Candara" charset="0"/>
                <a:cs typeface="Candara" charset="0"/>
              </a:endParaRPr>
            </a:p>
          </p:txBody>
        </p:sp>
      </p:grpSp>
      <p:pic>
        <p:nvPicPr>
          <p:cNvPr id="57" name="Google Shape;321;p16">
            <a:extLst>
              <a:ext uri="{FF2B5EF4-FFF2-40B4-BE49-F238E27FC236}">
                <a16:creationId xmlns:a16="http://schemas.microsoft.com/office/drawing/2014/main" id="{46CF9411-E348-9458-E34A-BAC0DF4BDFBC}"/>
              </a:ext>
            </a:extLst>
          </p:cNvPr>
          <p:cNvPicPr preferRelativeResize="0"/>
          <p:nvPr/>
        </p:nvPicPr>
        <p:blipFill>
          <a:blip r:embed="rId3">
            <a:alphaModFix/>
          </a:blip>
          <a:stretch>
            <a:fillRect/>
          </a:stretch>
        </p:blipFill>
        <p:spPr>
          <a:xfrm>
            <a:off x="819280" y="1418483"/>
            <a:ext cx="3599775" cy="3599775"/>
          </a:xfrm>
          <a:prstGeom prst="rect">
            <a:avLst/>
          </a:prstGeom>
          <a:noFill/>
          <a:ln>
            <a:noFill/>
          </a:ln>
        </p:spPr>
      </p:pic>
    </p:spTree>
    <p:extLst>
      <p:ext uri="{BB962C8B-B14F-4D97-AF65-F5344CB8AC3E}">
        <p14:creationId xmlns:p14="http://schemas.microsoft.com/office/powerpoint/2010/main" val="175355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1168649" y="560056"/>
            <a:ext cx="6806702" cy="8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‘Chinese virus’ tweets over time</a:t>
            </a:r>
          </a:p>
        </p:txBody>
      </p:sp>
      <p:pic>
        <p:nvPicPr>
          <p:cNvPr id="3" name="Google Shape;337;p18">
            <a:extLst>
              <a:ext uri="{FF2B5EF4-FFF2-40B4-BE49-F238E27FC236}">
                <a16:creationId xmlns:a16="http://schemas.microsoft.com/office/drawing/2014/main" id="{C1C76EC9-6964-6785-D1F8-22D0778B58C2}"/>
              </a:ext>
            </a:extLst>
          </p:cNvPr>
          <p:cNvPicPr preferRelativeResize="0"/>
          <p:nvPr/>
        </p:nvPicPr>
        <p:blipFill>
          <a:blip r:embed="rId3">
            <a:alphaModFix/>
          </a:blip>
          <a:stretch>
            <a:fillRect/>
          </a:stretch>
        </p:blipFill>
        <p:spPr>
          <a:xfrm>
            <a:off x="800303" y="1371803"/>
            <a:ext cx="7543393" cy="3771697"/>
          </a:xfrm>
          <a:prstGeom prst="rect">
            <a:avLst/>
          </a:prstGeom>
          <a:noFill/>
          <a:ln>
            <a:noFill/>
          </a:ln>
        </p:spPr>
      </p:pic>
    </p:spTree>
    <p:extLst>
      <p:ext uri="{BB962C8B-B14F-4D97-AF65-F5344CB8AC3E}">
        <p14:creationId xmlns:p14="http://schemas.microsoft.com/office/powerpoint/2010/main" val="853419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ROAD MAP</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1927;p52">
            <a:extLst>
              <a:ext uri="{FF2B5EF4-FFF2-40B4-BE49-F238E27FC236}">
                <a16:creationId xmlns:a16="http://schemas.microsoft.com/office/drawing/2014/main" id="{47A67E40-F638-66A0-151E-9959C6840497}"/>
              </a:ext>
            </a:extLst>
          </p:cNvPr>
          <p:cNvGrpSpPr/>
          <p:nvPr/>
        </p:nvGrpSpPr>
        <p:grpSpPr>
          <a:xfrm>
            <a:off x="3375272" y="1297746"/>
            <a:ext cx="2362200" cy="3180000"/>
            <a:chOff x="791125" y="1362000"/>
            <a:chExt cx="2362200" cy="3180000"/>
          </a:xfrm>
        </p:grpSpPr>
        <p:sp>
          <p:nvSpPr>
            <p:cNvPr id="43" name="Google Shape;1928;p52">
              <a:extLst>
                <a:ext uri="{FF2B5EF4-FFF2-40B4-BE49-F238E27FC236}">
                  <a16:creationId xmlns:a16="http://schemas.microsoft.com/office/drawing/2014/main" id="{DC82C14B-598A-B946-6605-A2F3F333A60D}"/>
                </a:ext>
              </a:extLst>
            </p:cNvPr>
            <p:cNvSpPr/>
            <p:nvPr/>
          </p:nvSpPr>
          <p:spPr>
            <a:xfrm flipH="1">
              <a:off x="791125" y="1362000"/>
              <a:ext cx="2362200" cy="31800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29;p52">
              <a:extLst>
                <a:ext uri="{FF2B5EF4-FFF2-40B4-BE49-F238E27FC236}">
                  <a16:creationId xmlns:a16="http://schemas.microsoft.com/office/drawing/2014/main" id="{1DBFAAAA-513E-01F7-362C-F9E27BB9D773}"/>
                </a:ext>
              </a:extLst>
            </p:cNvPr>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30;p52">
              <a:extLst>
                <a:ext uri="{FF2B5EF4-FFF2-40B4-BE49-F238E27FC236}">
                  <a16:creationId xmlns:a16="http://schemas.microsoft.com/office/drawing/2014/main" id="{C564345B-8FE7-0F9C-7553-3063C455E151}"/>
                </a:ext>
              </a:extLst>
            </p:cNvPr>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31;p52">
              <a:extLst>
                <a:ext uri="{FF2B5EF4-FFF2-40B4-BE49-F238E27FC236}">
                  <a16:creationId xmlns:a16="http://schemas.microsoft.com/office/drawing/2014/main" id="{9476EF8A-F476-4306-DF69-C9BC2E2DCC11}"/>
                </a:ext>
              </a:extLst>
            </p:cNvPr>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32;p52">
              <a:extLst>
                <a:ext uri="{FF2B5EF4-FFF2-40B4-BE49-F238E27FC236}">
                  <a16:creationId xmlns:a16="http://schemas.microsoft.com/office/drawing/2014/main" id="{680A263D-3698-26AA-DBCE-BF9803B2EFA8}"/>
                </a:ext>
              </a:extLst>
            </p:cNvPr>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933;p52">
            <a:extLst>
              <a:ext uri="{FF2B5EF4-FFF2-40B4-BE49-F238E27FC236}">
                <a16:creationId xmlns:a16="http://schemas.microsoft.com/office/drawing/2014/main" id="{13B86B28-5225-4E92-079A-DB31B27D0CA7}"/>
              </a:ext>
            </a:extLst>
          </p:cNvPr>
          <p:cNvGrpSpPr/>
          <p:nvPr/>
        </p:nvGrpSpPr>
        <p:grpSpPr>
          <a:xfrm>
            <a:off x="6067500" y="1297746"/>
            <a:ext cx="2362200" cy="3180000"/>
            <a:chOff x="791125" y="1362000"/>
            <a:chExt cx="2362200" cy="3180000"/>
          </a:xfrm>
        </p:grpSpPr>
        <p:sp>
          <p:nvSpPr>
            <p:cNvPr id="49" name="Google Shape;1934;p52">
              <a:extLst>
                <a:ext uri="{FF2B5EF4-FFF2-40B4-BE49-F238E27FC236}">
                  <a16:creationId xmlns:a16="http://schemas.microsoft.com/office/drawing/2014/main" id="{7B6DAFC3-D340-B243-16BB-4F55FB2E1F0E}"/>
                </a:ext>
              </a:extLst>
            </p:cNvPr>
            <p:cNvSpPr/>
            <p:nvPr/>
          </p:nvSpPr>
          <p:spPr>
            <a:xfrm flipH="1">
              <a:off x="791125" y="1362000"/>
              <a:ext cx="2362200" cy="31800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35;p52">
              <a:extLst>
                <a:ext uri="{FF2B5EF4-FFF2-40B4-BE49-F238E27FC236}">
                  <a16:creationId xmlns:a16="http://schemas.microsoft.com/office/drawing/2014/main" id="{1DACF21D-DAA1-AB64-C2B2-9E90BAD57B1B}"/>
                </a:ext>
              </a:extLst>
            </p:cNvPr>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36;p52">
              <a:extLst>
                <a:ext uri="{FF2B5EF4-FFF2-40B4-BE49-F238E27FC236}">
                  <a16:creationId xmlns:a16="http://schemas.microsoft.com/office/drawing/2014/main" id="{4BDB23F0-6291-FB69-22F7-C6C76CC523AB}"/>
                </a:ext>
              </a:extLst>
            </p:cNvPr>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37;p52">
              <a:extLst>
                <a:ext uri="{FF2B5EF4-FFF2-40B4-BE49-F238E27FC236}">
                  <a16:creationId xmlns:a16="http://schemas.microsoft.com/office/drawing/2014/main" id="{45569F48-7682-40F2-D96C-E47A848D7D13}"/>
                </a:ext>
              </a:extLst>
            </p:cNvPr>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8;p52">
              <a:extLst>
                <a:ext uri="{FF2B5EF4-FFF2-40B4-BE49-F238E27FC236}">
                  <a16:creationId xmlns:a16="http://schemas.microsoft.com/office/drawing/2014/main" id="{F540915E-A926-FF43-B603-7B3F8C6AD3A0}"/>
                </a:ext>
              </a:extLst>
            </p:cNvPr>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939;p52">
            <a:extLst>
              <a:ext uri="{FF2B5EF4-FFF2-40B4-BE49-F238E27FC236}">
                <a16:creationId xmlns:a16="http://schemas.microsoft.com/office/drawing/2014/main" id="{4CD28BDB-09D2-EBBF-1831-9886C38BA512}"/>
              </a:ext>
            </a:extLst>
          </p:cNvPr>
          <p:cNvGrpSpPr/>
          <p:nvPr/>
        </p:nvGrpSpPr>
        <p:grpSpPr>
          <a:xfrm>
            <a:off x="685435" y="1297746"/>
            <a:ext cx="2362200" cy="3180000"/>
            <a:chOff x="791125" y="1362000"/>
            <a:chExt cx="2362200" cy="3180000"/>
          </a:xfrm>
        </p:grpSpPr>
        <p:sp>
          <p:nvSpPr>
            <p:cNvPr id="55" name="Google Shape;1940;p52">
              <a:extLst>
                <a:ext uri="{FF2B5EF4-FFF2-40B4-BE49-F238E27FC236}">
                  <a16:creationId xmlns:a16="http://schemas.microsoft.com/office/drawing/2014/main" id="{17F4C5D8-5BB7-45CB-39C7-5BCD0AF4BE0D}"/>
                </a:ext>
              </a:extLst>
            </p:cNvPr>
            <p:cNvSpPr/>
            <p:nvPr/>
          </p:nvSpPr>
          <p:spPr>
            <a:xfrm flipH="1">
              <a:off x="791125" y="1362000"/>
              <a:ext cx="2362200" cy="31800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41;p52">
              <a:extLst>
                <a:ext uri="{FF2B5EF4-FFF2-40B4-BE49-F238E27FC236}">
                  <a16:creationId xmlns:a16="http://schemas.microsoft.com/office/drawing/2014/main" id="{DAD8A0B9-606E-0112-F255-59809249659B}"/>
                </a:ext>
              </a:extLst>
            </p:cNvPr>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42;p52">
              <a:extLst>
                <a:ext uri="{FF2B5EF4-FFF2-40B4-BE49-F238E27FC236}">
                  <a16:creationId xmlns:a16="http://schemas.microsoft.com/office/drawing/2014/main" id="{4C45438B-1C70-0C8B-52CC-8ED0D9658311}"/>
                </a:ext>
              </a:extLst>
            </p:cNvPr>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43;p52">
              <a:extLst>
                <a:ext uri="{FF2B5EF4-FFF2-40B4-BE49-F238E27FC236}">
                  <a16:creationId xmlns:a16="http://schemas.microsoft.com/office/drawing/2014/main" id="{8FB1AA6F-A415-D87A-81C6-B8275F7A133D}"/>
                </a:ext>
              </a:extLst>
            </p:cNvPr>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44;p52">
              <a:extLst>
                <a:ext uri="{FF2B5EF4-FFF2-40B4-BE49-F238E27FC236}">
                  <a16:creationId xmlns:a16="http://schemas.microsoft.com/office/drawing/2014/main" id="{754CC238-D5FC-3371-76E4-2BAC82D65D96}"/>
                </a:ext>
              </a:extLst>
            </p:cNvPr>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946;p52">
            <a:extLst>
              <a:ext uri="{FF2B5EF4-FFF2-40B4-BE49-F238E27FC236}">
                <a16:creationId xmlns:a16="http://schemas.microsoft.com/office/drawing/2014/main" id="{E683813C-18BB-9D83-EDA6-7D7A4438EF34}"/>
              </a:ext>
            </a:extLst>
          </p:cNvPr>
          <p:cNvSpPr txBox="1">
            <a:spLocks noGrp="1"/>
          </p:cNvSpPr>
          <p:nvPr>
            <p:ph type="title" idx="2"/>
          </p:nvPr>
        </p:nvSpPr>
        <p:spPr>
          <a:xfrm>
            <a:off x="1043861" y="2241241"/>
            <a:ext cx="1628510" cy="20211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200" dirty="0"/>
              <a:t>WHAT IS </a:t>
            </a:r>
            <a:br>
              <a:rPr lang="en-US" altLang="zh-CN" sz="3200" dirty="0"/>
            </a:br>
            <a:r>
              <a:rPr lang="en-US" altLang="zh-CN" sz="3200" dirty="0"/>
              <a:t>CCS?</a:t>
            </a:r>
            <a:endParaRPr sz="3200" dirty="0"/>
          </a:p>
        </p:txBody>
      </p:sp>
      <p:sp>
        <p:nvSpPr>
          <p:cNvPr id="65" name="Google Shape;1948;p52">
            <a:extLst>
              <a:ext uri="{FF2B5EF4-FFF2-40B4-BE49-F238E27FC236}">
                <a16:creationId xmlns:a16="http://schemas.microsoft.com/office/drawing/2014/main" id="{1EEEA724-2AC2-B8F4-1C9F-E7F8C67FD9AB}"/>
              </a:ext>
            </a:extLst>
          </p:cNvPr>
          <p:cNvSpPr txBox="1">
            <a:spLocks noGrp="1"/>
          </p:cNvSpPr>
          <p:nvPr>
            <p:ph type="title" idx="3"/>
          </p:nvPr>
        </p:nvSpPr>
        <p:spPr>
          <a:xfrm>
            <a:off x="6140167" y="2205074"/>
            <a:ext cx="2241000" cy="22227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TO UTILIZE THE DATA?</a:t>
            </a:r>
            <a:endParaRPr dirty="0"/>
          </a:p>
        </p:txBody>
      </p:sp>
      <p:sp>
        <p:nvSpPr>
          <p:cNvPr id="66" name="Google Shape;1950;p52">
            <a:extLst>
              <a:ext uri="{FF2B5EF4-FFF2-40B4-BE49-F238E27FC236}">
                <a16:creationId xmlns:a16="http://schemas.microsoft.com/office/drawing/2014/main" id="{D6FA746C-B5E1-5E68-EA84-B6D7D7E1C30D}"/>
              </a:ext>
            </a:extLst>
          </p:cNvPr>
          <p:cNvSpPr txBox="1">
            <a:spLocks/>
          </p:cNvSpPr>
          <p:nvPr/>
        </p:nvSpPr>
        <p:spPr>
          <a:xfrm>
            <a:off x="3465275" y="2205074"/>
            <a:ext cx="2164200" cy="2090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dirty="0"/>
              <a:t>WHAT DATA IS OUT THERE?</a:t>
            </a:r>
          </a:p>
        </p:txBody>
      </p:sp>
      <p:grpSp>
        <p:nvGrpSpPr>
          <p:cNvPr id="67" name="Google Shape;5745;p69">
            <a:extLst>
              <a:ext uri="{FF2B5EF4-FFF2-40B4-BE49-F238E27FC236}">
                <a16:creationId xmlns:a16="http://schemas.microsoft.com/office/drawing/2014/main" id="{C69E4439-9E34-40B3-B0B1-9A28FD9438FA}"/>
              </a:ext>
            </a:extLst>
          </p:cNvPr>
          <p:cNvGrpSpPr/>
          <p:nvPr/>
        </p:nvGrpSpPr>
        <p:grpSpPr>
          <a:xfrm>
            <a:off x="4384252" y="1636410"/>
            <a:ext cx="375465" cy="371814"/>
            <a:chOff x="-37385100" y="3949908"/>
            <a:chExt cx="321350" cy="318225"/>
          </a:xfrm>
        </p:grpSpPr>
        <p:sp>
          <p:nvSpPr>
            <p:cNvPr id="68" name="Google Shape;5746;p69">
              <a:extLst>
                <a:ext uri="{FF2B5EF4-FFF2-40B4-BE49-F238E27FC236}">
                  <a16:creationId xmlns:a16="http://schemas.microsoft.com/office/drawing/2014/main" id="{D21C2B27-B2B8-556D-A824-E6FB23F72177}"/>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747;p69">
              <a:extLst>
                <a:ext uri="{FF2B5EF4-FFF2-40B4-BE49-F238E27FC236}">
                  <a16:creationId xmlns:a16="http://schemas.microsoft.com/office/drawing/2014/main" id="{6FF6F26E-7BDA-1195-CA77-0E0A636C4C43}"/>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5807;p69">
            <a:extLst>
              <a:ext uri="{FF2B5EF4-FFF2-40B4-BE49-F238E27FC236}">
                <a16:creationId xmlns:a16="http://schemas.microsoft.com/office/drawing/2014/main" id="{9FBDCD09-6EE7-FCC9-03FC-8130225CE631}"/>
              </a:ext>
            </a:extLst>
          </p:cNvPr>
          <p:cNvGrpSpPr/>
          <p:nvPr/>
        </p:nvGrpSpPr>
        <p:grpSpPr>
          <a:xfrm>
            <a:off x="7125133" y="1641530"/>
            <a:ext cx="368134" cy="371814"/>
            <a:chOff x="-37804925" y="3953450"/>
            <a:chExt cx="315075" cy="318225"/>
          </a:xfrm>
        </p:grpSpPr>
        <p:sp>
          <p:nvSpPr>
            <p:cNvPr id="71" name="Google Shape;5808;p69">
              <a:extLst>
                <a:ext uri="{FF2B5EF4-FFF2-40B4-BE49-F238E27FC236}">
                  <a16:creationId xmlns:a16="http://schemas.microsoft.com/office/drawing/2014/main" id="{88FE1024-621D-EA2F-BCAD-588D7779FB4E}"/>
                </a:ext>
              </a:extLst>
            </p:cNvPr>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809;p69">
              <a:extLst>
                <a:ext uri="{FF2B5EF4-FFF2-40B4-BE49-F238E27FC236}">
                  <a16:creationId xmlns:a16="http://schemas.microsoft.com/office/drawing/2014/main" id="{10CBACDB-C7CC-EDA2-77AE-826923BE24BD}"/>
                </a:ext>
              </a:extLst>
            </p:cNvPr>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810;p69">
              <a:extLst>
                <a:ext uri="{FF2B5EF4-FFF2-40B4-BE49-F238E27FC236}">
                  <a16:creationId xmlns:a16="http://schemas.microsoft.com/office/drawing/2014/main" id="{8BCA6907-11DA-E569-921D-5F10CE987CC4}"/>
                </a:ext>
              </a:extLst>
            </p:cNvPr>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5718;p69">
            <a:extLst>
              <a:ext uri="{FF2B5EF4-FFF2-40B4-BE49-F238E27FC236}">
                <a16:creationId xmlns:a16="http://schemas.microsoft.com/office/drawing/2014/main" id="{27612176-07ED-9B95-88EA-676F19ED9608}"/>
              </a:ext>
            </a:extLst>
          </p:cNvPr>
          <p:cNvSpPr/>
          <p:nvPr/>
        </p:nvSpPr>
        <p:spPr>
          <a:xfrm>
            <a:off x="1700500" y="164540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Is there a Trump effect on toxicity?</a:t>
            </a:r>
          </a:p>
        </p:txBody>
      </p:sp>
      <p:sp>
        <p:nvSpPr>
          <p:cNvPr id="2" name="Google Shape;253;p15">
            <a:extLst>
              <a:ext uri="{FF2B5EF4-FFF2-40B4-BE49-F238E27FC236}">
                <a16:creationId xmlns:a16="http://schemas.microsoft.com/office/drawing/2014/main" id="{7D5CDD1D-DCAE-EE50-86CD-1074FF8214C8}"/>
              </a:ext>
            </a:extLst>
          </p:cNvPr>
          <p:cNvSpPr txBox="1"/>
          <p:nvPr/>
        </p:nvSpPr>
        <p:spPr>
          <a:xfrm>
            <a:off x="748800" y="1488426"/>
            <a:ext cx="7646400" cy="2662237"/>
          </a:xfrm>
          <a:prstGeom prst="rect">
            <a:avLst/>
          </a:prstGeom>
          <a:noFill/>
          <a:ln>
            <a:noFill/>
          </a:ln>
        </p:spPr>
        <p:txBody>
          <a:bodyPr spcFirstLastPara="1" wrap="square" lIns="91425" tIns="91425" rIns="91425" bIns="91425" anchor="t" anchorCtr="0">
            <a:spAutoFit/>
          </a:bodyPr>
          <a:lstStyle/>
          <a:p>
            <a:pPr>
              <a:lnSpc>
                <a:spcPct val="150000"/>
              </a:lnSpc>
            </a:pPr>
            <a:r>
              <a:rPr lang="en-US" dirty="0">
                <a:latin typeface="Montserrat" pitchFamily="2" charset="77"/>
                <a:ea typeface="Verdana" charset="0"/>
                <a:cs typeface="Verdana" charset="0"/>
                <a:sym typeface="Abel"/>
              </a:rPr>
              <a:t>Trump political rallies in 2016 presidential election were found associated with a limited size but significant rise in the likelihood of reported hate and bias incidents (white-supremacist propaganda, anti-Semitic incidents, and extremist behaviors, Feinberg et al., 2022)</a:t>
            </a:r>
          </a:p>
          <a:p>
            <a:pPr>
              <a:lnSpc>
                <a:spcPct val="150000"/>
              </a:lnSpc>
            </a:pPr>
            <a:endParaRPr lang="en-US" dirty="0">
              <a:latin typeface="Montserrat" pitchFamily="2" charset="77"/>
              <a:ea typeface="Verdana" charset="0"/>
              <a:cs typeface="Verdana" charset="0"/>
              <a:sym typeface="Abel"/>
            </a:endParaRPr>
          </a:p>
          <a:p>
            <a:pPr>
              <a:lnSpc>
                <a:spcPct val="150000"/>
              </a:lnSpc>
            </a:pPr>
            <a:endParaRPr dirty="0">
              <a:latin typeface="Montserrat" pitchFamily="2" charset="77"/>
              <a:ea typeface="Verdana" charset="0"/>
              <a:cs typeface="Verdana" charset="0"/>
              <a:sym typeface="Abel"/>
            </a:endParaRPr>
          </a:p>
          <a:p>
            <a:pPr marL="0" lvl="0" indent="0" algn="l" rtl="0">
              <a:lnSpc>
                <a:spcPct val="150000"/>
              </a:lnSpc>
              <a:spcBef>
                <a:spcPts val="0"/>
              </a:spcBef>
              <a:spcAft>
                <a:spcPts val="0"/>
              </a:spcAft>
              <a:buNone/>
            </a:pPr>
            <a:endParaRPr dirty="0">
              <a:latin typeface="Montserrat" pitchFamily="2" charset="77"/>
              <a:ea typeface="Abel"/>
              <a:cs typeface="Abel"/>
              <a:sym typeface="Abel"/>
            </a:endParaRPr>
          </a:p>
          <a:p>
            <a:pPr marL="0" lvl="0" indent="0" algn="l" rtl="0">
              <a:spcBef>
                <a:spcPts val="0"/>
              </a:spcBef>
              <a:spcAft>
                <a:spcPts val="0"/>
              </a:spcAft>
              <a:buNone/>
            </a:pPr>
            <a:endParaRPr dirty="0">
              <a:latin typeface="Montserrat" pitchFamily="2" charset="77"/>
              <a:ea typeface="Abel"/>
              <a:cs typeface="Abel"/>
              <a:sym typeface="Abel"/>
            </a:endParaRPr>
          </a:p>
        </p:txBody>
      </p:sp>
      <p:sp>
        <p:nvSpPr>
          <p:cNvPr id="4" name="Google Shape;256;p15">
            <a:extLst>
              <a:ext uri="{FF2B5EF4-FFF2-40B4-BE49-F238E27FC236}">
                <a16:creationId xmlns:a16="http://schemas.microsoft.com/office/drawing/2014/main" id="{5208E0C6-2F09-FB6A-A9EE-9D94C627E977}"/>
              </a:ext>
            </a:extLst>
          </p:cNvPr>
          <p:cNvSpPr/>
          <p:nvPr/>
        </p:nvSpPr>
        <p:spPr>
          <a:xfrm>
            <a:off x="0" y="3496345"/>
            <a:ext cx="9316150" cy="1329200"/>
          </a:xfrm>
          <a:custGeom>
            <a:avLst/>
            <a:gdLst/>
            <a:ahLst/>
            <a:cxnLst/>
            <a:rect l="l" t="t" r="r" b="b"/>
            <a:pathLst>
              <a:path w="372646" h="53168" extrusionOk="0">
                <a:moveTo>
                  <a:pt x="0" y="11699"/>
                </a:moveTo>
                <a:cubicBezTo>
                  <a:pt x="7161" y="10047"/>
                  <a:pt x="24513" y="-5102"/>
                  <a:pt x="42966" y="1784"/>
                </a:cubicBezTo>
                <a:cubicBezTo>
                  <a:pt x="61419" y="8670"/>
                  <a:pt x="87447" y="50397"/>
                  <a:pt x="110720" y="53013"/>
                </a:cubicBezTo>
                <a:cubicBezTo>
                  <a:pt x="133993" y="55630"/>
                  <a:pt x="159332" y="24369"/>
                  <a:pt x="182605" y="17483"/>
                </a:cubicBezTo>
                <a:cubicBezTo>
                  <a:pt x="205878" y="10597"/>
                  <a:pt x="228601" y="6879"/>
                  <a:pt x="250359" y="11699"/>
                </a:cubicBezTo>
                <a:cubicBezTo>
                  <a:pt x="272117" y="16519"/>
                  <a:pt x="292774" y="42960"/>
                  <a:pt x="313155" y="46403"/>
                </a:cubicBezTo>
                <a:cubicBezTo>
                  <a:pt x="333536" y="49846"/>
                  <a:pt x="362731" y="34697"/>
                  <a:pt x="372646" y="32356"/>
                </a:cubicBezTo>
              </a:path>
            </a:pathLst>
          </a:custGeom>
          <a:noFill/>
          <a:ln w="28575" cap="rnd" cmpd="sng">
            <a:solidFill>
              <a:schemeClr val="dk1"/>
            </a:solidFill>
            <a:prstDash val="dash"/>
            <a:round/>
            <a:headEnd type="none" w="med" len="med"/>
            <a:tailEnd type="none" w="med" len="med"/>
          </a:ln>
        </p:spPr>
      </p:sp>
      <p:grpSp>
        <p:nvGrpSpPr>
          <p:cNvPr id="5" name="Google Shape;257;p15">
            <a:extLst>
              <a:ext uri="{FF2B5EF4-FFF2-40B4-BE49-F238E27FC236}">
                <a16:creationId xmlns:a16="http://schemas.microsoft.com/office/drawing/2014/main" id="{37589428-6D63-0320-4BC2-2C74A4A7FE68}"/>
              </a:ext>
            </a:extLst>
          </p:cNvPr>
          <p:cNvGrpSpPr/>
          <p:nvPr/>
        </p:nvGrpSpPr>
        <p:grpSpPr>
          <a:xfrm>
            <a:off x="7225146" y="4137829"/>
            <a:ext cx="936262" cy="899286"/>
            <a:chOff x="6633158" y="3359783"/>
            <a:chExt cx="368143" cy="368771"/>
          </a:xfrm>
        </p:grpSpPr>
        <p:sp>
          <p:nvSpPr>
            <p:cNvPr id="6" name="Google Shape;258;p15">
              <a:extLst>
                <a:ext uri="{FF2B5EF4-FFF2-40B4-BE49-F238E27FC236}">
                  <a16:creationId xmlns:a16="http://schemas.microsoft.com/office/drawing/2014/main" id="{3BBA5C2D-DF87-8C2B-D029-32B0227A6986}"/>
                </a:ext>
              </a:extLst>
            </p:cNvPr>
            <p:cNvSpPr/>
            <p:nvPr/>
          </p:nvSpPr>
          <p:spPr>
            <a:xfrm>
              <a:off x="6698059" y="3428296"/>
              <a:ext cx="237479" cy="232243"/>
            </a:xfrm>
            <a:custGeom>
              <a:avLst/>
              <a:gdLst/>
              <a:ahLst/>
              <a:cxnLst/>
              <a:rect l="l" t="t" r="r" b="b"/>
              <a:pathLst>
                <a:path w="9071" h="8871" extrusionOk="0">
                  <a:moveTo>
                    <a:pt x="3629" y="1"/>
                  </a:moveTo>
                  <a:cubicBezTo>
                    <a:pt x="3596" y="1"/>
                    <a:pt x="3563" y="4"/>
                    <a:pt x="3531" y="11"/>
                  </a:cubicBezTo>
                  <a:cubicBezTo>
                    <a:pt x="3205" y="83"/>
                    <a:pt x="3012" y="501"/>
                    <a:pt x="2715" y="645"/>
                  </a:cubicBezTo>
                  <a:cubicBezTo>
                    <a:pt x="2417" y="789"/>
                    <a:pt x="1965" y="683"/>
                    <a:pt x="1711" y="890"/>
                  </a:cubicBezTo>
                  <a:cubicBezTo>
                    <a:pt x="1456" y="1097"/>
                    <a:pt x="1456" y="1567"/>
                    <a:pt x="1249" y="1817"/>
                  </a:cubicBezTo>
                  <a:cubicBezTo>
                    <a:pt x="1043" y="2067"/>
                    <a:pt x="586" y="2177"/>
                    <a:pt x="447" y="2471"/>
                  </a:cubicBezTo>
                  <a:cubicBezTo>
                    <a:pt x="313" y="2764"/>
                    <a:pt x="514" y="3182"/>
                    <a:pt x="438" y="3503"/>
                  </a:cubicBezTo>
                  <a:cubicBezTo>
                    <a:pt x="361" y="3811"/>
                    <a:pt x="0" y="4104"/>
                    <a:pt x="0" y="4435"/>
                  </a:cubicBezTo>
                  <a:cubicBezTo>
                    <a:pt x="0" y="4772"/>
                    <a:pt x="365" y="5060"/>
                    <a:pt x="438" y="5372"/>
                  </a:cubicBezTo>
                  <a:cubicBezTo>
                    <a:pt x="510" y="5694"/>
                    <a:pt x="308" y="6112"/>
                    <a:pt x="447" y="6405"/>
                  </a:cubicBezTo>
                  <a:cubicBezTo>
                    <a:pt x="586" y="6693"/>
                    <a:pt x="1043" y="6799"/>
                    <a:pt x="1249" y="7054"/>
                  </a:cubicBezTo>
                  <a:cubicBezTo>
                    <a:pt x="1456" y="7313"/>
                    <a:pt x="1456" y="7779"/>
                    <a:pt x="1711" y="7981"/>
                  </a:cubicBezTo>
                  <a:cubicBezTo>
                    <a:pt x="1965" y="8187"/>
                    <a:pt x="2422" y="8086"/>
                    <a:pt x="2715" y="8226"/>
                  </a:cubicBezTo>
                  <a:cubicBezTo>
                    <a:pt x="3008" y="8370"/>
                    <a:pt x="3209" y="8783"/>
                    <a:pt x="3531" y="8860"/>
                  </a:cubicBezTo>
                  <a:cubicBezTo>
                    <a:pt x="3564" y="8867"/>
                    <a:pt x="3597" y="8870"/>
                    <a:pt x="3631" y="8870"/>
                  </a:cubicBezTo>
                  <a:cubicBezTo>
                    <a:pt x="3916" y="8870"/>
                    <a:pt x="4239" y="8644"/>
                    <a:pt x="4535" y="8644"/>
                  </a:cubicBezTo>
                  <a:cubicBezTo>
                    <a:pt x="4836" y="8644"/>
                    <a:pt x="5156" y="8870"/>
                    <a:pt x="5443" y="8870"/>
                  </a:cubicBezTo>
                  <a:cubicBezTo>
                    <a:pt x="5477" y="8870"/>
                    <a:pt x="5511" y="8867"/>
                    <a:pt x="5544" y="8860"/>
                  </a:cubicBezTo>
                  <a:cubicBezTo>
                    <a:pt x="5871" y="8788"/>
                    <a:pt x="6063" y="8370"/>
                    <a:pt x="6361" y="8226"/>
                  </a:cubicBezTo>
                  <a:cubicBezTo>
                    <a:pt x="6659" y="8082"/>
                    <a:pt x="7110" y="8187"/>
                    <a:pt x="7365" y="7981"/>
                  </a:cubicBezTo>
                  <a:cubicBezTo>
                    <a:pt x="7620" y="7774"/>
                    <a:pt x="7620" y="7308"/>
                    <a:pt x="7826" y="7054"/>
                  </a:cubicBezTo>
                  <a:cubicBezTo>
                    <a:pt x="8028" y="6804"/>
                    <a:pt x="8484" y="6698"/>
                    <a:pt x="8624" y="6405"/>
                  </a:cubicBezTo>
                  <a:cubicBezTo>
                    <a:pt x="8763" y="6112"/>
                    <a:pt x="8561" y="5694"/>
                    <a:pt x="8638" y="5372"/>
                  </a:cubicBezTo>
                  <a:cubicBezTo>
                    <a:pt x="8710" y="5060"/>
                    <a:pt x="9070" y="4772"/>
                    <a:pt x="9070" y="4435"/>
                  </a:cubicBezTo>
                  <a:cubicBezTo>
                    <a:pt x="9070" y="4104"/>
                    <a:pt x="8705" y="3811"/>
                    <a:pt x="8638" y="3503"/>
                  </a:cubicBezTo>
                  <a:cubicBezTo>
                    <a:pt x="8566" y="3177"/>
                    <a:pt x="8763" y="2759"/>
                    <a:pt x="8624" y="2471"/>
                  </a:cubicBezTo>
                  <a:cubicBezTo>
                    <a:pt x="8484" y="2177"/>
                    <a:pt x="8028" y="2077"/>
                    <a:pt x="7826" y="1817"/>
                  </a:cubicBezTo>
                  <a:cubicBezTo>
                    <a:pt x="7620" y="1558"/>
                    <a:pt x="7620" y="1097"/>
                    <a:pt x="7365" y="890"/>
                  </a:cubicBezTo>
                  <a:cubicBezTo>
                    <a:pt x="7259" y="818"/>
                    <a:pt x="7139" y="775"/>
                    <a:pt x="7014" y="760"/>
                  </a:cubicBezTo>
                  <a:lnTo>
                    <a:pt x="6294" y="607"/>
                  </a:lnTo>
                  <a:cubicBezTo>
                    <a:pt x="6034" y="443"/>
                    <a:pt x="5847" y="83"/>
                    <a:pt x="5544" y="11"/>
                  </a:cubicBezTo>
                  <a:cubicBezTo>
                    <a:pt x="5512" y="4"/>
                    <a:pt x="5478" y="1"/>
                    <a:pt x="5445" y="1"/>
                  </a:cubicBezTo>
                  <a:cubicBezTo>
                    <a:pt x="5157" y="1"/>
                    <a:pt x="4837" y="232"/>
                    <a:pt x="4535" y="232"/>
                  </a:cubicBezTo>
                  <a:cubicBezTo>
                    <a:pt x="4239" y="232"/>
                    <a:pt x="3915" y="1"/>
                    <a:pt x="3629" y="1"/>
                  </a:cubicBezTo>
                  <a:close/>
                </a:path>
              </a:pathLst>
            </a:custGeom>
            <a:solidFill>
              <a:srgbClr val="FF9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p15">
              <a:extLst>
                <a:ext uri="{FF2B5EF4-FFF2-40B4-BE49-F238E27FC236}">
                  <a16:creationId xmlns:a16="http://schemas.microsoft.com/office/drawing/2014/main" id="{2EE0B046-1CB8-E238-E4EB-9D278530642B}"/>
                </a:ext>
              </a:extLst>
            </p:cNvPr>
            <p:cNvSpPr/>
            <p:nvPr/>
          </p:nvSpPr>
          <p:spPr>
            <a:xfrm>
              <a:off x="6761833" y="3472959"/>
              <a:ext cx="32830" cy="28039"/>
            </a:xfrm>
            <a:custGeom>
              <a:avLst/>
              <a:gdLst/>
              <a:ahLst/>
              <a:cxnLst/>
              <a:rect l="l" t="t" r="r" b="b"/>
              <a:pathLst>
                <a:path w="1254" h="1071" extrusionOk="0">
                  <a:moveTo>
                    <a:pt x="716" y="1"/>
                  </a:moveTo>
                  <a:cubicBezTo>
                    <a:pt x="240" y="1"/>
                    <a:pt x="0" y="577"/>
                    <a:pt x="336" y="913"/>
                  </a:cubicBezTo>
                  <a:cubicBezTo>
                    <a:pt x="446" y="1022"/>
                    <a:pt x="581" y="1070"/>
                    <a:pt x="712" y="1070"/>
                  </a:cubicBezTo>
                  <a:cubicBezTo>
                    <a:pt x="989" y="1070"/>
                    <a:pt x="1254" y="856"/>
                    <a:pt x="1254" y="534"/>
                  </a:cubicBezTo>
                  <a:cubicBezTo>
                    <a:pt x="1254" y="241"/>
                    <a:pt x="1014" y="1"/>
                    <a:pt x="716" y="1"/>
                  </a:cubicBezTo>
                  <a:close/>
                </a:path>
              </a:pathLst>
            </a:custGeom>
            <a:solidFill>
              <a:srgbClr val="C0CD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p15">
              <a:extLst>
                <a:ext uri="{FF2B5EF4-FFF2-40B4-BE49-F238E27FC236}">
                  <a16:creationId xmlns:a16="http://schemas.microsoft.com/office/drawing/2014/main" id="{9EDC99C4-85AC-5FDE-4B0E-4D85EC59E259}"/>
                </a:ext>
              </a:extLst>
            </p:cNvPr>
            <p:cNvSpPr/>
            <p:nvPr/>
          </p:nvSpPr>
          <p:spPr>
            <a:xfrm>
              <a:off x="6798171" y="3365674"/>
              <a:ext cx="32856" cy="28039"/>
            </a:xfrm>
            <a:custGeom>
              <a:avLst/>
              <a:gdLst/>
              <a:ahLst/>
              <a:cxnLst/>
              <a:rect l="l" t="t" r="r" b="b"/>
              <a:pathLst>
                <a:path w="1255" h="1071" extrusionOk="0">
                  <a:moveTo>
                    <a:pt x="716" y="1"/>
                  </a:moveTo>
                  <a:cubicBezTo>
                    <a:pt x="241" y="1"/>
                    <a:pt x="0" y="573"/>
                    <a:pt x="337" y="914"/>
                  </a:cubicBezTo>
                  <a:cubicBezTo>
                    <a:pt x="447" y="1022"/>
                    <a:pt x="581" y="1071"/>
                    <a:pt x="713" y="1071"/>
                  </a:cubicBezTo>
                  <a:cubicBezTo>
                    <a:pt x="990" y="1071"/>
                    <a:pt x="1254" y="856"/>
                    <a:pt x="1254" y="534"/>
                  </a:cubicBezTo>
                  <a:cubicBezTo>
                    <a:pt x="1254" y="236"/>
                    <a:pt x="1014" y="1"/>
                    <a:pt x="716" y="1"/>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1;p15">
              <a:extLst>
                <a:ext uri="{FF2B5EF4-FFF2-40B4-BE49-F238E27FC236}">
                  <a16:creationId xmlns:a16="http://schemas.microsoft.com/office/drawing/2014/main" id="{E7860D1F-90B0-7DC1-744F-AEEA0FCA853C}"/>
                </a:ext>
              </a:extLst>
            </p:cNvPr>
            <p:cNvSpPr/>
            <p:nvPr/>
          </p:nvSpPr>
          <p:spPr>
            <a:xfrm>
              <a:off x="6852887" y="3519377"/>
              <a:ext cx="32830" cy="28039"/>
            </a:xfrm>
            <a:custGeom>
              <a:avLst/>
              <a:gdLst/>
              <a:ahLst/>
              <a:cxnLst/>
              <a:rect l="l" t="t" r="r" b="b"/>
              <a:pathLst>
                <a:path w="1254" h="1071" extrusionOk="0">
                  <a:moveTo>
                    <a:pt x="716" y="0"/>
                  </a:moveTo>
                  <a:cubicBezTo>
                    <a:pt x="240" y="0"/>
                    <a:pt x="0" y="577"/>
                    <a:pt x="336" y="913"/>
                  </a:cubicBezTo>
                  <a:cubicBezTo>
                    <a:pt x="446" y="1022"/>
                    <a:pt x="581" y="1070"/>
                    <a:pt x="713" y="1070"/>
                  </a:cubicBezTo>
                  <a:cubicBezTo>
                    <a:pt x="989" y="1070"/>
                    <a:pt x="1254" y="856"/>
                    <a:pt x="1254" y="534"/>
                  </a:cubicBezTo>
                  <a:cubicBezTo>
                    <a:pt x="1254" y="241"/>
                    <a:pt x="1014" y="0"/>
                    <a:pt x="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2;p15">
              <a:extLst>
                <a:ext uri="{FF2B5EF4-FFF2-40B4-BE49-F238E27FC236}">
                  <a16:creationId xmlns:a16="http://schemas.microsoft.com/office/drawing/2014/main" id="{3D2E1D01-235E-FBC4-D67A-4E32C184B6F5}"/>
                </a:ext>
              </a:extLst>
            </p:cNvPr>
            <p:cNvSpPr/>
            <p:nvPr/>
          </p:nvSpPr>
          <p:spPr>
            <a:xfrm>
              <a:off x="6750890" y="3564642"/>
              <a:ext cx="51836" cy="44401"/>
            </a:xfrm>
            <a:custGeom>
              <a:avLst/>
              <a:gdLst/>
              <a:ahLst/>
              <a:cxnLst/>
              <a:rect l="l" t="t" r="r" b="b"/>
              <a:pathLst>
                <a:path w="1980" h="1696" extrusionOk="0">
                  <a:moveTo>
                    <a:pt x="1134" y="1"/>
                  </a:moveTo>
                  <a:cubicBezTo>
                    <a:pt x="375" y="1"/>
                    <a:pt x="0" y="914"/>
                    <a:pt x="533" y="1447"/>
                  </a:cubicBezTo>
                  <a:cubicBezTo>
                    <a:pt x="705" y="1619"/>
                    <a:pt x="917" y="1696"/>
                    <a:pt x="1124" y="1696"/>
                  </a:cubicBezTo>
                  <a:cubicBezTo>
                    <a:pt x="1560" y="1696"/>
                    <a:pt x="1979" y="1356"/>
                    <a:pt x="1979" y="842"/>
                  </a:cubicBezTo>
                  <a:cubicBezTo>
                    <a:pt x="1975" y="376"/>
                    <a:pt x="1600" y="1"/>
                    <a:pt x="1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3;p15">
              <a:extLst>
                <a:ext uri="{FF2B5EF4-FFF2-40B4-BE49-F238E27FC236}">
                  <a16:creationId xmlns:a16="http://schemas.microsoft.com/office/drawing/2014/main" id="{2D2646F3-A0BC-A098-189B-E8C3980C3576}"/>
                </a:ext>
              </a:extLst>
            </p:cNvPr>
            <p:cNvSpPr/>
            <p:nvPr/>
          </p:nvSpPr>
          <p:spPr>
            <a:xfrm>
              <a:off x="6939543" y="3387037"/>
              <a:ext cx="36364" cy="34636"/>
            </a:xfrm>
            <a:custGeom>
              <a:avLst/>
              <a:gdLst/>
              <a:ahLst/>
              <a:cxnLst/>
              <a:rect l="l" t="t" r="r" b="b"/>
              <a:pathLst>
                <a:path w="1389" h="1323" extrusionOk="0">
                  <a:moveTo>
                    <a:pt x="666" y="0"/>
                  </a:moveTo>
                  <a:cubicBezTo>
                    <a:pt x="326" y="0"/>
                    <a:pt x="0" y="263"/>
                    <a:pt x="0" y="660"/>
                  </a:cubicBezTo>
                  <a:cubicBezTo>
                    <a:pt x="0" y="1059"/>
                    <a:pt x="325" y="1322"/>
                    <a:pt x="664" y="1322"/>
                  </a:cubicBezTo>
                  <a:cubicBezTo>
                    <a:pt x="827" y="1322"/>
                    <a:pt x="993" y="1261"/>
                    <a:pt x="1129" y="1126"/>
                  </a:cubicBezTo>
                  <a:cubicBezTo>
                    <a:pt x="1389" y="871"/>
                    <a:pt x="1389" y="453"/>
                    <a:pt x="1129" y="194"/>
                  </a:cubicBezTo>
                  <a:cubicBezTo>
                    <a:pt x="994" y="60"/>
                    <a:pt x="828" y="0"/>
                    <a:pt x="66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p15">
              <a:extLst>
                <a:ext uri="{FF2B5EF4-FFF2-40B4-BE49-F238E27FC236}">
                  <a16:creationId xmlns:a16="http://schemas.microsoft.com/office/drawing/2014/main" id="{CB37CE9D-0622-E513-2F44-6A8473B65315}"/>
                </a:ext>
              </a:extLst>
            </p:cNvPr>
            <p:cNvSpPr/>
            <p:nvPr/>
          </p:nvSpPr>
          <p:spPr>
            <a:xfrm>
              <a:off x="6962922" y="3530451"/>
              <a:ext cx="32856" cy="28013"/>
            </a:xfrm>
            <a:custGeom>
              <a:avLst/>
              <a:gdLst/>
              <a:ahLst/>
              <a:cxnLst/>
              <a:rect l="l" t="t" r="r" b="b"/>
              <a:pathLst>
                <a:path w="1255" h="1070" extrusionOk="0">
                  <a:moveTo>
                    <a:pt x="716" y="0"/>
                  </a:moveTo>
                  <a:cubicBezTo>
                    <a:pt x="241" y="0"/>
                    <a:pt x="1" y="577"/>
                    <a:pt x="337" y="913"/>
                  </a:cubicBezTo>
                  <a:cubicBezTo>
                    <a:pt x="447" y="1021"/>
                    <a:pt x="581" y="1070"/>
                    <a:pt x="713" y="1070"/>
                  </a:cubicBezTo>
                  <a:cubicBezTo>
                    <a:pt x="990" y="1070"/>
                    <a:pt x="1255" y="856"/>
                    <a:pt x="1255" y="533"/>
                  </a:cubicBezTo>
                  <a:cubicBezTo>
                    <a:pt x="1255" y="240"/>
                    <a:pt x="1014" y="0"/>
                    <a:pt x="71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5;p15">
              <a:extLst>
                <a:ext uri="{FF2B5EF4-FFF2-40B4-BE49-F238E27FC236}">
                  <a16:creationId xmlns:a16="http://schemas.microsoft.com/office/drawing/2014/main" id="{8B0BFC6B-E7B7-E546-05E7-51A23CE79B9C}"/>
                </a:ext>
              </a:extLst>
            </p:cNvPr>
            <p:cNvSpPr/>
            <p:nvPr/>
          </p:nvSpPr>
          <p:spPr>
            <a:xfrm>
              <a:off x="6931479" y="3659021"/>
              <a:ext cx="38013" cy="36207"/>
            </a:xfrm>
            <a:custGeom>
              <a:avLst/>
              <a:gdLst/>
              <a:ahLst/>
              <a:cxnLst/>
              <a:rect l="l" t="t" r="r" b="b"/>
              <a:pathLst>
                <a:path w="1452" h="1383" extrusionOk="0">
                  <a:moveTo>
                    <a:pt x="694" y="0"/>
                  </a:moveTo>
                  <a:cubicBezTo>
                    <a:pt x="341" y="0"/>
                    <a:pt x="1" y="275"/>
                    <a:pt x="1" y="691"/>
                  </a:cubicBezTo>
                  <a:cubicBezTo>
                    <a:pt x="1" y="1107"/>
                    <a:pt x="342" y="1383"/>
                    <a:pt x="697" y="1383"/>
                  </a:cubicBezTo>
                  <a:cubicBezTo>
                    <a:pt x="866" y="1383"/>
                    <a:pt x="1038" y="1320"/>
                    <a:pt x="1178" y="1181"/>
                  </a:cubicBezTo>
                  <a:cubicBezTo>
                    <a:pt x="1452" y="912"/>
                    <a:pt x="1452" y="474"/>
                    <a:pt x="1178" y="205"/>
                  </a:cubicBezTo>
                  <a:cubicBezTo>
                    <a:pt x="1037" y="64"/>
                    <a:pt x="864" y="0"/>
                    <a:pt x="6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6;p15">
              <a:extLst>
                <a:ext uri="{FF2B5EF4-FFF2-40B4-BE49-F238E27FC236}">
                  <a16:creationId xmlns:a16="http://schemas.microsoft.com/office/drawing/2014/main" id="{C9EC9207-E7DD-AE64-9062-919354B25FEC}"/>
                </a:ext>
              </a:extLst>
            </p:cNvPr>
            <p:cNvSpPr/>
            <p:nvPr/>
          </p:nvSpPr>
          <p:spPr>
            <a:xfrm>
              <a:off x="6798171" y="3695202"/>
              <a:ext cx="32856" cy="28039"/>
            </a:xfrm>
            <a:custGeom>
              <a:avLst/>
              <a:gdLst/>
              <a:ahLst/>
              <a:cxnLst/>
              <a:rect l="l" t="t" r="r" b="b"/>
              <a:pathLst>
                <a:path w="1255" h="1071" extrusionOk="0">
                  <a:moveTo>
                    <a:pt x="716" y="0"/>
                  </a:moveTo>
                  <a:cubicBezTo>
                    <a:pt x="241" y="0"/>
                    <a:pt x="0" y="577"/>
                    <a:pt x="337" y="913"/>
                  </a:cubicBezTo>
                  <a:cubicBezTo>
                    <a:pt x="447" y="1022"/>
                    <a:pt x="581" y="1070"/>
                    <a:pt x="713" y="1070"/>
                  </a:cubicBezTo>
                  <a:cubicBezTo>
                    <a:pt x="990" y="1070"/>
                    <a:pt x="1254" y="856"/>
                    <a:pt x="1254" y="534"/>
                  </a:cubicBezTo>
                  <a:cubicBezTo>
                    <a:pt x="1254" y="241"/>
                    <a:pt x="1014" y="0"/>
                    <a:pt x="71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7;p15">
              <a:extLst>
                <a:ext uri="{FF2B5EF4-FFF2-40B4-BE49-F238E27FC236}">
                  <a16:creationId xmlns:a16="http://schemas.microsoft.com/office/drawing/2014/main" id="{117098D0-ABFF-AE3D-7566-7386ED571E4F}"/>
                </a:ext>
              </a:extLst>
            </p:cNvPr>
            <p:cNvSpPr/>
            <p:nvPr/>
          </p:nvSpPr>
          <p:spPr>
            <a:xfrm>
              <a:off x="6686225" y="3646847"/>
              <a:ext cx="29583" cy="28196"/>
            </a:xfrm>
            <a:custGeom>
              <a:avLst/>
              <a:gdLst/>
              <a:ahLst/>
              <a:cxnLst/>
              <a:rect l="l" t="t" r="r" b="b"/>
              <a:pathLst>
                <a:path w="1130" h="1077" extrusionOk="0">
                  <a:moveTo>
                    <a:pt x="541" y="1"/>
                  </a:moveTo>
                  <a:cubicBezTo>
                    <a:pt x="266" y="1"/>
                    <a:pt x="1" y="215"/>
                    <a:pt x="1" y="536"/>
                  </a:cubicBezTo>
                  <a:cubicBezTo>
                    <a:pt x="1" y="862"/>
                    <a:pt x="268" y="1077"/>
                    <a:pt x="545" y="1077"/>
                  </a:cubicBezTo>
                  <a:cubicBezTo>
                    <a:pt x="676" y="1077"/>
                    <a:pt x="810" y="1028"/>
                    <a:pt x="918" y="920"/>
                  </a:cubicBezTo>
                  <a:cubicBezTo>
                    <a:pt x="1130" y="709"/>
                    <a:pt x="1130" y="368"/>
                    <a:pt x="918" y="161"/>
                  </a:cubicBezTo>
                  <a:cubicBezTo>
                    <a:pt x="809" y="50"/>
                    <a:pt x="674" y="1"/>
                    <a:pt x="5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8;p15">
              <a:extLst>
                <a:ext uri="{FF2B5EF4-FFF2-40B4-BE49-F238E27FC236}">
                  <a16:creationId xmlns:a16="http://schemas.microsoft.com/office/drawing/2014/main" id="{E2837B14-7AF8-BCB3-DE63-BFC40BAFF3EB}"/>
                </a:ext>
              </a:extLst>
            </p:cNvPr>
            <p:cNvSpPr/>
            <p:nvPr/>
          </p:nvSpPr>
          <p:spPr>
            <a:xfrm>
              <a:off x="6633289" y="3530451"/>
              <a:ext cx="32856" cy="28013"/>
            </a:xfrm>
            <a:custGeom>
              <a:avLst/>
              <a:gdLst/>
              <a:ahLst/>
              <a:cxnLst/>
              <a:rect l="l" t="t" r="r" b="b"/>
              <a:pathLst>
                <a:path w="1255" h="1070" extrusionOk="0">
                  <a:moveTo>
                    <a:pt x="716" y="0"/>
                  </a:moveTo>
                  <a:cubicBezTo>
                    <a:pt x="240" y="0"/>
                    <a:pt x="0" y="577"/>
                    <a:pt x="341" y="913"/>
                  </a:cubicBezTo>
                  <a:cubicBezTo>
                    <a:pt x="450" y="1021"/>
                    <a:pt x="583" y="1070"/>
                    <a:pt x="714" y="1070"/>
                  </a:cubicBezTo>
                  <a:cubicBezTo>
                    <a:pt x="989" y="1070"/>
                    <a:pt x="1254" y="856"/>
                    <a:pt x="1254" y="533"/>
                  </a:cubicBezTo>
                  <a:cubicBezTo>
                    <a:pt x="1254" y="240"/>
                    <a:pt x="1014" y="0"/>
                    <a:pt x="71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9;p15">
              <a:extLst>
                <a:ext uri="{FF2B5EF4-FFF2-40B4-BE49-F238E27FC236}">
                  <a16:creationId xmlns:a16="http://schemas.microsoft.com/office/drawing/2014/main" id="{F026887D-124B-4362-DC78-3D7C318A84D2}"/>
                </a:ext>
              </a:extLst>
            </p:cNvPr>
            <p:cNvSpPr/>
            <p:nvPr/>
          </p:nvSpPr>
          <p:spPr>
            <a:xfrm>
              <a:off x="6665491" y="3393032"/>
              <a:ext cx="39008" cy="37149"/>
            </a:xfrm>
            <a:custGeom>
              <a:avLst/>
              <a:gdLst/>
              <a:ahLst/>
              <a:cxnLst/>
              <a:rect l="l" t="t" r="r" b="b"/>
              <a:pathLst>
                <a:path w="1490" h="1419" extrusionOk="0">
                  <a:moveTo>
                    <a:pt x="714" y="1"/>
                  </a:moveTo>
                  <a:cubicBezTo>
                    <a:pt x="350" y="1"/>
                    <a:pt x="0" y="283"/>
                    <a:pt x="0" y="709"/>
                  </a:cubicBezTo>
                  <a:cubicBezTo>
                    <a:pt x="0" y="1135"/>
                    <a:pt x="350" y="1418"/>
                    <a:pt x="714" y="1418"/>
                  </a:cubicBezTo>
                  <a:cubicBezTo>
                    <a:pt x="889" y="1418"/>
                    <a:pt x="1066" y="1353"/>
                    <a:pt x="1211" y="1209"/>
                  </a:cubicBezTo>
                  <a:cubicBezTo>
                    <a:pt x="1489" y="935"/>
                    <a:pt x="1489" y="484"/>
                    <a:pt x="1211" y="210"/>
                  </a:cubicBezTo>
                  <a:cubicBezTo>
                    <a:pt x="1066" y="65"/>
                    <a:pt x="889"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0;p15">
              <a:extLst>
                <a:ext uri="{FF2B5EF4-FFF2-40B4-BE49-F238E27FC236}">
                  <a16:creationId xmlns:a16="http://schemas.microsoft.com/office/drawing/2014/main" id="{8120BB08-A7FA-A74E-0E72-380D7A213F00}"/>
                </a:ext>
              </a:extLst>
            </p:cNvPr>
            <p:cNvSpPr/>
            <p:nvPr/>
          </p:nvSpPr>
          <p:spPr>
            <a:xfrm>
              <a:off x="6754529" y="3467488"/>
              <a:ext cx="45422" cy="38956"/>
            </a:xfrm>
            <a:custGeom>
              <a:avLst/>
              <a:gdLst/>
              <a:ahLst/>
              <a:cxnLst/>
              <a:rect l="l" t="t" r="r" b="b"/>
              <a:pathLst>
                <a:path w="1735" h="1488" extrusionOk="0">
                  <a:moveTo>
                    <a:pt x="996" y="413"/>
                  </a:moveTo>
                  <a:cubicBezTo>
                    <a:pt x="1078" y="413"/>
                    <a:pt x="1162" y="444"/>
                    <a:pt x="1230" y="512"/>
                  </a:cubicBezTo>
                  <a:cubicBezTo>
                    <a:pt x="1437" y="719"/>
                    <a:pt x="1288" y="1074"/>
                    <a:pt x="995" y="1074"/>
                  </a:cubicBezTo>
                  <a:cubicBezTo>
                    <a:pt x="812" y="1074"/>
                    <a:pt x="663" y="925"/>
                    <a:pt x="663" y="743"/>
                  </a:cubicBezTo>
                  <a:cubicBezTo>
                    <a:pt x="663" y="545"/>
                    <a:pt x="825" y="413"/>
                    <a:pt x="996" y="413"/>
                  </a:cubicBezTo>
                  <a:close/>
                  <a:moveTo>
                    <a:pt x="989" y="0"/>
                  </a:moveTo>
                  <a:cubicBezTo>
                    <a:pt x="806" y="0"/>
                    <a:pt x="619" y="68"/>
                    <a:pt x="466" y="219"/>
                  </a:cubicBezTo>
                  <a:cubicBezTo>
                    <a:pt x="0" y="685"/>
                    <a:pt x="332" y="1488"/>
                    <a:pt x="995" y="1488"/>
                  </a:cubicBezTo>
                  <a:cubicBezTo>
                    <a:pt x="1403" y="1488"/>
                    <a:pt x="1735" y="1156"/>
                    <a:pt x="1735" y="743"/>
                  </a:cubicBezTo>
                  <a:cubicBezTo>
                    <a:pt x="1735" y="295"/>
                    <a:pt x="1370" y="0"/>
                    <a:pt x="989" y="0"/>
                  </a:cubicBezTo>
                  <a:close/>
                </a:path>
              </a:pathLst>
            </a:custGeom>
            <a:solidFill>
              <a:srgbClr val="714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1;p15">
              <a:extLst>
                <a:ext uri="{FF2B5EF4-FFF2-40B4-BE49-F238E27FC236}">
                  <a16:creationId xmlns:a16="http://schemas.microsoft.com/office/drawing/2014/main" id="{94316A4A-CA7E-CCBF-03F0-67AD6970ED69}"/>
                </a:ext>
              </a:extLst>
            </p:cNvPr>
            <p:cNvSpPr/>
            <p:nvPr/>
          </p:nvSpPr>
          <p:spPr>
            <a:xfrm>
              <a:off x="6852128" y="3513957"/>
              <a:ext cx="45422" cy="38930"/>
            </a:xfrm>
            <a:custGeom>
              <a:avLst/>
              <a:gdLst/>
              <a:ahLst/>
              <a:cxnLst/>
              <a:rect l="l" t="t" r="r" b="b"/>
              <a:pathLst>
                <a:path w="1735" h="1487" extrusionOk="0">
                  <a:moveTo>
                    <a:pt x="740" y="409"/>
                  </a:moveTo>
                  <a:cubicBezTo>
                    <a:pt x="1033" y="409"/>
                    <a:pt x="1182" y="769"/>
                    <a:pt x="976" y="976"/>
                  </a:cubicBezTo>
                  <a:cubicBezTo>
                    <a:pt x="907" y="1043"/>
                    <a:pt x="823" y="1073"/>
                    <a:pt x="742" y="1073"/>
                  </a:cubicBezTo>
                  <a:cubicBezTo>
                    <a:pt x="571" y="1073"/>
                    <a:pt x="409" y="942"/>
                    <a:pt x="409" y="741"/>
                  </a:cubicBezTo>
                  <a:cubicBezTo>
                    <a:pt x="409" y="561"/>
                    <a:pt x="553" y="414"/>
                    <a:pt x="732" y="414"/>
                  </a:cubicBezTo>
                  <a:cubicBezTo>
                    <a:pt x="734" y="414"/>
                    <a:pt x="737" y="414"/>
                    <a:pt x="740" y="414"/>
                  </a:cubicBezTo>
                  <a:lnTo>
                    <a:pt x="740" y="409"/>
                  </a:lnTo>
                  <a:close/>
                  <a:moveTo>
                    <a:pt x="745" y="1"/>
                  </a:moveTo>
                  <a:cubicBezTo>
                    <a:pt x="332" y="1"/>
                    <a:pt x="0" y="332"/>
                    <a:pt x="0" y="741"/>
                  </a:cubicBezTo>
                  <a:cubicBezTo>
                    <a:pt x="0" y="1190"/>
                    <a:pt x="368" y="1487"/>
                    <a:pt x="751" y="1487"/>
                  </a:cubicBezTo>
                  <a:cubicBezTo>
                    <a:pt x="933" y="1487"/>
                    <a:pt x="1118" y="1419"/>
                    <a:pt x="1269" y="1269"/>
                  </a:cubicBezTo>
                  <a:cubicBezTo>
                    <a:pt x="1735" y="798"/>
                    <a:pt x="1403" y="1"/>
                    <a:pt x="745" y="1"/>
                  </a:cubicBezTo>
                  <a:close/>
                </a:path>
              </a:pathLst>
            </a:custGeom>
            <a:solidFill>
              <a:srgbClr val="714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2;p15">
              <a:extLst>
                <a:ext uri="{FF2B5EF4-FFF2-40B4-BE49-F238E27FC236}">
                  <a16:creationId xmlns:a16="http://schemas.microsoft.com/office/drawing/2014/main" id="{504AEC6C-66DD-3797-DFA6-2A98DC90FBAA}"/>
                </a:ext>
              </a:extLst>
            </p:cNvPr>
            <p:cNvSpPr/>
            <p:nvPr/>
          </p:nvSpPr>
          <p:spPr>
            <a:xfrm>
              <a:off x="6753010" y="3559118"/>
              <a:ext cx="64298" cy="55187"/>
            </a:xfrm>
            <a:custGeom>
              <a:avLst/>
              <a:gdLst/>
              <a:ahLst/>
              <a:cxnLst/>
              <a:rect l="l" t="t" r="r" b="b"/>
              <a:pathLst>
                <a:path w="2456" h="2108" extrusionOk="0">
                  <a:moveTo>
                    <a:pt x="1050" y="414"/>
                  </a:moveTo>
                  <a:lnTo>
                    <a:pt x="1050" y="414"/>
                  </a:lnTo>
                  <a:cubicBezTo>
                    <a:pt x="1620" y="416"/>
                    <a:pt x="1903" y="1106"/>
                    <a:pt x="1500" y="1504"/>
                  </a:cubicBezTo>
                  <a:cubicBezTo>
                    <a:pt x="1370" y="1635"/>
                    <a:pt x="1210" y="1694"/>
                    <a:pt x="1053" y="1694"/>
                  </a:cubicBezTo>
                  <a:cubicBezTo>
                    <a:pt x="725" y="1694"/>
                    <a:pt x="409" y="1439"/>
                    <a:pt x="409" y="1053"/>
                  </a:cubicBezTo>
                  <a:cubicBezTo>
                    <a:pt x="409" y="703"/>
                    <a:pt x="696" y="415"/>
                    <a:pt x="1050" y="414"/>
                  </a:cubicBezTo>
                  <a:close/>
                  <a:moveTo>
                    <a:pt x="1048" y="0"/>
                  </a:moveTo>
                  <a:cubicBezTo>
                    <a:pt x="472" y="5"/>
                    <a:pt x="1" y="476"/>
                    <a:pt x="1" y="1053"/>
                  </a:cubicBezTo>
                  <a:cubicBezTo>
                    <a:pt x="1" y="1687"/>
                    <a:pt x="518" y="2107"/>
                    <a:pt x="1058" y="2107"/>
                  </a:cubicBezTo>
                  <a:cubicBezTo>
                    <a:pt x="1316" y="2107"/>
                    <a:pt x="1578" y="2011"/>
                    <a:pt x="1793" y="1797"/>
                  </a:cubicBezTo>
                  <a:cubicBezTo>
                    <a:pt x="2456" y="1134"/>
                    <a:pt x="1985" y="0"/>
                    <a:pt x="1048" y="0"/>
                  </a:cubicBezTo>
                  <a:close/>
                </a:path>
              </a:pathLst>
            </a:custGeom>
            <a:solidFill>
              <a:srgbClr val="714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3;p15">
              <a:extLst>
                <a:ext uri="{FF2B5EF4-FFF2-40B4-BE49-F238E27FC236}">
                  <a16:creationId xmlns:a16="http://schemas.microsoft.com/office/drawing/2014/main" id="{FB70CA0C-EACF-3AD1-45D0-459613AEDD47}"/>
                </a:ext>
              </a:extLst>
            </p:cNvPr>
            <p:cNvSpPr/>
            <p:nvPr/>
          </p:nvSpPr>
          <p:spPr>
            <a:xfrm>
              <a:off x="6633158" y="3359783"/>
              <a:ext cx="368143" cy="368771"/>
            </a:xfrm>
            <a:custGeom>
              <a:avLst/>
              <a:gdLst/>
              <a:ahLst/>
              <a:cxnLst/>
              <a:rect l="l" t="t" r="r" b="b"/>
              <a:pathLst>
                <a:path w="14062" h="14086" extrusionOk="0">
                  <a:moveTo>
                    <a:pt x="7025" y="428"/>
                  </a:moveTo>
                  <a:cubicBezTo>
                    <a:pt x="7106" y="428"/>
                    <a:pt x="7188" y="457"/>
                    <a:pt x="7255" y="524"/>
                  </a:cubicBezTo>
                  <a:cubicBezTo>
                    <a:pt x="7461" y="735"/>
                    <a:pt x="7317" y="1091"/>
                    <a:pt x="7019" y="1091"/>
                  </a:cubicBezTo>
                  <a:cubicBezTo>
                    <a:pt x="6837" y="1086"/>
                    <a:pt x="6693" y="942"/>
                    <a:pt x="6688" y="759"/>
                  </a:cubicBezTo>
                  <a:cubicBezTo>
                    <a:pt x="6688" y="560"/>
                    <a:pt x="6854" y="428"/>
                    <a:pt x="7025" y="428"/>
                  </a:cubicBezTo>
                  <a:close/>
                  <a:moveTo>
                    <a:pt x="12366" y="1254"/>
                  </a:moveTo>
                  <a:cubicBezTo>
                    <a:pt x="12688" y="1254"/>
                    <a:pt x="12909" y="1581"/>
                    <a:pt x="12784" y="1878"/>
                  </a:cubicBezTo>
                  <a:cubicBezTo>
                    <a:pt x="12711" y="2061"/>
                    <a:pt x="12541" y="2162"/>
                    <a:pt x="12366" y="2162"/>
                  </a:cubicBezTo>
                  <a:cubicBezTo>
                    <a:pt x="12252" y="2162"/>
                    <a:pt x="12135" y="2119"/>
                    <a:pt x="12044" y="2027"/>
                  </a:cubicBezTo>
                  <a:cubicBezTo>
                    <a:pt x="11761" y="1739"/>
                    <a:pt x="11963" y="1254"/>
                    <a:pt x="12366" y="1254"/>
                  </a:cubicBezTo>
                  <a:close/>
                  <a:moveTo>
                    <a:pt x="1946" y="1480"/>
                  </a:moveTo>
                  <a:cubicBezTo>
                    <a:pt x="2393" y="1480"/>
                    <a:pt x="2614" y="2023"/>
                    <a:pt x="2302" y="2335"/>
                  </a:cubicBezTo>
                  <a:cubicBezTo>
                    <a:pt x="2203" y="2433"/>
                    <a:pt x="2075" y="2483"/>
                    <a:pt x="1946" y="2483"/>
                  </a:cubicBezTo>
                  <a:cubicBezTo>
                    <a:pt x="1818" y="2483"/>
                    <a:pt x="1689" y="2433"/>
                    <a:pt x="1591" y="2335"/>
                  </a:cubicBezTo>
                  <a:cubicBezTo>
                    <a:pt x="1278" y="2023"/>
                    <a:pt x="1499" y="1480"/>
                    <a:pt x="1946" y="1480"/>
                  </a:cubicBezTo>
                  <a:close/>
                  <a:moveTo>
                    <a:pt x="721" y="6725"/>
                  </a:moveTo>
                  <a:cubicBezTo>
                    <a:pt x="890" y="6725"/>
                    <a:pt x="1053" y="6856"/>
                    <a:pt x="1053" y="7057"/>
                  </a:cubicBezTo>
                  <a:cubicBezTo>
                    <a:pt x="1053" y="7240"/>
                    <a:pt x="904" y="7389"/>
                    <a:pt x="721" y="7389"/>
                  </a:cubicBezTo>
                  <a:cubicBezTo>
                    <a:pt x="428" y="7389"/>
                    <a:pt x="279" y="7028"/>
                    <a:pt x="490" y="6822"/>
                  </a:cubicBezTo>
                  <a:cubicBezTo>
                    <a:pt x="557" y="6755"/>
                    <a:pt x="640" y="6725"/>
                    <a:pt x="721" y="6725"/>
                  </a:cubicBezTo>
                  <a:close/>
                  <a:moveTo>
                    <a:pt x="13312" y="6725"/>
                  </a:moveTo>
                  <a:cubicBezTo>
                    <a:pt x="13482" y="6725"/>
                    <a:pt x="13644" y="6856"/>
                    <a:pt x="13644" y="7057"/>
                  </a:cubicBezTo>
                  <a:cubicBezTo>
                    <a:pt x="13644" y="7240"/>
                    <a:pt x="13495" y="7389"/>
                    <a:pt x="13312" y="7389"/>
                  </a:cubicBezTo>
                  <a:cubicBezTo>
                    <a:pt x="13019" y="7389"/>
                    <a:pt x="12871" y="7028"/>
                    <a:pt x="13082" y="6822"/>
                  </a:cubicBezTo>
                  <a:cubicBezTo>
                    <a:pt x="13149" y="6755"/>
                    <a:pt x="13231" y="6725"/>
                    <a:pt x="13312" y="6725"/>
                  </a:cubicBezTo>
                  <a:close/>
                  <a:moveTo>
                    <a:pt x="2566" y="11179"/>
                  </a:moveTo>
                  <a:cubicBezTo>
                    <a:pt x="2859" y="11179"/>
                    <a:pt x="3008" y="11530"/>
                    <a:pt x="2801" y="11736"/>
                  </a:cubicBezTo>
                  <a:lnTo>
                    <a:pt x="2801" y="11741"/>
                  </a:lnTo>
                  <a:cubicBezTo>
                    <a:pt x="2735" y="11806"/>
                    <a:pt x="2651" y="11836"/>
                    <a:pt x="2569" y="11836"/>
                  </a:cubicBezTo>
                  <a:cubicBezTo>
                    <a:pt x="2442" y="11836"/>
                    <a:pt x="2318" y="11764"/>
                    <a:pt x="2263" y="11631"/>
                  </a:cubicBezTo>
                  <a:cubicBezTo>
                    <a:pt x="2177" y="11414"/>
                    <a:pt x="2335" y="11179"/>
                    <a:pt x="2566" y="11179"/>
                  </a:cubicBezTo>
                  <a:close/>
                  <a:moveTo>
                    <a:pt x="7014" y="13019"/>
                  </a:moveTo>
                  <a:cubicBezTo>
                    <a:pt x="7197" y="13019"/>
                    <a:pt x="7346" y="13163"/>
                    <a:pt x="7346" y="13346"/>
                  </a:cubicBezTo>
                  <a:lnTo>
                    <a:pt x="7346" y="13350"/>
                  </a:lnTo>
                  <a:cubicBezTo>
                    <a:pt x="7346" y="13549"/>
                    <a:pt x="7182" y="13682"/>
                    <a:pt x="7012" y="13682"/>
                  </a:cubicBezTo>
                  <a:cubicBezTo>
                    <a:pt x="6932" y="13682"/>
                    <a:pt x="6850" y="13652"/>
                    <a:pt x="6784" y="13586"/>
                  </a:cubicBezTo>
                  <a:cubicBezTo>
                    <a:pt x="6572" y="13374"/>
                    <a:pt x="6721" y="13019"/>
                    <a:pt x="7014" y="13019"/>
                  </a:cubicBezTo>
                  <a:close/>
                  <a:moveTo>
                    <a:pt x="7038" y="0"/>
                  </a:moveTo>
                  <a:cubicBezTo>
                    <a:pt x="6625" y="0"/>
                    <a:pt x="6294" y="332"/>
                    <a:pt x="6294" y="745"/>
                  </a:cubicBezTo>
                  <a:cubicBezTo>
                    <a:pt x="6294" y="1071"/>
                    <a:pt x="6515" y="1355"/>
                    <a:pt x="6827" y="1441"/>
                  </a:cubicBezTo>
                  <a:lnTo>
                    <a:pt x="6827" y="2585"/>
                  </a:lnTo>
                  <a:cubicBezTo>
                    <a:pt x="6769" y="2565"/>
                    <a:pt x="6707" y="2546"/>
                    <a:pt x="6649" y="2522"/>
                  </a:cubicBezTo>
                  <a:cubicBezTo>
                    <a:pt x="6434" y="2442"/>
                    <a:pt x="6269" y="2398"/>
                    <a:pt x="6123" y="2398"/>
                  </a:cubicBezTo>
                  <a:cubicBezTo>
                    <a:pt x="5882" y="2398"/>
                    <a:pt x="5693" y="2520"/>
                    <a:pt x="5415" y="2810"/>
                  </a:cubicBezTo>
                  <a:cubicBezTo>
                    <a:pt x="5333" y="2911"/>
                    <a:pt x="5232" y="2993"/>
                    <a:pt x="5122" y="3060"/>
                  </a:cubicBezTo>
                  <a:cubicBezTo>
                    <a:pt x="5026" y="3108"/>
                    <a:pt x="4881" y="3123"/>
                    <a:pt x="4732" y="3137"/>
                  </a:cubicBezTo>
                  <a:cubicBezTo>
                    <a:pt x="4319" y="3176"/>
                    <a:pt x="4065" y="3228"/>
                    <a:pt x="3877" y="3589"/>
                  </a:cubicBezTo>
                  <a:lnTo>
                    <a:pt x="2724" y="2441"/>
                  </a:lnTo>
                  <a:cubicBezTo>
                    <a:pt x="2950" y="2085"/>
                    <a:pt x="2902" y="1619"/>
                    <a:pt x="2609" y="1321"/>
                  </a:cubicBezTo>
                  <a:cubicBezTo>
                    <a:pt x="2431" y="1143"/>
                    <a:pt x="2198" y="1055"/>
                    <a:pt x="1965" y="1055"/>
                  </a:cubicBezTo>
                  <a:cubicBezTo>
                    <a:pt x="1731" y="1055"/>
                    <a:pt x="1497" y="1143"/>
                    <a:pt x="1317" y="1321"/>
                  </a:cubicBezTo>
                  <a:cubicBezTo>
                    <a:pt x="714" y="1924"/>
                    <a:pt x="1210" y="2880"/>
                    <a:pt x="1936" y="2880"/>
                  </a:cubicBezTo>
                  <a:cubicBezTo>
                    <a:pt x="2095" y="2880"/>
                    <a:pt x="2264" y="2834"/>
                    <a:pt x="2436" y="2729"/>
                  </a:cubicBezTo>
                  <a:lnTo>
                    <a:pt x="3719" y="4011"/>
                  </a:lnTo>
                  <a:cubicBezTo>
                    <a:pt x="3618" y="4295"/>
                    <a:pt x="3579" y="4333"/>
                    <a:pt x="3277" y="4516"/>
                  </a:cubicBezTo>
                  <a:cubicBezTo>
                    <a:pt x="2729" y="4843"/>
                    <a:pt x="2638" y="5044"/>
                    <a:pt x="2720" y="5659"/>
                  </a:cubicBezTo>
                  <a:cubicBezTo>
                    <a:pt x="2739" y="5803"/>
                    <a:pt x="2758" y="5947"/>
                    <a:pt x="2734" y="6053"/>
                  </a:cubicBezTo>
                  <a:cubicBezTo>
                    <a:pt x="2686" y="6265"/>
                    <a:pt x="2465" y="6447"/>
                    <a:pt x="2345" y="6836"/>
                  </a:cubicBezTo>
                  <a:lnTo>
                    <a:pt x="1442" y="6836"/>
                  </a:lnTo>
                  <a:cubicBezTo>
                    <a:pt x="1355" y="6524"/>
                    <a:pt x="1072" y="6303"/>
                    <a:pt x="745" y="6298"/>
                  </a:cubicBezTo>
                  <a:cubicBezTo>
                    <a:pt x="332" y="6298"/>
                    <a:pt x="0" y="6634"/>
                    <a:pt x="0" y="7043"/>
                  </a:cubicBezTo>
                  <a:cubicBezTo>
                    <a:pt x="0" y="7456"/>
                    <a:pt x="332" y="7787"/>
                    <a:pt x="745" y="7787"/>
                  </a:cubicBezTo>
                  <a:cubicBezTo>
                    <a:pt x="1072" y="7783"/>
                    <a:pt x="1355" y="7566"/>
                    <a:pt x="1442" y="7249"/>
                  </a:cubicBezTo>
                  <a:lnTo>
                    <a:pt x="2345" y="7249"/>
                  </a:lnTo>
                  <a:cubicBezTo>
                    <a:pt x="2460" y="7634"/>
                    <a:pt x="2686" y="7821"/>
                    <a:pt x="2734" y="8032"/>
                  </a:cubicBezTo>
                  <a:cubicBezTo>
                    <a:pt x="2796" y="8301"/>
                    <a:pt x="2590" y="8748"/>
                    <a:pt x="2763" y="9108"/>
                  </a:cubicBezTo>
                  <a:cubicBezTo>
                    <a:pt x="2936" y="9469"/>
                    <a:pt x="3416" y="9589"/>
                    <a:pt x="3584" y="9800"/>
                  </a:cubicBezTo>
                  <a:cubicBezTo>
                    <a:pt x="3642" y="9887"/>
                    <a:pt x="3685" y="9983"/>
                    <a:pt x="3714" y="10079"/>
                  </a:cubicBezTo>
                  <a:lnTo>
                    <a:pt x="2931" y="10857"/>
                  </a:lnTo>
                  <a:cubicBezTo>
                    <a:pt x="2816" y="10793"/>
                    <a:pt x="2692" y="10763"/>
                    <a:pt x="2571" y="10763"/>
                  </a:cubicBezTo>
                  <a:cubicBezTo>
                    <a:pt x="2248" y="10763"/>
                    <a:pt x="1942" y="10976"/>
                    <a:pt x="1855" y="11318"/>
                  </a:cubicBezTo>
                  <a:cubicBezTo>
                    <a:pt x="1735" y="11787"/>
                    <a:pt x="2091" y="12241"/>
                    <a:pt x="2573" y="12241"/>
                  </a:cubicBezTo>
                  <a:cubicBezTo>
                    <a:pt x="2575" y="12241"/>
                    <a:pt x="2578" y="12241"/>
                    <a:pt x="2580" y="12241"/>
                  </a:cubicBezTo>
                  <a:cubicBezTo>
                    <a:pt x="2582" y="12241"/>
                    <a:pt x="2585" y="12241"/>
                    <a:pt x="2587" y="12241"/>
                  </a:cubicBezTo>
                  <a:cubicBezTo>
                    <a:pt x="3145" y="12241"/>
                    <a:pt x="3497" y="11638"/>
                    <a:pt x="3224" y="11150"/>
                  </a:cubicBezTo>
                  <a:lnTo>
                    <a:pt x="3877" y="10497"/>
                  </a:lnTo>
                  <a:cubicBezTo>
                    <a:pt x="4185" y="11083"/>
                    <a:pt x="4795" y="10872"/>
                    <a:pt x="5117" y="11025"/>
                  </a:cubicBezTo>
                  <a:cubicBezTo>
                    <a:pt x="5357" y="11141"/>
                    <a:pt x="5583" y="11583"/>
                    <a:pt x="5977" y="11674"/>
                  </a:cubicBezTo>
                  <a:cubicBezTo>
                    <a:pt x="6027" y="11685"/>
                    <a:pt x="6076" y="11690"/>
                    <a:pt x="6125" y="11690"/>
                  </a:cubicBezTo>
                  <a:cubicBezTo>
                    <a:pt x="6369" y="11690"/>
                    <a:pt x="6602" y="11569"/>
                    <a:pt x="6822" y="11501"/>
                  </a:cubicBezTo>
                  <a:lnTo>
                    <a:pt x="6822" y="12639"/>
                  </a:lnTo>
                  <a:cubicBezTo>
                    <a:pt x="6510" y="12731"/>
                    <a:pt x="6294" y="13014"/>
                    <a:pt x="6289" y="13341"/>
                  </a:cubicBezTo>
                  <a:cubicBezTo>
                    <a:pt x="6289" y="13749"/>
                    <a:pt x="6620" y="14085"/>
                    <a:pt x="7034" y="14085"/>
                  </a:cubicBezTo>
                  <a:cubicBezTo>
                    <a:pt x="7442" y="14085"/>
                    <a:pt x="7773" y="13749"/>
                    <a:pt x="7773" y="13341"/>
                  </a:cubicBezTo>
                  <a:cubicBezTo>
                    <a:pt x="7773" y="13014"/>
                    <a:pt x="7557" y="12731"/>
                    <a:pt x="7240" y="12639"/>
                  </a:cubicBezTo>
                  <a:lnTo>
                    <a:pt x="7240" y="11501"/>
                  </a:lnTo>
                  <a:cubicBezTo>
                    <a:pt x="7463" y="11573"/>
                    <a:pt x="7696" y="11690"/>
                    <a:pt x="7936" y="11690"/>
                  </a:cubicBezTo>
                  <a:cubicBezTo>
                    <a:pt x="7986" y="11690"/>
                    <a:pt x="8035" y="11685"/>
                    <a:pt x="8086" y="11674"/>
                  </a:cubicBezTo>
                  <a:cubicBezTo>
                    <a:pt x="8489" y="11583"/>
                    <a:pt x="8705" y="11141"/>
                    <a:pt x="8946" y="11025"/>
                  </a:cubicBezTo>
                  <a:cubicBezTo>
                    <a:pt x="9272" y="10867"/>
                    <a:pt x="9882" y="11083"/>
                    <a:pt x="10185" y="10497"/>
                  </a:cubicBezTo>
                  <a:lnTo>
                    <a:pt x="10406" y="10713"/>
                  </a:lnTo>
                  <a:cubicBezTo>
                    <a:pt x="10451" y="10759"/>
                    <a:pt x="10501" y="10778"/>
                    <a:pt x="10550" y="10778"/>
                  </a:cubicBezTo>
                  <a:cubicBezTo>
                    <a:pt x="10709" y="10778"/>
                    <a:pt x="10846" y="10571"/>
                    <a:pt x="10699" y="10420"/>
                  </a:cubicBezTo>
                  <a:lnTo>
                    <a:pt x="10353" y="10079"/>
                  </a:lnTo>
                  <a:cubicBezTo>
                    <a:pt x="10454" y="9791"/>
                    <a:pt x="10488" y="9752"/>
                    <a:pt x="10795" y="9570"/>
                  </a:cubicBezTo>
                  <a:cubicBezTo>
                    <a:pt x="11338" y="9243"/>
                    <a:pt x="11429" y="9041"/>
                    <a:pt x="11348" y="8431"/>
                  </a:cubicBezTo>
                  <a:cubicBezTo>
                    <a:pt x="11300" y="8047"/>
                    <a:pt x="11309" y="8008"/>
                    <a:pt x="11511" y="7696"/>
                  </a:cubicBezTo>
                  <a:cubicBezTo>
                    <a:pt x="11602" y="7562"/>
                    <a:pt x="11674" y="7413"/>
                    <a:pt x="11722" y="7254"/>
                  </a:cubicBezTo>
                  <a:lnTo>
                    <a:pt x="12626" y="7254"/>
                  </a:lnTo>
                  <a:cubicBezTo>
                    <a:pt x="12712" y="7566"/>
                    <a:pt x="12995" y="7787"/>
                    <a:pt x="13322" y="7787"/>
                  </a:cubicBezTo>
                  <a:cubicBezTo>
                    <a:pt x="13325" y="7787"/>
                    <a:pt x="13328" y="7787"/>
                    <a:pt x="13331" y="7787"/>
                  </a:cubicBezTo>
                  <a:cubicBezTo>
                    <a:pt x="13735" y="7787"/>
                    <a:pt x="14062" y="7458"/>
                    <a:pt x="14062" y="7048"/>
                  </a:cubicBezTo>
                  <a:cubicBezTo>
                    <a:pt x="14062" y="6639"/>
                    <a:pt x="13730" y="6308"/>
                    <a:pt x="13322" y="6308"/>
                  </a:cubicBezTo>
                  <a:lnTo>
                    <a:pt x="13312" y="6308"/>
                  </a:lnTo>
                  <a:cubicBezTo>
                    <a:pt x="12986" y="6313"/>
                    <a:pt x="12702" y="6529"/>
                    <a:pt x="12616" y="6846"/>
                  </a:cubicBezTo>
                  <a:lnTo>
                    <a:pt x="11713" y="6846"/>
                  </a:lnTo>
                  <a:cubicBezTo>
                    <a:pt x="11597" y="6461"/>
                    <a:pt x="11372" y="6274"/>
                    <a:pt x="11324" y="6063"/>
                  </a:cubicBezTo>
                  <a:cubicBezTo>
                    <a:pt x="11266" y="5794"/>
                    <a:pt x="11468" y="5352"/>
                    <a:pt x="11295" y="4987"/>
                  </a:cubicBezTo>
                  <a:cubicBezTo>
                    <a:pt x="11122" y="4626"/>
                    <a:pt x="10641" y="4506"/>
                    <a:pt x="10473" y="4295"/>
                  </a:cubicBezTo>
                  <a:cubicBezTo>
                    <a:pt x="10416" y="4208"/>
                    <a:pt x="10372" y="4117"/>
                    <a:pt x="10344" y="4016"/>
                  </a:cubicBezTo>
                  <a:lnTo>
                    <a:pt x="11934" y="2426"/>
                  </a:lnTo>
                  <a:cubicBezTo>
                    <a:pt x="12074" y="2518"/>
                    <a:pt x="12231" y="2562"/>
                    <a:pt x="12387" y="2562"/>
                  </a:cubicBezTo>
                  <a:cubicBezTo>
                    <a:pt x="12606" y="2562"/>
                    <a:pt x="12823" y="2474"/>
                    <a:pt x="12986" y="2306"/>
                  </a:cubicBezTo>
                  <a:cubicBezTo>
                    <a:pt x="13322" y="1970"/>
                    <a:pt x="13322" y="1422"/>
                    <a:pt x="12986" y="1081"/>
                  </a:cubicBezTo>
                  <a:cubicBezTo>
                    <a:pt x="12815" y="913"/>
                    <a:pt x="12593" y="829"/>
                    <a:pt x="12372" y="829"/>
                  </a:cubicBezTo>
                  <a:cubicBezTo>
                    <a:pt x="12150" y="829"/>
                    <a:pt x="11929" y="913"/>
                    <a:pt x="11761" y="1081"/>
                  </a:cubicBezTo>
                  <a:cubicBezTo>
                    <a:pt x="11482" y="1364"/>
                    <a:pt x="11434" y="1797"/>
                    <a:pt x="11641" y="2133"/>
                  </a:cubicBezTo>
                  <a:lnTo>
                    <a:pt x="10180" y="3593"/>
                  </a:lnTo>
                  <a:cubicBezTo>
                    <a:pt x="10055" y="3348"/>
                    <a:pt x="9897" y="3214"/>
                    <a:pt x="9532" y="3161"/>
                  </a:cubicBezTo>
                  <a:cubicBezTo>
                    <a:pt x="9515" y="3158"/>
                    <a:pt x="9500" y="3157"/>
                    <a:pt x="9485" y="3157"/>
                  </a:cubicBezTo>
                  <a:cubicBezTo>
                    <a:pt x="9242" y="3157"/>
                    <a:pt x="9202" y="3537"/>
                    <a:pt x="9469" y="3565"/>
                  </a:cubicBezTo>
                  <a:cubicBezTo>
                    <a:pt x="9762" y="3608"/>
                    <a:pt x="9806" y="3685"/>
                    <a:pt x="9926" y="4059"/>
                  </a:cubicBezTo>
                  <a:cubicBezTo>
                    <a:pt x="10079" y="4521"/>
                    <a:pt x="10161" y="4626"/>
                    <a:pt x="10579" y="4871"/>
                  </a:cubicBezTo>
                  <a:cubicBezTo>
                    <a:pt x="10978" y="5112"/>
                    <a:pt x="10992" y="5155"/>
                    <a:pt x="10934" y="5606"/>
                  </a:cubicBezTo>
                  <a:cubicBezTo>
                    <a:pt x="10872" y="6096"/>
                    <a:pt x="10901" y="6226"/>
                    <a:pt x="11165" y="6620"/>
                  </a:cubicBezTo>
                  <a:cubicBezTo>
                    <a:pt x="11425" y="7014"/>
                    <a:pt x="11420" y="7067"/>
                    <a:pt x="11165" y="7461"/>
                  </a:cubicBezTo>
                  <a:cubicBezTo>
                    <a:pt x="10906" y="7850"/>
                    <a:pt x="10872" y="7989"/>
                    <a:pt x="10934" y="8474"/>
                  </a:cubicBezTo>
                  <a:cubicBezTo>
                    <a:pt x="10992" y="8921"/>
                    <a:pt x="10973" y="8964"/>
                    <a:pt x="10579" y="9205"/>
                  </a:cubicBezTo>
                  <a:cubicBezTo>
                    <a:pt x="10161" y="9450"/>
                    <a:pt x="10079" y="9560"/>
                    <a:pt x="9930" y="10021"/>
                  </a:cubicBezTo>
                  <a:cubicBezTo>
                    <a:pt x="9786" y="10458"/>
                    <a:pt x="9748" y="10487"/>
                    <a:pt x="9292" y="10530"/>
                  </a:cubicBezTo>
                  <a:cubicBezTo>
                    <a:pt x="8811" y="10574"/>
                    <a:pt x="8686" y="10636"/>
                    <a:pt x="8355" y="10982"/>
                  </a:cubicBezTo>
                  <a:cubicBezTo>
                    <a:pt x="8161" y="11184"/>
                    <a:pt x="8067" y="11267"/>
                    <a:pt x="7930" y="11267"/>
                  </a:cubicBezTo>
                  <a:cubicBezTo>
                    <a:pt x="7839" y="11267"/>
                    <a:pt x="7730" y="11231"/>
                    <a:pt x="7562" y="11169"/>
                  </a:cubicBezTo>
                  <a:cubicBezTo>
                    <a:pt x="7394" y="11107"/>
                    <a:pt x="7216" y="11040"/>
                    <a:pt x="7029" y="11040"/>
                  </a:cubicBezTo>
                  <a:cubicBezTo>
                    <a:pt x="6696" y="11040"/>
                    <a:pt x="6355" y="11267"/>
                    <a:pt x="6130" y="11267"/>
                  </a:cubicBezTo>
                  <a:cubicBezTo>
                    <a:pt x="6108" y="11267"/>
                    <a:pt x="6087" y="11265"/>
                    <a:pt x="6068" y="11261"/>
                  </a:cubicBezTo>
                  <a:cubicBezTo>
                    <a:pt x="5948" y="11232"/>
                    <a:pt x="5833" y="11112"/>
                    <a:pt x="5708" y="10982"/>
                  </a:cubicBezTo>
                  <a:cubicBezTo>
                    <a:pt x="5376" y="10636"/>
                    <a:pt x="5256" y="10574"/>
                    <a:pt x="4771" y="10530"/>
                  </a:cubicBezTo>
                  <a:cubicBezTo>
                    <a:pt x="4315" y="10487"/>
                    <a:pt x="4276" y="10458"/>
                    <a:pt x="4132" y="10021"/>
                  </a:cubicBezTo>
                  <a:cubicBezTo>
                    <a:pt x="3983" y="9560"/>
                    <a:pt x="3897" y="9454"/>
                    <a:pt x="3483" y="9205"/>
                  </a:cubicBezTo>
                  <a:cubicBezTo>
                    <a:pt x="3085" y="8964"/>
                    <a:pt x="3065" y="8921"/>
                    <a:pt x="3128" y="8470"/>
                  </a:cubicBezTo>
                  <a:cubicBezTo>
                    <a:pt x="3186" y="7984"/>
                    <a:pt x="3157" y="7850"/>
                    <a:pt x="2897" y="7456"/>
                  </a:cubicBezTo>
                  <a:cubicBezTo>
                    <a:pt x="2638" y="7062"/>
                    <a:pt x="2638" y="7009"/>
                    <a:pt x="2897" y="6620"/>
                  </a:cubicBezTo>
                  <a:cubicBezTo>
                    <a:pt x="3157" y="6231"/>
                    <a:pt x="3190" y="6092"/>
                    <a:pt x="3128" y="5606"/>
                  </a:cubicBezTo>
                  <a:cubicBezTo>
                    <a:pt x="3065" y="5155"/>
                    <a:pt x="3085" y="5112"/>
                    <a:pt x="3483" y="4871"/>
                  </a:cubicBezTo>
                  <a:cubicBezTo>
                    <a:pt x="3632" y="4780"/>
                    <a:pt x="3796" y="4689"/>
                    <a:pt x="3906" y="4545"/>
                  </a:cubicBezTo>
                  <a:cubicBezTo>
                    <a:pt x="4012" y="4396"/>
                    <a:pt x="4089" y="4232"/>
                    <a:pt x="4137" y="4055"/>
                  </a:cubicBezTo>
                  <a:cubicBezTo>
                    <a:pt x="4190" y="3887"/>
                    <a:pt x="4242" y="3728"/>
                    <a:pt x="4339" y="3651"/>
                  </a:cubicBezTo>
                  <a:cubicBezTo>
                    <a:pt x="4430" y="3574"/>
                    <a:pt x="4598" y="3560"/>
                    <a:pt x="4771" y="3545"/>
                  </a:cubicBezTo>
                  <a:cubicBezTo>
                    <a:pt x="5256" y="3502"/>
                    <a:pt x="5376" y="3435"/>
                    <a:pt x="5708" y="3094"/>
                  </a:cubicBezTo>
                  <a:cubicBezTo>
                    <a:pt x="5902" y="2891"/>
                    <a:pt x="5996" y="2807"/>
                    <a:pt x="6134" y="2807"/>
                  </a:cubicBezTo>
                  <a:cubicBezTo>
                    <a:pt x="6225" y="2807"/>
                    <a:pt x="6335" y="2844"/>
                    <a:pt x="6505" y="2906"/>
                  </a:cubicBezTo>
                  <a:cubicBezTo>
                    <a:pt x="6736" y="2993"/>
                    <a:pt x="6886" y="3036"/>
                    <a:pt x="7036" y="3036"/>
                  </a:cubicBezTo>
                  <a:cubicBezTo>
                    <a:pt x="7186" y="3036"/>
                    <a:pt x="7336" y="2993"/>
                    <a:pt x="7567" y="2906"/>
                  </a:cubicBezTo>
                  <a:cubicBezTo>
                    <a:pt x="7740" y="2842"/>
                    <a:pt x="7851" y="2809"/>
                    <a:pt x="7939" y="2809"/>
                  </a:cubicBezTo>
                  <a:cubicBezTo>
                    <a:pt x="8113" y="2809"/>
                    <a:pt x="8192" y="2941"/>
                    <a:pt x="8480" y="3219"/>
                  </a:cubicBezTo>
                  <a:cubicBezTo>
                    <a:pt x="8523" y="3258"/>
                    <a:pt x="8571" y="3275"/>
                    <a:pt x="8617" y="3275"/>
                  </a:cubicBezTo>
                  <a:cubicBezTo>
                    <a:pt x="8776" y="3275"/>
                    <a:pt x="8910" y="3070"/>
                    <a:pt x="8768" y="2921"/>
                  </a:cubicBezTo>
                  <a:lnTo>
                    <a:pt x="8657" y="2810"/>
                  </a:lnTo>
                  <a:cubicBezTo>
                    <a:pt x="8379" y="2520"/>
                    <a:pt x="8188" y="2398"/>
                    <a:pt x="7947" y="2398"/>
                  </a:cubicBezTo>
                  <a:cubicBezTo>
                    <a:pt x="7801" y="2398"/>
                    <a:pt x="7636" y="2442"/>
                    <a:pt x="7423" y="2522"/>
                  </a:cubicBezTo>
                  <a:cubicBezTo>
                    <a:pt x="7365" y="2546"/>
                    <a:pt x="7303" y="2565"/>
                    <a:pt x="7245" y="2585"/>
                  </a:cubicBezTo>
                  <a:lnTo>
                    <a:pt x="7245" y="1441"/>
                  </a:lnTo>
                  <a:cubicBezTo>
                    <a:pt x="7557" y="1355"/>
                    <a:pt x="7778" y="1071"/>
                    <a:pt x="7778" y="745"/>
                  </a:cubicBezTo>
                  <a:cubicBezTo>
                    <a:pt x="7778" y="332"/>
                    <a:pt x="7447" y="0"/>
                    <a:pt x="7038"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4;p15">
              <a:extLst>
                <a:ext uri="{FF2B5EF4-FFF2-40B4-BE49-F238E27FC236}">
                  <a16:creationId xmlns:a16="http://schemas.microsoft.com/office/drawing/2014/main" id="{9E1657F1-6A6B-8F14-BDAB-1FE92319552F}"/>
                </a:ext>
              </a:extLst>
            </p:cNvPr>
            <p:cNvSpPr/>
            <p:nvPr/>
          </p:nvSpPr>
          <p:spPr>
            <a:xfrm>
              <a:off x="6916819" y="3646585"/>
              <a:ext cx="63251" cy="53983"/>
            </a:xfrm>
            <a:custGeom>
              <a:avLst/>
              <a:gdLst/>
              <a:ahLst/>
              <a:cxnLst/>
              <a:rect l="l" t="t" r="r" b="b"/>
              <a:pathLst>
                <a:path w="2416" h="2062" extrusionOk="0">
                  <a:moveTo>
                    <a:pt x="1259" y="688"/>
                  </a:moveTo>
                  <a:cubicBezTo>
                    <a:pt x="1376" y="688"/>
                    <a:pt x="1496" y="732"/>
                    <a:pt x="1594" y="829"/>
                  </a:cubicBezTo>
                  <a:cubicBezTo>
                    <a:pt x="1786" y="1017"/>
                    <a:pt x="1786" y="1324"/>
                    <a:pt x="1594" y="1511"/>
                  </a:cubicBezTo>
                  <a:cubicBezTo>
                    <a:pt x="1497" y="1607"/>
                    <a:pt x="1378" y="1650"/>
                    <a:pt x="1261" y="1650"/>
                  </a:cubicBezTo>
                  <a:cubicBezTo>
                    <a:pt x="1014" y="1650"/>
                    <a:pt x="777" y="1458"/>
                    <a:pt x="777" y="1170"/>
                  </a:cubicBezTo>
                  <a:cubicBezTo>
                    <a:pt x="777" y="881"/>
                    <a:pt x="1013" y="688"/>
                    <a:pt x="1259" y="688"/>
                  </a:cubicBezTo>
                  <a:close/>
                  <a:moveTo>
                    <a:pt x="297" y="0"/>
                  </a:moveTo>
                  <a:cubicBezTo>
                    <a:pt x="138" y="0"/>
                    <a:pt x="0" y="208"/>
                    <a:pt x="148" y="359"/>
                  </a:cubicBezTo>
                  <a:lnTo>
                    <a:pt x="503" y="709"/>
                  </a:lnTo>
                  <a:cubicBezTo>
                    <a:pt x="135" y="1314"/>
                    <a:pt x="580" y="2062"/>
                    <a:pt x="1257" y="2062"/>
                  </a:cubicBezTo>
                  <a:cubicBezTo>
                    <a:pt x="1295" y="2062"/>
                    <a:pt x="1333" y="2059"/>
                    <a:pt x="1373" y="2054"/>
                  </a:cubicBezTo>
                  <a:cubicBezTo>
                    <a:pt x="2108" y="1963"/>
                    <a:pt x="2415" y="1060"/>
                    <a:pt x="1882" y="536"/>
                  </a:cubicBezTo>
                  <a:cubicBezTo>
                    <a:pt x="1713" y="368"/>
                    <a:pt x="1489" y="280"/>
                    <a:pt x="1263" y="280"/>
                  </a:cubicBezTo>
                  <a:cubicBezTo>
                    <a:pt x="1102" y="280"/>
                    <a:pt x="940" y="324"/>
                    <a:pt x="796" y="416"/>
                  </a:cubicBezTo>
                  <a:lnTo>
                    <a:pt x="441" y="65"/>
                  </a:lnTo>
                  <a:cubicBezTo>
                    <a:pt x="396" y="19"/>
                    <a:pt x="345" y="0"/>
                    <a:pt x="297" y="0"/>
                  </a:cubicBezTo>
                  <a:close/>
                </a:path>
              </a:pathLst>
            </a:custGeom>
            <a:solidFill>
              <a:srgbClr val="FF6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5;p15">
              <a:extLst>
                <a:ext uri="{FF2B5EF4-FFF2-40B4-BE49-F238E27FC236}">
                  <a16:creationId xmlns:a16="http://schemas.microsoft.com/office/drawing/2014/main" id="{16E2138C-60A2-7FB3-4A7D-FE9245518672}"/>
                </a:ext>
              </a:extLst>
            </p:cNvPr>
            <p:cNvSpPr/>
            <p:nvPr/>
          </p:nvSpPr>
          <p:spPr>
            <a:xfrm>
              <a:off x="6737800" y="3445052"/>
              <a:ext cx="197868" cy="215592"/>
            </a:xfrm>
            <a:custGeom>
              <a:avLst/>
              <a:gdLst/>
              <a:ahLst/>
              <a:cxnLst/>
              <a:rect l="l" t="t" r="r" b="b"/>
              <a:pathLst>
                <a:path w="7558" h="8235" extrusionOk="0">
                  <a:moveTo>
                    <a:pt x="4920" y="0"/>
                  </a:moveTo>
                  <a:lnTo>
                    <a:pt x="4920" y="0"/>
                  </a:lnTo>
                  <a:cubicBezTo>
                    <a:pt x="6308" y="1523"/>
                    <a:pt x="6457" y="3805"/>
                    <a:pt x="5280" y="5491"/>
                  </a:cubicBezTo>
                  <a:cubicBezTo>
                    <a:pt x="4433" y="6703"/>
                    <a:pt x="3069" y="7379"/>
                    <a:pt x="1662" y="7379"/>
                  </a:cubicBezTo>
                  <a:cubicBezTo>
                    <a:pt x="1105" y="7379"/>
                    <a:pt x="541" y="7273"/>
                    <a:pt x="0" y="7052"/>
                  </a:cubicBezTo>
                  <a:lnTo>
                    <a:pt x="0" y="7052"/>
                  </a:lnTo>
                  <a:cubicBezTo>
                    <a:pt x="39" y="7163"/>
                    <a:pt x="106" y="7264"/>
                    <a:pt x="197" y="7346"/>
                  </a:cubicBezTo>
                  <a:cubicBezTo>
                    <a:pt x="452" y="7552"/>
                    <a:pt x="904" y="7446"/>
                    <a:pt x="1201" y="7591"/>
                  </a:cubicBezTo>
                  <a:cubicBezTo>
                    <a:pt x="1494" y="7735"/>
                    <a:pt x="1691" y="8153"/>
                    <a:pt x="2013" y="8225"/>
                  </a:cubicBezTo>
                  <a:cubicBezTo>
                    <a:pt x="2046" y="8232"/>
                    <a:pt x="2080" y="8235"/>
                    <a:pt x="2114" y="8235"/>
                  </a:cubicBezTo>
                  <a:cubicBezTo>
                    <a:pt x="2403" y="8235"/>
                    <a:pt x="2726" y="8008"/>
                    <a:pt x="3022" y="8008"/>
                  </a:cubicBezTo>
                  <a:cubicBezTo>
                    <a:pt x="3323" y="8008"/>
                    <a:pt x="3643" y="8235"/>
                    <a:pt x="3930" y="8235"/>
                  </a:cubicBezTo>
                  <a:cubicBezTo>
                    <a:pt x="3964" y="8235"/>
                    <a:pt x="3998" y="8232"/>
                    <a:pt x="4031" y="8225"/>
                  </a:cubicBezTo>
                  <a:cubicBezTo>
                    <a:pt x="4353" y="8148"/>
                    <a:pt x="4555" y="7735"/>
                    <a:pt x="4848" y="7591"/>
                  </a:cubicBezTo>
                  <a:cubicBezTo>
                    <a:pt x="5141" y="7451"/>
                    <a:pt x="5597" y="7552"/>
                    <a:pt x="5852" y="7346"/>
                  </a:cubicBezTo>
                  <a:cubicBezTo>
                    <a:pt x="6106" y="7144"/>
                    <a:pt x="6106" y="6678"/>
                    <a:pt x="6313" y="6418"/>
                  </a:cubicBezTo>
                  <a:cubicBezTo>
                    <a:pt x="6515" y="6164"/>
                    <a:pt x="6971" y="6058"/>
                    <a:pt x="7110" y="5770"/>
                  </a:cubicBezTo>
                  <a:cubicBezTo>
                    <a:pt x="7250" y="5477"/>
                    <a:pt x="7048" y="5054"/>
                    <a:pt x="7125" y="4732"/>
                  </a:cubicBezTo>
                  <a:cubicBezTo>
                    <a:pt x="7192" y="4420"/>
                    <a:pt x="7557" y="4132"/>
                    <a:pt x="7557" y="3795"/>
                  </a:cubicBezTo>
                  <a:cubicBezTo>
                    <a:pt x="7557" y="3459"/>
                    <a:pt x="7197" y="3171"/>
                    <a:pt x="7125" y="2859"/>
                  </a:cubicBezTo>
                  <a:cubicBezTo>
                    <a:pt x="7048" y="2537"/>
                    <a:pt x="7250" y="2119"/>
                    <a:pt x="7110" y="1826"/>
                  </a:cubicBezTo>
                  <a:cubicBezTo>
                    <a:pt x="6971" y="1533"/>
                    <a:pt x="6515" y="1427"/>
                    <a:pt x="6308" y="1177"/>
                  </a:cubicBezTo>
                  <a:cubicBezTo>
                    <a:pt x="6106" y="923"/>
                    <a:pt x="6106" y="457"/>
                    <a:pt x="5852" y="250"/>
                  </a:cubicBezTo>
                  <a:cubicBezTo>
                    <a:pt x="5746" y="178"/>
                    <a:pt x="5626" y="130"/>
                    <a:pt x="5496" y="120"/>
                  </a:cubicBezTo>
                  <a:lnTo>
                    <a:pt x="4920" y="0"/>
                  </a:lnTo>
                  <a:close/>
                </a:path>
              </a:pathLst>
            </a:custGeom>
            <a:solidFill>
              <a:srgbClr val="FF6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Google Shape;276;p15">
            <a:extLst>
              <a:ext uri="{FF2B5EF4-FFF2-40B4-BE49-F238E27FC236}">
                <a16:creationId xmlns:a16="http://schemas.microsoft.com/office/drawing/2014/main" id="{009AA88B-3553-D673-EE41-866447589064}"/>
              </a:ext>
            </a:extLst>
          </p:cNvPr>
          <p:cNvPicPr preferRelativeResize="0"/>
          <p:nvPr/>
        </p:nvPicPr>
        <p:blipFill>
          <a:blip r:embed="rId3">
            <a:alphaModFix/>
          </a:blip>
          <a:stretch>
            <a:fillRect/>
          </a:stretch>
        </p:blipFill>
        <p:spPr>
          <a:xfrm>
            <a:off x="1110150" y="3441853"/>
            <a:ext cx="1173300" cy="1173300"/>
          </a:xfrm>
          <a:prstGeom prst="rect">
            <a:avLst/>
          </a:prstGeom>
          <a:noFill/>
          <a:ln>
            <a:noFill/>
          </a:ln>
        </p:spPr>
      </p:pic>
    </p:spTree>
    <p:extLst>
      <p:ext uri="{BB962C8B-B14F-4D97-AF65-F5344CB8AC3E}">
        <p14:creationId xmlns:p14="http://schemas.microsoft.com/office/powerpoint/2010/main" val="189988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(possible) mechanism of Trump effect</a:t>
            </a:r>
          </a:p>
        </p:txBody>
      </p:sp>
      <p:sp>
        <p:nvSpPr>
          <p:cNvPr id="3" name="Google Shape;406;p34">
            <a:extLst>
              <a:ext uri="{FF2B5EF4-FFF2-40B4-BE49-F238E27FC236}">
                <a16:creationId xmlns:a16="http://schemas.microsoft.com/office/drawing/2014/main" id="{D1990BDB-F7FE-88B9-F036-ED6BD9C0D39D}"/>
              </a:ext>
            </a:extLst>
          </p:cNvPr>
          <p:cNvSpPr txBox="1">
            <a:spLocks noGrp="1"/>
          </p:cNvSpPr>
          <p:nvPr>
            <p:ph type="subTitle" idx="1"/>
          </p:nvPr>
        </p:nvSpPr>
        <p:spPr>
          <a:xfrm>
            <a:off x="714300" y="1206800"/>
            <a:ext cx="7715400" cy="3936700"/>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v"/>
            </a:pPr>
            <a:r>
              <a:rPr lang="en-US" sz="1600" dirty="0">
                <a:solidFill>
                  <a:srgbClr val="2F4A8A"/>
                </a:solidFill>
              </a:rPr>
              <a:t>Affordance theory on Twitter</a:t>
            </a:r>
          </a:p>
          <a:p>
            <a:pPr marL="800100" lvl="1" indent="-342900">
              <a:buFont typeface="Wingdings" pitchFamily="2" charset="2"/>
              <a:buChar char="Ø"/>
            </a:pPr>
            <a:r>
              <a:rPr lang="en-US" sz="1400" dirty="0"/>
              <a:t>Affordances are “possibilities for action ... between an object/technology and the user that enables or constrains potential behavioral outcomes in a particular context (Evans et al., 2017). </a:t>
            </a:r>
          </a:p>
          <a:p>
            <a:pPr marL="800100" lvl="1" indent="-342900">
              <a:buFont typeface="Wingdings" pitchFamily="2" charset="2"/>
              <a:buChar char="Ø"/>
            </a:pPr>
            <a:r>
              <a:rPr lang="en-US" sz="1400" dirty="0"/>
              <a:t>De-individualization (Spears et al., 2002 )</a:t>
            </a:r>
            <a:endParaRPr lang="en-US" sz="1600" dirty="0">
              <a:solidFill>
                <a:srgbClr val="2F4A8A"/>
              </a:solidFill>
            </a:endParaRPr>
          </a:p>
          <a:p>
            <a:pPr marL="342900" indent="-342900" algn="l">
              <a:buFont typeface="Wingdings" pitchFamily="2" charset="2"/>
              <a:buChar char="v"/>
            </a:pPr>
            <a:r>
              <a:rPr lang="en-US" sz="1600" dirty="0">
                <a:solidFill>
                  <a:srgbClr val="2F4A8A"/>
                </a:solidFill>
              </a:rPr>
              <a:t>Network amplification of toxicity</a:t>
            </a:r>
          </a:p>
          <a:p>
            <a:pPr marL="800100" lvl="1" indent="-342900">
              <a:buFont typeface="Wingdings" pitchFamily="2" charset="2"/>
              <a:buChar char="Ø"/>
            </a:pPr>
            <a:r>
              <a:rPr lang="en-US" sz="1400" dirty="0">
                <a:solidFill>
                  <a:schemeClr val="bg2"/>
                </a:solidFill>
              </a:rPr>
              <a:t>“The contribution of social media publics to the attention paid to a particular object (Zhang et al., 2018, p.2)</a:t>
            </a:r>
          </a:p>
          <a:p>
            <a:pPr marL="800100" lvl="1" indent="-342900">
              <a:buFont typeface="Wingdings" pitchFamily="2" charset="2"/>
              <a:buChar char="Ø"/>
            </a:pPr>
            <a:r>
              <a:rPr lang="en-US" sz="1400" dirty="0">
                <a:solidFill>
                  <a:schemeClr val="bg2"/>
                </a:solidFill>
              </a:rPr>
              <a:t>Elite actors still stand on the top rung of the hierarchy, and the that amplification power on social media is also unevenly distributed (Zhang et al., 2023)</a:t>
            </a:r>
          </a:p>
          <a:p>
            <a:pPr marL="1257300" lvl="2" indent="-342900">
              <a:buFont typeface="Wingdings" pitchFamily="2" charset="2"/>
              <a:buChar char="§"/>
            </a:pPr>
            <a:r>
              <a:rPr lang="en-US" dirty="0">
                <a:solidFill>
                  <a:schemeClr val="bg2"/>
                </a:solidFill>
              </a:rPr>
              <a:t>The emboldening effect: whereby individuals' determination of morally acceptable speech or behavior is influenced by the behavior they observe from elites (Newman et al., 2020). </a:t>
            </a:r>
          </a:p>
          <a:p>
            <a:pPr marL="1257300" lvl="2" indent="-342900">
              <a:buFont typeface="Wingdings" pitchFamily="2" charset="2"/>
              <a:buChar char="§"/>
            </a:pPr>
            <a:r>
              <a:rPr lang="en-US" dirty="0">
                <a:solidFill>
                  <a:schemeClr val="bg2"/>
                </a:solidFill>
              </a:rPr>
              <a:t>The othering effect: Trump’s words heightened perceived differences of marginalized Asians/Asian Americans (Grover et al., 2020; </a:t>
            </a:r>
            <a:r>
              <a:rPr lang="en-US" dirty="0" err="1">
                <a:solidFill>
                  <a:schemeClr val="bg2"/>
                </a:solidFill>
              </a:rPr>
              <a:t>Reny</a:t>
            </a:r>
            <a:r>
              <a:rPr lang="en-US" dirty="0">
                <a:solidFill>
                  <a:schemeClr val="bg2"/>
                </a:solidFill>
              </a:rPr>
              <a:t> &amp; Barreto, 2020). </a:t>
            </a:r>
          </a:p>
          <a:p>
            <a:pPr marL="1257300" lvl="2" indent="-342900">
              <a:buFont typeface="Wingdings" pitchFamily="2" charset="2"/>
              <a:buChar char="Ø"/>
            </a:pPr>
            <a:endParaRPr lang="en-US" sz="1400" dirty="0">
              <a:solidFill>
                <a:schemeClr val="bg2"/>
              </a:solidFill>
            </a:endParaRPr>
          </a:p>
          <a:p>
            <a:pPr marL="800100" lvl="1" indent="-342900">
              <a:buFont typeface="Wingdings" pitchFamily="2" charset="2"/>
              <a:buChar char="Ø"/>
            </a:pPr>
            <a:endParaRPr lang="en-US" sz="1400" dirty="0">
              <a:solidFill>
                <a:schemeClr val="bg2"/>
              </a:solidFill>
            </a:endParaRPr>
          </a:p>
          <a:p>
            <a:pPr marL="0" lvl="0" indent="0" algn="l" rtl="0">
              <a:spcBef>
                <a:spcPts val="0"/>
              </a:spcBef>
              <a:spcAft>
                <a:spcPts val="0"/>
              </a:spcAft>
              <a:buNone/>
            </a:pPr>
            <a:endParaRPr sz="2000" dirty="0">
              <a:solidFill>
                <a:srgbClr val="2F4A8A"/>
              </a:solidFill>
            </a:endParaRPr>
          </a:p>
        </p:txBody>
      </p:sp>
    </p:spTree>
    <p:extLst>
      <p:ext uri="{BB962C8B-B14F-4D97-AF65-F5344CB8AC3E}">
        <p14:creationId xmlns:p14="http://schemas.microsoft.com/office/powerpoint/2010/main" val="3553504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Research questions</a:t>
            </a:r>
          </a:p>
        </p:txBody>
      </p:sp>
      <p:sp>
        <p:nvSpPr>
          <p:cNvPr id="2" name="Google Shape;253;p15">
            <a:extLst>
              <a:ext uri="{FF2B5EF4-FFF2-40B4-BE49-F238E27FC236}">
                <a16:creationId xmlns:a16="http://schemas.microsoft.com/office/drawing/2014/main" id="{7D5CDD1D-DCAE-EE50-86CD-1074FF8214C8}"/>
              </a:ext>
            </a:extLst>
          </p:cNvPr>
          <p:cNvSpPr txBox="1"/>
          <p:nvPr/>
        </p:nvSpPr>
        <p:spPr>
          <a:xfrm>
            <a:off x="748800" y="1056450"/>
            <a:ext cx="7646400" cy="3308568"/>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dirty="0">
                <a:latin typeface="Montserrat" pitchFamily="2" charset="77"/>
                <a:ea typeface="Verdana" charset="0"/>
                <a:cs typeface="Verdana" charset="0"/>
                <a:sym typeface="Abel"/>
              </a:rPr>
              <a:t>Does Trump’s tweet impact the average volume of toxicity in the tweets using ‘Chinese virus’?</a:t>
            </a:r>
          </a:p>
          <a:p>
            <a:pPr marL="0" lvl="0" indent="0" algn="l" rtl="0">
              <a:lnSpc>
                <a:spcPct val="150000"/>
              </a:lnSpc>
              <a:spcBef>
                <a:spcPts val="0"/>
              </a:spcBef>
              <a:spcAft>
                <a:spcPts val="0"/>
              </a:spcAft>
              <a:buNone/>
            </a:pPr>
            <a:r>
              <a:rPr lang="en-US" dirty="0">
                <a:latin typeface="Montserrat" pitchFamily="2" charset="77"/>
                <a:ea typeface="Verdana" charset="0"/>
                <a:cs typeface="Verdana" charset="0"/>
                <a:sym typeface="Abel"/>
              </a:rPr>
              <a:t>- Is there an upward trend of the average toxicity in the tweets using ‘Chinese virus’ following Trump’s tweet?</a:t>
            </a:r>
          </a:p>
          <a:p>
            <a:pPr marL="0" lvl="0" indent="0" algn="l" rtl="0">
              <a:lnSpc>
                <a:spcPct val="150000"/>
              </a:lnSpc>
              <a:spcBef>
                <a:spcPts val="0"/>
              </a:spcBef>
              <a:spcAft>
                <a:spcPts val="0"/>
              </a:spcAft>
              <a:buNone/>
            </a:pPr>
            <a:r>
              <a:rPr lang="en-US" dirty="0">
                <a:latin typeface="Montserrat" pitchFamily="2" charset="77"/>
                <a:ea typeface="Verdana" charset="0"/>
                <a:cs typeface="Verdana" charset="0"/>
                <a:sym typeface="Abel"/>
              </a:rPr>
              <a:t>- Is there an interaction effect of increasing volume of toxicity in the tweets using ‘Chinese virus’ and also a discontinuity after Trump’s tweet?</a:t>
            </a:r>
          </a:p>
          <a:p>
            <a:pPr marL="342900" indent="-342900">
              <a:lnSpc>
                <a:spcPct val="150000"/>
              </a:lnSpc>
              <a:buFont typeface="Arial"/>
              <a:buAutoNum type="arabicPeriod"/>
            </a:pPr>
            <a:endParaRPr lang="en-US" dirty="0">
              <a:latin typeface="Montserrat" pitchFamily="2" charset="77"/>
              <a:ea typeface="Verdana" charset="0"/>
              <a:cs typeface="Verdana" charset="0"/>
              <a:sym typeface="Abel"/>
            </a:endParaRPr>
          </a:p>
          <a:p>
            <a:pPr>
              <a:lnSpc>
                <a:spcPct val="150000"/>
              </a:lnSpc>
            </a:pPr>
            <a:endParaRPr dirty="0">
              <a:latin typeface="Montserrat" pitchFamily="2" charset="77"/>
              <a:ea typeface="Verdana" charset="0"/>
              <a:cs typeface="Verdana" charset="0"/>
              <a:sym typeface="Abel"/>
            </a:endParaRPr>
          </a:p>
          <a:p>
            <a:pPr marL="0" lvl="0" indent="0" algn="l" rtl="0">
              <a:lnSpc>
                <a:spcPct val="150000"/>
              </a:lnSpc>
              <a:spcBef>
                <a:spcPts val="0"/>
              </a:spcBef>
              <a:spcAft>
                <a:spcPts val="0"/>
              </a:spcAft>
              <a:buNone/>
            </a:pPr>
            <a:endParaRPr dirty="0">
              <a:latin typeface="Montserrat" pitchFamily="2" charset="77"/>
              <a:ea typeface="Abel"/>
              <a:cs typeface="Abel"/>
              <a:sym typeface="Abel"/>
            </a:endParaRPr>
          </a:p>
          <a:p>
            <a:pPr marL="0" lvl="0" indent="0" algn="l" rtl="0">
              <a:spcBef>
                <a:spcPts val="0"/>
              </a:spcBef>
              <a:spcAft>
                <a:spcPts val="0"/>
              </a:spcAft>
              <a:buNone/>
            </a:pPr>
            <a:endParaRPr dirty="0">
              <a:latin typeface="Montserrat" pitchFamily="2" charset="77"/>
              <a:ea typeface="Abel"/>
              <a:cs typeface="Abel"/>
              <a:sym typeface="Abel"/>
            </a:endParaRPr>
          </a:p>
        </p:txBody>
      </p:sp>
      <p:sp>
        <p:nvSpPr>
          <p:cNvPr id="4" name="Google Shape;256;p15">
            <a:extLst>
              <a:ext uri="{FF2B5EF4-FFF2-40B4-BE49-F238E27FC236}">
                <a16:creationId xmlns:a16="http://schemas.microsoft.com/office/drawing/2014/main" id="{5208E0C6-2F09-FB6A-A9EE-9D94C627E977}"/>
              </a:ext>
            </a:extLst>
          </p:cNvPr>
          <p:cNvSpPr/>
          <p:nvPr/>
        </p:nvSpPr>
        <p:spPr>
          <a:xfrm>
            <a:off x="0" y="3496345"/>
            <a:ext cx="9316150" cy="1329200"/>
          </a:xfrm>
          <a:custGeom>
            <a:avLst/>
            <a:gdLst/>
            <a:ahLst/>
            <a:cxnLst/>
            <a:rect l="l" t="t" r="r" b="b"/>
            <a:pathLst>
              <a:path w="372646" h="53168" extrusionOk="0">
                <a:moveTo>
                  <a:pt x="0" y="11699"/>
                </a:moveTo>
                <a:cubicBezTo>
                  <a:pt x="7161" y="10047"/>
                  <a:pt x="24513" y="-5102"/>
                  <a:pt x="42966" y="1784"/>
                </a:cubicBezTo>
                <a:cubicBezTo>
                  <a:pt x="61419" y="8670"/>
                  <a:pt x="87447" y="50397"/>
                  <a:pt x="110720" y="53013"/>
                </a:cubicBezTo>
                <a:cubicBezTo>
                  <a:pt x="133993" y="55630"/>
                  <a:pt x="159332" y="24369"/>
                  <a:pt x="182605" y="17483"/>
                </a:cubicBezTo>
                <a:cubicBezTo>
                  <a:pt x="205878" y="10597"/>
                  <a:pt x="228601" y="6879"/>
                  <a:pt x="250359" y="11699"/>
                </a:cubicBezTo>
                <a:cubicBezTo>
                  <a:pt x="272117" y="16519"/>
                  <a:pt x="292774" y="42960"/>
                  <a:pt x="313155" y="46403"/>
                </a:cubicBezTo>
                <a:cubicBezTo>
                  <a:pt x="333536" y="49846"/>
                  <a:pt x="362731" y="34697"/>
                  <a:pt x="372646" y="32356"/>
                </a:cubicBezTo>
              </a:path>
            </a:pathLst>
          </a:custGeom>
          <a:noFill/>
          <a:ln w="28575" cap="rnd" cmpd="sng">
            <a:solidFill>
              <a:schemeClr val="dk1"/>
            </a:solidFill>
            <a:prstDash val="dash"/>
            <a:round/>
            <a:headEnd type="none" w="med" len="med"/>
            <a:tailEnd type="none" w="med" len="med"/>
          </a:ln>
        </p:spPr>
      </p:sp>
      <p:grpSp>
        <p:nvGrpSpPr>
          <p:cNvPr id="5" name="Google Shape;257;p15">
            <a:extLst>
              <a:ext uri="{FF2B5EF4-FFF2-40B4-BE49-F238E27FC236}">
                <a16:creationId xmlns:a16="http://schemas.microsoft.com/office/drawing/2014/main" id="{37589428-6D63-0320-4BC2-2C74A4A7FE68}"/>
              </a:ext>
            </a:extLst>
          </p:cNvPr>
          <p:cNvGrpSpPr/>
          <p:nvPr/>
        </p:nvGrpSpPr>
        <p:grpSpPr>
          <a:xfrm>
            <a:off x="7225146" y="4137829"/>
            <a:ext cx="936262" cy="899286"/>
            <a:chOff x="6633158" y="3359783"/>
            <a:chExt cx="368143" cy="368771"/>
          </a:xfrm>
        </p:grpSpPr>
        <p:sp>
          <p:nvSpPr>
            <p:cNvPr id="6" name="Google Shape;258;p15">
              <a:extLst>
                <a:ext uri="{FF2B5EF4-FFF2-40B4-BE49-F238E27FC236}">
                  <a16:creationId xmlns:a16="http://schemas.microsoft.com/office/drawing/2014/main" id="{3BBA5C2D-DF87-8C2B-D029-32B0227A6986}"/>
                </a:ext>
              </a:extLst>
            </p:cNvPr>
            <p:cNvSpPr/>
            <p:nvPr/>
          </p:nvSpPr>
          <p:spPr>
            <a:xfrm>
              <a:off x="6698059" y="3428296"/>
              <a:ext cx="237479" cy="232243"/>
            </a:xfrm>
            <a:custGeom>
              <a:avLst/>
              <a:gdLst/>
              <a:ahLst/>
              <a:cxnLst/>
              <a:rect l="l" t="t" r="r" b="b"/>
              <a:pathLst>
                <a:path w="9071" h="8871" extrusionOk="0">
                  <a:moveTo>
                    <a:pt x="3629" y="1"/>
                  </a:moveTo>
                  <a:cubicBezTo>
                    <a:pt x="3596" y="1"/>
                    <a:pt x="3563" y="4"/>
                    <a:pt x="3531" y="11"/>
                  </a:cubicBezTo>
                  <a:cubicBezTo>
                    <a:pt x="3205" y="83"/>
                    <a:pt x="3012" y="501"/>
                    <a:pt x="2715" y="645"/>
                  </a:cubicBezTo>
                  <a:cubicBezTo>
                    <a:pt x="2417" y="789"/>
                    <a:pt x="1965" y="683"/>
                    <a:pt x="1711" y="890"/>
                  </a:cubicBezTo>
                  <a:cubicBezTo>
                    <a:pt x="1456" y="1097"/>
                    <a:pt x="1456" y="1567"/>
                    <a:pt x="1249" y="1817"/>
                  </a:cubicBezTo>
                  <a:cubicBezTo>
                    <a:pt x="1043" y="2067"/>
                    <a:pt x="586" y="2177"/>
                    <a:pt x="447" y="2471"/>
                  </a:cubicBezTo>
                  <a:cubicBezTo>
                    <a:pt x="313" y="2764"/>
                    <a:pt x="514" y="3182"/>
                    <a:pt x="438" y="3503"/>
                  </a:cubicBezTo>
                  <a:cubicBezTo>
                    <a:pt x="361" y="3811"/>
                    <a:pt x="0" y="4104"/>
                    <a:pt x="0" y="4435"/>
                  </a:cubicBezTo>
                  <a:cubicBezTo>
                    <a:pt x="0" y="4772"/>
                    <a:pt x="365" y="5060"/>
                    <a:pt x="438" y="5372"/>
                  </a:cubicBezTo>
                  <a:cubicBezTo>
                    <a:pt x="510" y="5694"/>
                    <a:pt x="308" y="6112"/>
                    <a:pt x="447" y="6405"/>
                  </a:cubicBezTo>
                  <a:cubicBezTo>
                    <a:pt x="586" y="6693"/>
                    <a:pt x="1043" y="6799"/>
                    <a:pt x="1249" y="7054"/>
                  </a:cubicBezTo>
                  <a:cubicBezTo>
                    <a:pt x="1456" y="7313"/>
                    <a:pt x="1456" y="7779"/>
                    <a:pt x="1711" y="7981"/>
                  </a:cubicBezTo>
                  <a:cubicBezTo>
                    <a:pt x="1965" y="8187"/>
                    <a:pt x="2422" y="8086"/>
                    <a:pt x="2715" y="8226"/>
                  </a:cubicBezTo>
                  <a:cubicBezTo>
                    <a:pt x="3008" y="8370"/>
                    <a:pt x="3209" y="8783"/>
                    <a:pt x="3531" y="8860"/>
                  </a:cubicBezTo>
                  <a:cubicBezTo>
                    <a:pt x="3564" y="8867"/>
                    <a:pt x="3597" y="8870"/>
                    <a:pt x="3631" y="8870"/>
                  </a:cubicBezTo>
                  <a:cubicBezTo>
                    <a:pt x="3916" y="8870"/>
                    <a:pt x="4239" y="8644"/>
                    <a:pt x="4535" y="8644"/>
                  </a:cubicBezTo>
                  <a:cubicBezTo>
                    <a:pt x="4836" y="8644"/>
                    <a:pt x="5156" y="8870"/>
                    <a:pt x="5443" y="8870"/>
                  </a:cubicBezTo>
                  <a:cubicBezTo>
                    <a:pt x="5477" y="8870"/>
                    <a:pt x="5511" y="8867"/>
                    <a:pt x="5544" y="8860"/>
                  </a:cubicBezTo>
                  <a:cubicBezTo>
                    <a:pt x="5871" y="8788"/>
                    <a:pt x="6063" y="8370"/>
                    <a:pt x="6361" y="8226"/>
                  </a:cubicBezTo>
                  <a:cubicBezTo>
                    <a:pt x="6659" y="8082"/>
                    <a:pt x="7110" y="8187"/>
                    <a:pt x="7365" y="7981"/>
                  </a:cubicBezTo>
                  <a:cubicBezTo>
                    <a:pt x="7620" y="7774"/>
                    <a:pt x="7620" y="7308"/>
                    <a:pt x="7826" y="7054"/>
                  </a:cubicBezTo>
                  <a:cubicBezTo>
                    <a:pt x="8028" y="6804"/>
                    <a:pt x="8484" y="6698"/>
                    <a:pt x="8624" y="6405"/>
                  </a:cubicBezTo>
                  <a:cubicBezTo>
                    <a:pt x="8763" y="6112"/>
                    <a:pt x="8561" y="5694"/>
                    <a:pt x="8638" y="5372"/>
                  </a:cubicBezTo>
                  <a:cubicBezTo>
                    <a:pt x="8710" y="5060"/>
                    <a:pt x="9070" y="4772"/>
                    <a:pt x="9070" y="4435"/>
                  </a:cubicBezTo>
                  <a:cubicBezTo>
                    <a:pt x="9070" y="4104"/>
                    <a:pt x="8705" y="3811"/>
                    <a:pt x="8638" y="3503"/>
                  </a:cubicBezTo>
                  <a:cubicBezTo>
                    <a:pt x="8566" y="3177"/>
                    <a:pt x="8763" y="2759"/>
                    <a:pt x="8624" y="2471"/>
                  </a:cubicBezTo>
                  <a:cubicBezTo>
                    <a:pt x="8484" y="2177"/>
                    <a:pt x="8028" y="2077"/>
                    <a:pt x="7826" y="1817"/>
                  </a:cubicBezTo>
                  <a:cubicBezTo>
                    <a:pt x="7620" y="1558"/>
                    <a:pt x="7620" y="1097"/>
                    <a:pt x="7365" y="890"/>
                  </a:cubicBezTo>
                  <a:cubicBezTo>
                    <a:pt x="7259" y="818"/>
                    <a:pt x="7139" y="775"/>
                    <a:pt x="7014" y="760"/>
                  </a:cubicBezTo>
                  <a:lnTo>
                    <a:pt x="6294" y="607"/>
                  </a:lnTo>
                  <a:cubicBezTo>
                    <a:pt x="6034" y="443"/>
                    <a:pt x="5847" y="83"/>
                    <a:pt x="5544" y="11"/>
                  </a:cubicBezTo>
                  <a:cubicBezTo>
                    <a:pt x="5512" y="4"/>
                    <a:pt x="5478" y="1"/>
                    <a:pt x="5445" y="1"/>
                  </a:cubicBezTo>
                  <a:cubicBezTo>
                    <a:pt x="5157" y="1"/>
                    <a:pt x="4837" y="232"/>
                    <a:pt x="4535" y="232"/>
                  </a:cubicBezTo>
                  <a:cubicBezTo>
                    <a:pt x="4239" y="232"/>
                    <a:pt x="3915" y="1"/>
                    <a:pt x="3629" y="1"/>
                  </a:cubicBezTo>
                  <a:close/>
                </a:path>
              </a:pathLst>
            </a:custGeom>
            <a:solidFill>
              <a:srgbClr val="FF9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p15">
              <a:extLst>
                <a:ext uri="{FF2B5EF4-FFF2-40B4-BE49-F238E27FC236}">
                  <a16:creationId xmlns:a16="http://schemas.microsoft.com/office/drawing/2014/main" id="{2EE0B046-1CB8-E238-E4EB-9D278530642B}"/>
                </a:ext>
              </a:extLst>
            </p:cNvPr>
            <p:cNvSpPr/>
            <p:nvPr/>
          </p:nvSpPr>
          <p:spPr>
            <a:xfrm>
              <a:off x="6761833" y="3472959"/>
              <a:ext cx="32830" cy="28039"/>
            </a:xfrm>
            <a:custGeom>
              <a:avLst/>
              <a:gdLst/>
              <a:ahLst/>
              <a:cxnLst/>
              <a:rect l="l" t="t" r="r" b="b"/>
              <a:pathLst>
                <a:path w="1254" h="1071" extrusionOk="0">
                  <a:moveTo>
                    <a:pt x="716" y="1"/>
                  </a:moveTo>
                  <a:cubicBezTo>
                    <a:pt x="240" y="1"/>
                    <a:pt x="0" y="577"/>
                    <a:pt x="336" y="913"/>
                  </a:cubicBezTo>
                  <a:cubicBezTo>
                    <a:pt x="446" y="1022"/>
                    <a:pt x="581" y="1070"/>
                    <a:pt x="712" y="1070"/>
                  </a:cubicBezTo>
                  <a:cubicBezTo>
                    <a:pt x="989" y="1070"/>
                    <a:pt x="1254" y="856"/>
                    <a:pt x="1254" y="534"/>
                  </a:cubicBezTo>
                  <a:cubicBezTo>
                    <a:pt x="1254" y="241"/>
                    <a:pt x="1014" y="1"/>
                    <a:pt x="716" y="1"/>
                  </a:cubicBezTo>
                  <a:close/>
                </a:path>
              </a:pathLst>
            </a:custGeom>
            <a:solidFill>
              <a:srgbClr val="C0CD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p15">
              <a:extLst>
                <a:ext uri="{FF2B5EF4-FFF2-40B4-BE49-F238E27FC236}">
                  <a16:creationId xmlns:a16="http://schemas.microsoft.com/office/drawing/2014/main" id="{9EDC99C4-85AC-5FDE-4B0E-4D85EC59E259}"/>
                </a:ext>
              </a:extLst>
            </p:cNvPr>
            <p:cNvSpPr/>
            <p:nvPr/>
          </p:nvSpPr>
          <p:spPr>
            <a:xfrm>
              <a:off x="6798171" y="3365674"/>
              <a:ext cx="32856" cy="28039"/>
            </a:xfrm>
            <a:custGeom>
              <a:avLst/>
              <a:gdLst/>
              <a:ahLst/>
              <a:cxnLst/>
              <a:rect l="l" t="t" r="r" b="b"/>
              <a:pathLst>
                <a:path w="1255" h="1071" extrusionOk="0">
                  <a:moveTo>
                    <a:pt x="716" y="1"/>
                  </a:moveTo>
                  <a:cubicBezTo>
                    <a:pt x="241" y="1"/>
                    <a:pt x="0" y="573"/>
                    <a:pt x="337" y="914"/>
                  </a:cubicBezTo>
                  <a:cubicBezTo>
                    <a:pt x="447" y="1022"/>
                    <a:pt x="581" y="1071"/>
                    <a:pt x="713" y="1071"/>
                  </a:cubicBezTo>
                  <a:cubicBezTo>
                    <a:pt x="990" y="1071"/>
                    <a:pt x="1254" y="856"/>
                    <a:pt x="1254" y="534"/>
                  </a:cubicBezTo>
                  <a:cubicBezTo>
                    <a:pt x="1254" y="236"/>
                    <a:pt x="1014" y="1"/>
                    <a:pt x="716" y="1"/>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1;p15">
              <a:extLst>
                <a:ext uri="{FF2B5EF4-FFF2-40B4-BE49-F238E27FC236}">
                  <a16:creationId xmlns:a16="http://schemas.microsoft.com/office/drawing/2014/main" id="{E7860D1F-90B0-7DC1-744F-AEEA0FCA853C}"/>
                </a:ext>
              </a:extLst>
            </p:cNvPr>
            <p:cNvSpPr/>
            <p:nvPr/>
          </p:nvSpPr>
          <p:spPr>
            <a:xfrm>
              <a:off x="6852887" y="3519377"/>
              <a:ext cx="32830" cy="28039"/>
            </a:xfrm>
            <a:custGeom>
              <a:avLst/>
              <a:gdLst/>
              <a:ahLst/>
              <a:cxnLst/>
              <a:rect l="l" t="t" r="r" b="b"/>
              <a:pathLst>
                <a:path w="1254" h="1071" extrusionOk="0">
                  <a:moveTo>
                    <a:pt x="716" y="0"/>
                  </a:moveTo>
                  <a:cubicBezTo>
                    <a:pt x="240" y="0"/>
                    <a:pt x="0" y="577"/>
                    <a:pt x="336" y="913"/>
                  </a:cubicBezTo>
                  <a:cubicBezTo>
                    <a:pt x="446" y="1022"/>
                    <a:pt x="581" y="1070"/>
                    <a:pt x="713" y="1070"/>
                  </a:cubicBezTo>
                  <a:cubicBezTo>
                    <a:pt x="989" y="1070"/>
                    <a:pt x="1254" y="856"/>
                    <a:pt x="1254" y="534"/>
                  </a:cubicBezTo>
                  <a:cubicBezTo>
                    <a:pt x="1254" y="241"/>
                    <a:pt x="1014" y="0"/>
                    <a:pt x="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2;p15">
              <a:extLst>
                <a:ext uri="{FF2B5EF4-FFF2-40B4-BE49-F238E27FC236}">
                  <a16:creationId xmlns:a16="http://schemas.microsoft.com/office/drawing/2014/main" id="{3D2E1D01-235E-FBC4-D67A-4E32C184B6F5}"/>
                </a:ext>
              </a:extLst>
            </p:cNvPr>
            <p:cNvSpPr/>
            <p:nvPr/>
          </p:nvSpPr>
          <p:spPr>
            <a:xfrm>
              <a:off x="6750890" y="3564642"/>
              <a:ext cx="51836" cy="44401"/>
            </a:xfrm>
            <a:custGeom>
              <a:avLst/>
              <a:gdLst/>
              <a:ahLst/>
              <a:cxnLst/>
              <a:rect l="l" t="t" r="r" b="b"/>
              <a:pathLst>
                <a:path w="1980" h="1696" extrusionOk="0">
                  <a:moveTo>
                    <a:pt x="1134" y="1"/>
                  </a:moveTo>
                  <a:cubicBezTo>
                    <a:pt x="375" y="1"/>
                    <a:pt x="0" y="914"/>
                    <a:pt x="533" y="1447"/>
                  </a:cubicBezTo>
                  <a:cubicBezTo>
                    <a:pt x="705" y="1619"/>
                    <a:pt x="917" y="1696"/>
                    <a:pt x="1124" y="1696"/>
                  </a:cubicBezTo>
                  <a:cubicBezTo>
                    <a:pt x="1560" y="1696"/>
                    <a:pt x="1979" y="1356"/>
                    <a:pt x="1979" y="842"/>
                  </a:cubicBezTo>
                  <a:cubicBezTo>
                    <a:pt x="1975" y="376"/>
                    <a:pt x="1600" y="1"/>
                    <a:pt x="1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3;p15">
              <a:extLst>
                <a:ext uri="{FF2B5EF4-FFF2-40B4-BE49-F238E27FC236}">
                  <a16:creationId xmlns:a16="http://schemas.microsoft.com/office/drawing/2014/main" id="{2D2646F3-A0BC-A098-189B-E8C3980C3576}"/>
                </a:ext>
              </a:extLst>
            </p:cNvPr>
            <p:cNvSpPr/>
            <p:nvPr/>
          </p:nvSpPr>
          <p:spPr>
            <a:xfrm>
              <a:off x="6939543" y="3387037"/>
              <a:ext cx="36364" cy="34636"/>
            </a:xfrm>
            <a:custGeom>
              <a:avLst/>
              <a:gdLst/>
              <a:ahLst/>
              <a:cxnLst/>
              <a:rect l="l" t="t" r="r" b="b"/>
              <a:pathLst>
                <a:path w="1389" h="1323" extrusionOk="0">
                  <a:moveTo>
                    <a:pt x="666" y="0"/>
                  </a:moveTo>
                  <a:cubicBezTo>
                    <a:pt x="326" y="0"/>
                    <a:pt x="0" y="263"/>
                    <a:pt x="0" y="660"/>
                  </a:cubicBezTo>
                  <a:cubicBezTo>
                    <a:pt x="0" y="1059"/>
                    <a:pt x="325" y="1322"/>
                    <a:pt x="664" y="1322"/>
                  </a:cubicBezTo>
                  <a:cubicBezTo>
                    <a:pt x="827" y="1322"/>
                    <a:pt x="993" y="1261"/>
                    <a:pt x="1129" y="1126"/>
                  </a:cubicBezTo>
                  <a:cubicBezTo>
                    <a:pt x="1389" y="871"/>
                    <a:pt x="1389" y="453"/>
                    <a:pt x="1129" y="194"/>
                  </a:cubicBezTo>
                  <a:cubicBezTo>
                    <a:pt x="994" y="60"/>
                    <a:pt x="828" y="0"/>
                    <a:pt x="66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p15">
              <a:extLst>
                <a:ext uri="{FF2B5EF4-FFF2-40B4-BE49-F238E27FC236}">
                  <a16:creationId xmlns:a16="http://schemas.microsoft.com/office/drawing/2014/main" id="{CB37CE9D-0622-E513-2F44-6A8473B65315}"/>
                </a:ext>
              </a:extLst>
            </p:cNvPr>
            <p:cNvSpPr/>
            <p:nvPr/>
          </p:nvSpPr>
          <p:spPr>
            <a:xfrm>
              <a:off x="6962922" y="3530451"/>
              <a:ext cx="32856" cy="28013"/>
            </a:xfrm>
            <a:custGeom>
              <a:avLst/>
              <a:gdLst/>
              <a:ahLst/>
              <a:cxnLst/>
              <a:rect l="l" t="t" r="r" b="b"/>
              <a:pathLst>
                <a:path w="1255" h="1070" extrusionOk="0">
                  <a:moveTo>
                    <a:pt x="716" y="0"/>
                  </a:moveTo>
                  <a:cubicBezTo>
                    <a:pt x="241" y="0"/>
                    <a:pt x="1" y="577"/>
                    <a:pt x="337" y="913"/>
                  </a:cubicBezTo>
                  <a:cubicBezTo>
                    <a:pt x="447" y="1021"/>
                    <a:pt x="581" y="1070"/>
                    <a:pt x="713" y="1070"/>
                  </a:cubicBezTo>
                  <a:cubicBezTo>
                    <a:pt x="990" y="1070"/>
                    <a:pt x="1255" y="856"/>
                    <a:pt x="1255" y="533"/>
                  </a:cubicBezTo>
                  <a:cubicBezTo>
                    <a:pt x="1255" y="240"/>
                    <a:pt x="1014" y="0"/>
                    <a:pt x="71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5;p15">
              <a:extLst>
                <a:ext uri="{FF2B5EF4-FFF2-40B4-BE49-F238E27FC236}">
                  <a16:creationId xmlns:a16="http://schemas.microsoft.com/office/drawing/2014/main" id="{8B0BFC6B-E7B7-E546-05E7-51A23CE79B9C}"/>
                </a:ext>
              </a:extLst>
            </p:cNvPr>
            <p:cNvSpPr/>
            <p:nvPr/>
          </p:nvSpPr>
          <p:spPr>
            <a:xfrm>
              <a:off x="6931479" y="3659021"/>
              <a:ext cx="38013" cy="36207"/>
            </a:xfrm>
            <a:custGeom>
              <a:avLst/>
              <a:gdLst/>
              <a:ahLst/>
              <a:cxnLst/>
              <a:rect l="l" t="t" r="r" b="b"/>
              <a:pathLst>
                <a:path w="1452" h="1383" extrusionOk="0">
                  <a:moveTo>
                    <a:pt x="694" y="0"/>
                  </a:moveTo>
                  <a:cubicBezTo>
                    <a:pt x="341" y="0"/>
                    <a:pt x="1" y="275"/>
                    <a:pt x="1" y="691"/>
                  </a:cubicBezTo>
                  <a:cubicBezTo>
                    <a:pt x="1" y="1107"/>
                    <a:pt x="342" y="1383"/>
                    <a:pt x="697" y="1383"/>
                  </a:cubicBezTo>
                  <a:cubicBezTo>
                    <a:pt x="866" y="1383"/>
                    <a:pt x="1038" y="1320"/>
                    <a:pt x="1178" y="1181"/>
                  </a:cubicBezTo>
                  <a:cubicBezTo>
                    <a:pt x="1452" y="912"/>
                    <a:pt x="1452" y="474"/>
                    <a:pt x="1178" y="205"/>
                  </a:cubicBezTo>
                  <a:cubicBezTo>
                    <a:pt x="1037" y="64"/>
                    <a:pt x="864" y="0"/>
                    <a:pt x="6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6;p15">
              <a:extLst>
                <a:ext uri="{FF2B5EF4-FFF2-40B4-BE49-F238E27FC236}">
                  <a16:creationId xmlns:a16="http://schemas.microsoft.com/office/drawing/2014/main" id="{C9EC9207-E7DD-AE64-9062-919354B25FEC}"/>
                </a:ext>
              </a:extLst>
            </p:cNvPr>
            <p:cNvSpPr/>
            <p:nvPr/>
          </p:nvSpPr>
          <p:spPr>
            <a:xfrm>
              <a:off x="6798171" y="3695202"/>
              <a:ext cx="32856" cy="28039"/>
            </a:xfrm>
            <a:custGeom>
              <a:avLst/>
              <a:gdLst/>
              <a:ahLst/>
              <a:cxnLst/>
              <a:rect l="l" t="t" r="r" b="b"/>
              <a:pathLst>
                <a:path w="1255" h="1071" extrusionOk="0">
                  <a:moveTo>
                    <a:pt x="716" y="0"/>
                  </a:moveTo>
                  <a:cubicBezTo>
                    <a:pt x="241" y="0"/>
                    <a:pt x="0" y="577"/>
                    <a:pt x="337" y="913"/>
                  </a:cubicBezTo>
                  <a:cubicBezTo>
                    <a:pt x="447" y="1022"/>
                    <a:pt x="581" y="1070"/>
                    <a:pt x="713" y="1070"/>
                  </a:cubicBezTo>
                  <a:cubicBezTo>
                    <a:pt x="990" y="1070"/>
                    <a:pt x="1254" y="856"/>
                    <a:pt x="1254" y="534"/>
                  </a:cubicBezTo>
                  <a:cubicBezTo>
                    <a:pt x="1254" y="241"/>
                    <a:pt x="1014" y="0"/>
                    <a:pt x="71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7;p15">
              <a:extLst>
                <a:ext uri="{FF2B5EF4-FFF2-40B4-BE49-F238E27FC236}">
                  <a16:creationId xmlns:a16="http://schemas.microsoft.com/office/drawing/2014/main" id="{117098D0-ABFF-AE3D-7566-7386ED571E4F}"/>
                </a:ext>
              </a:extLst>
            </p:cNvPr>
            <p:cNvSpPr/>
            <p:nvPr/>
          </p:nvSpPr>
          <p:spPr>
            <a:xfrm>
              <a:off x="6686225" y="3646847"/>
              <a:ext cx="29583" cy="28196"/>
            </a:xfrm>
            <a:custGeom>
              <a:avLst/>
              <a:gdLst/>
              <a:ahLst/>
              <a:cxnLst/>
              <a:rect l="l" t="t" r="r" b="b"/>
              <a:pathLst>
                <a:path w="1130" h="1077" extrusionOk="0">
                  <a:moveTo>
                    <a:pt x="541" y="1"/>
                  </a:moveTo>
                  <a:cubicBezTo>
                    <a:pt x="266" y="1"/>
                    <a:pt x="1" y="215"/>
                    <a:pt x="1" y="536"/>
                  </a:cubicBezTo>
                  <a:cubicBezTo>
                    <a:pt x="1" y="862"/>
                    <a:pt x="268" y="1077"/>
                    <a:pt x="545" y="1077"/>
                  </a:cubicBezTo>
                  <a:cubicBezTo>
                    <a:pt x="676" y="1077"/>
                    <a:pt x="810" y="1028"/>
                    <a:pt x="918" y="920"/>
                  </a:cubicBezTo>
                  <a:cubicBezTo>
                    <a:pt x="1130" y="709"/>
                    <a:pt x="1130" y="368"/>
                    <a:pt x="918" y="161"/>
                  </a:cubicBezTo>
                  <a:cubicBezTo>
                    <a:pt x="809" y="50"/>
                    <a:pt x="674" y="1"/>
                    <a:pt x="5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8;p15">
              <a:extLst>
                <a:ext uri="{FF2B5EF4-FFF2-40B4-BE49-F238E27FC236}">
                  <a16:creationId xmlns:a16="http://schemas.microsoft.com/office/drawing/2014/main" id="{E2837B14-7AF8-BCB3-DE63-BFC40BAFF3EB}"/>
                </a:ext>
              </a:extLst>
            </p:cNvPr>
            <p:cNvSpPr/>
            <p:nvPr/>
          </p:nvSpPr>
          <p:spPr>
            <a:xfrm>
              <a:off x="6633289" y="3530451"/>
              <a:ext cx="32856" cy="28013"/>
            </a:xfrm>
            <a:custGeom>
              <a:avLst/>
              <a:gdLst/>
              <a:ahLst/>
              <a:cxnLst/>
              <a:rect l="l" t="t" r="r" b="b"/>
              <a:pathLst>
                <a:path w="1255" h="1070" extrusionOk="0">
                  <a:moveTo>
                    <a:pt x="716" y="0"/>
                  </a:moveTo>
                  <a:cubicBezTo>
                    <a:pt x="240" y="0"/>
                    <a:pt x="0" y="577"/>
                    <a:pt x="341" y="913"/>
                  </a:cubicBezTo>
                  <a:cubicBezTo>
                    <a:pt x="450" y="1021"/>
                    <a:pt x="583" y="1070"/>
                    <a:pt x="714" y="1070"/>
                  </a:cubicBezTo>
                  <a:cubicBezTo>
                    <a:pt x="989" y="1070"/>
                    <a:pt x="1254" y="856"/>
                    <a:pt x="1254" y="533"/>
                  </a:cubicBezTo>
                  <a:cubicBezTo>
                    <a:pt x="1254" y="240"/>
                    <a:pt x="1014" y="0"/>
                    <a:pt x="716"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9;p15">
              <a:extLst>
                <a:ext uri="{FF2B5EF4-FFF2-40B4-BE49-F238E27FC236}">
                  <a16:creationId xmlns:a16="http://schemas.microsoft.com/office/drawing/2014/main" id="{F026887D-124B-4362-DC78-3D7C318A84D2}"/>
                </a:ext>
              </a:extLst>
            </p:cNvPr>
            <p:cNvSpPr/>
            <p:nvPr/>
          </p:nvSpPr>
          <p:spPr>
            <a:xfrm>
              <a:off x="6665491" y="3393032"/>
              <a:ext cx="39008" cy="37149"/>
            </a:xfrm>
            <a:custGeom>
              <a:avLst/>
              <a:gdLst/>
              <a:ahLst/>
              <a:cxnLst/>
              <a:rect l="l" t="t" r="r" b="b"/>
              <a:pathLst>
                <a:path w="1490" h="1419" extrusionOk="0">
                  <a:moveTo>
                    <a:pt x="714" y="1"/>
                  </a:moveTo>
                  <a:cubicBezTo>
                    <a:pt x="350" y="1"/>
                    <a:pt x="0" y="283"/>
                    <a:pt x="0" y="709"/>
                  </a:cubicBezTo>
                  <a:cubicBezTo>
                    <a:pt x="0" y="1135"/>
                    <a:pt x="350" y="1418"/>
                    <a:pt x="714" y="1418"/>
                  </a:cubicBezTo>
                  <a:cubicBezTo>
                    <a:pt x="889" y="1418"/>
                    <a:pt x="1066" y="1353"/>
                    <a:pt x="1211" y="1209"/>
                  </a:cubicBezTo>
                  <a:cubicBezTo>
                    <a:pt x="1489" y="935"/>
                    <a:pt x="1489" y="484"/>
                    <a:pt x="1211" y="210"/>
                  </a:cubicBezTo>
                  <a:cubicBezTo>
                    <a:pt x="1066" y="65"/>
                    <a:pt x="889"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0;p15">
              <a:extLst>
                <a:ext uri="{FF2B5EF4-FFF2-40B4-BE49-F238E27FC236}">
                  <a16:creationId xmlns:a16="http://schemas.microsoft.com/office/drawing/2014/main" id="{8120BB08-A7FA-A74E-0E72-380D7A213F00}"/>
                </a:ext>
              </a:extLst>
            </p:cNvPr>
            <p:cNvSpPr/>
            <p:nvPr/>
          </p:nvSpPr>
          <p:spPr>
            <a:xfrm>
              <a:off x="6754529" y="3467488"/>
              <a:ext cx="45422" cy="38956"/>
            </a:xfrm>
            <a:custGeom>
              <a:avLst/>
              <a:gdLst/>
              <a:ahLst/>
              <a:cxnLst/>
              <a:rect l="l" t="t" r="r" b="b"/>
              <a:pathLst>
                <a:path w="1735" h="1488" extrusionOk="0">
                  <a:moveTo>
                    <a:pt x="996" y="413"/>
                  </a:moveTo>
                  <a:cubicBezTo>
                    <a:pt x="1078" y="413"/>
                    <a:pt x="1162" y="444"/>
                    <a:pt x="1230" y="512"/>
                  </a:cubicBezTo>
                  <a:cubicBezTo>
                    <a:pt x="1437" y="719"/>
                    <a:pt x="1288" y="1074"/>
                    <a:pt x="995" y="1074"/>
                  </a:cubicBezTo>
                  <a:cubicBezTo>
                    <a:pt x="812" y="1074"/>
                    <a:pt x="663" y="925"/>
                    <a:pt x="663" y="743"/>
                  </a:cubicBezTo>
                  <a:cubicBezTo>
                    <a:pt x="663" y="545"/>
                    <a:pt x="825" y="413"/>
                    <a:pt x="996" y="413"/>
                  </a:cubicBezTo>
                  <a:close/>
                  <a:moveTo>
                    <a:pt x="989" y="0"/>
                  </a:moveTo>
                  <a:cubicBezTo>
                    <a:pt x="806" y="0"/>
                    <a:pt x="619" y="68"/>
                    <a:pt x="466" y="219"/>
                  </a:cubicBezTo>
                  <a:cubicBezTo>
                    <a:pt x="0" y="685"/>
                    <a:pt x="332" y="1488"/>
                    <a:pt x="995" y="1488"/>
                  </a:cubicBezTo>
                  <a:cubicBezTo>
                    <a:pt x="1403" y="1488"/>
                    <a:pt x="1735" y="1156"/>
                    <a:pt x="1735" y="743"/>
                  </a:cubicBezTo>
                  <a:cubicBezTo>
                    <a:pt x="1735" y="295"/>
                    <a:pt x="1370" y="0"/>
                    <a:pt x="989" y="0"/>
                  </a:cubicBezTo>
                  <a:close/>
                </a:path>
              </a:pathLst>
            </a:custGeom>
            <a:solidFill>
              <a:srgbClr val="714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1;p15">
              <a:extLst>
                <a:ext uri="{FF2B5EF4-FFF2-40B4-BE49-F238E27FC236}">
                  <a16:creationId xmlns:a16="http://schemas.microsoft.com/office/drawing/2014/main" id="{94316A4A-CA7E-CCBF-03F0-67AD6970ED69}"/>
                </a:ext>
              </a:extLst>
            </p:cNvPr>
            <p:cNvSpPr/>
            <p:nvPr/>
          </p:nvSpPr>
          <p:spPr>
            <a:xfrm>
              <a:off x="6852128" y="3513957"/>
              <a:ext cx="45422" cy="38930"/>
            </a:xfrm>
            <a:custGeom>
              <a:avLst/>
              <a:gdLst/>
              <a:ahLst/>
              <a:cxnLst/>
              <a:rect l="l" t="t" r="r" b="b"/>
              <a:pathLst>
                <a:path w="1735" h="1487" extrusionOk="0">
                  <a:moveTo>
                    <a:pt x="740" y="409"/>
                  </a:moveTo>
                  <a:cubicBezTo>
                    <a:pt x="1033" y="409"/>
                    <a:pt x="1182" y="769"/>
                    <a:pt x="976" y="976"/>
                  </a:cubicBezTo>
                  <a:cubicBezTo>
                    <a:pt x="907" y="1043"/>
                    <a:pt x="823" y="1073"/>
                    <a:pt x="742" y="1073"/>
                  </a:cubicBezTo>
                  <a:cubicBezTo>
                    <a:pt x="571" y="1073"/>
                    <a:pt x="409" y="942"/>
                    <a:pt x="409" y="741"/>
                  </a:cubicBezTo>
                  <a:cubicBezTo>
                    <a:pt x="409" y="561"/>
                    <a:pt x="553" y="414"/>
                    <a:pt x="732" y="414"/>
                  </a:cubicBezTo>
                  <a:cubicBezTo>
                    <a:pt x="734" y="414"/>
                    <a:pt x="737" y="414"/>
                    <a:pt x="740" y="414"/>
                  </a:cubicBezTo>
                  <a:lnTo>
                    <a:pt x="740" y="409"/>
                  </a:lnTo>
                  <a:close/>
                  <a:moveTo>
                    <a:pt x="745" y="1"/>
                  </a:moveTo>
                  <a:cubicBezTo>
                    <a:pt x="332" y="1"/>
                    <a:pt x="0" y="332"/>
                    <a:pt x="0" y="741"/>
                  </a:cubicBezTo>
                  <a:cubicBezTo>
                    <a:pt x="0" y="1190"/>
                    <a:pt x="368" y="1487"/>
                    <a:pt x="751" y="1487"/>
                  </a:cubicBezTo>
                  <a:cubicBezTo>
                    <a:pt x="933" y="1487"/>
                    <a:pt x="1118" y="1419"/>
                    <a:pt x="1269" y="1269"/>
                  </a:cubicBezTo>
                  <a:cubicBezTo>
                    <a:pt x="1735" y="798"/>
                    <a:pt x="1403" y="1"/>
                    <a:pt x="745" y="1"/>
                  </a:cubicBezTo>
                  <a:close/>
                </a:path>
              </a:pathLst>
            </a:custGeom>
            <a:solidFill>
              <a:srgbClr val="714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2;p15">
              <a:extLst>
                <a:ext uri="{FF2B5EF4-FFF2-40B4-BE49-F238E27FC236}">
                  <a16:creationId xmlns:a16="http://schemas.microsoft.com/office/drawing/2014/main" id="{504AEC6C-66DD-3797-DFA6-2A98DC90FBAA}"/>
                </a:ext>
              </a:extLst>
            </p:cNvPr>
            <p:cNvSpPr/>
            <p:nvPr/>
          </p:nvSpPr>
          <p:spPr>
            <a:xfrm>
              <a:off x="6753010" y="3559118"/>
              <a:ext cx="64298" cy="55187"/>
            </a:xfrm>
            <a:custGeom>
              <a:avLst/>
              <a:gdLst/>
              <a:ahLst/>
              <a:cxnLst/>
              <a:rect l="l" t="t" r="r" b="b"/>
              <a:pathLst>
                <a:path w="2456" h="2108" extrusionOk="0">
                  <a:moveTo>
                    <a:pt x="1050" y="414"/>
                  </a:moveTo>
                  <a:lnTo>
                    <a:pt x="1050" y="414"/>
                  </a:lnTo>
                  <a:cubicBezTo>
                    <a:pt x="1620" y="416"/>
                    <a:pt x="1903" y="1106"/>
                    <a:pt x="1500" y="1504"/>
                  </a:cubicBezTo>
                  <a:cubicBezTo>
                    <a:pt x="1370" y="1635"/>
                    <a:pt x="1210" y="1694"/>
                    <a:pt x="1053" y="1694"/>
                  </a:cubicBezTo>
                  <a:cubicBezTo>
                    <a:pt x="725" y="1694"/>
                    <a:pt x="409" y="1439"/>
                    <a:pt x="409" y="1053"/>
                  </a:cubicBezTo>
                  <a:cubicBezTo>
                    <a:pt x="409" y="703"/>
                    <a:pt x="696" y="415"/>
                    <a:pt x="1050" y="414"/>
                  </a:cubicBezTo>
                  <a:close/>
                  <a:moveTo>
                    <a:pt x="1048" y="0"/>
                  </a:moveTo>
                  <a:cubicBezTo>
                    <a:pt x="472" y="5"/>
                    <a:pt x="1" y="476"/>
                    <a:pt x="1" y="1053"/>
                  </a:cubicBezTo>
                  <a:cubicBezTo>
                    <a:pt x="1" y="1687"/>
                    <a:pt x="518" y="2107"/>
                    <a:pt x="1058" y="2107"/>
                  </a:cubicBezTo>
                  <a:cubicBezTo>
                    <a:pt x="1316" y="2107"/>
                    <a:pt x="1578" y="2011"/>
                    <a:pt x="1793" y="1797"/>
                  </a:cubicBezTo>
                  <a:cubicBezTo>
                    <a:pt x="2456" y="1134"/>
                    <a:pt x="1985" y="0"/>
                    <a:pt x="1048" y="0"/>
                  </a:cubicBezTo>
                  <a:close/>
                </a:path>
              </a:pathLst>
            </a:custGeom>
            <a:solidFill>
              <a:srgbClr val="714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3;p15">
              <a:extLst>
                <a:ext uri="{FF2B5EF4-FFF2-40B4-BE49-F238E27FC236}">
                  <a16:creationId xmlns:a16="http://schemas.microsoft.com/office/drawing/2014/main" id="{FB70CA0C-EACF-3AD1-45D0-459613AEDD47}"/>
                </a:ext>
              </a:extLst>
            </p:cNvPr>
            <p:cNvSpPr/>
            <p:nvPr/>
          </p:nvSpPr>
          <p:spPr>
            <a:xfrm>
              <a:off x="6633158" y="3359783"/>
              <a:ext cx="368143" cy="368771"/>
            </a:xfrm>
            <a:custGeom>
              <a:avLst/>
              <a:gdLst/>
              <a:ahLst/>
              <a:cxnLst/>
              <a:rect l="l" t="t" r="r" b="b"/>
              <a:pathLst>
                <a:path w="14062" h="14086" extrusionOk="0">
                  <a:moveTo>
                    <a:pt x="7025" y="428"/>
                  </a:moveTo>
                  <a:cubicBezTo>
                    <a:pt x="7106" y="428"/>
                    <a:pt x="7188" y="457"/>
                    <a:pt x="7255" y="524"/>
                  </a:cubicBezTo>
                  <a:cubicBezTo>
                    <a:pt x="7461" y="735"/>
                    <a:pt x="7317" y="1091"/>
                    <a:pt x="7019" y="1091"/>
                  </a:cubicBezTo>
                  <a:cubicBezTo>
                    <a:pt x="6837" y="1086"/>
                    <a:pt x="6693" y="942"/>
                    <a:pt x="6688" y="759"/>
                  </a:cubicBezTo>
                  <a:cubicBezTo>
                    <a:pt x="6688" y="560"/>
                    <a:pt x="6854" y="428"/>
                    <a:pt x="7025" y="428"/>
                  </a:cubicBezTo>
                  <a:close/>
                  <a:moveTo>
                    <a:pt x="12366" y="1254"/>
                  </a:moveTo>
                  <a:cubicBezTo>
                    <a:pt x="12688" y="1254"/>
                    <a:pt x="12909" y="1581"/>
                    <a:pt x="12784" y="1878"/>
                  </a:cubicBezTo>
                  <a:cubicBezTo>
                    <a:pt x="12711" y="2061"/>
                    <a:pt x="12541" y="2162"/>
                    <a:pt x="12366" y="2162"/>
                  </a:cubicBezTo>
                  <a:cubicBezTo>
                    <a:pt x="12252" y="2162"/>
                    <a:pt x="12135" y="2119"/>
                    <a:pt x="12044" y="2027"/>
                  </a:cubicBezTo>
                  <a:cubicBezTo>
                    <a:pt x="11761" y="1739"/>
                    <a:pt x="11963" y="1254"/>
                    <a:pt x="12366" y="1254"/>
                  </a:cubicBezTo>
                  <a:close/>
                  <a:moveTo>
                    <a:pt x="1946" y="1480"/>
                  </a:moveTo>
                  <a:cubicBezTo>
                    <a:pt x="2393" y="1480"/>
                    <a:pt x="2614" y="2023"/>
                    <a:pt x="2302" y="2335"/>
                  </a:cubicBezTo>
                  <a:cubicBezTo>
                    <a:pt x="2203" y="2433"/>
                    <a:pt x="2075" y="2483"/>
                    <a:pt x="1946" y="2483"/>
                  </a:cubicBezTo>
                  <a:cubicBezTo>
                    <a:pt x="1818" y="2483"/>
                    <a:pt x="1689" y="2433"/>
                    <a:pt x="1591" y="2335"/>
                  </a:cubicBezTo>
                  <a:cubicBezTo>
                    <a:pt x="1278" y="2023"/>
                    <a:pt x="1499" y="1480"/>
                    <a:pt x="1946" y="1480"/>
                  </a:cubicBezTo>
                  <a:close/>
                  <a:moveTo>
                    <a:pt x="721" y="6725"/>
                  </a:moveTo>
                  <a:cubicBezTo>
                    <a:pt x="890" y="6725"/>
                    <a:pt x="1053" y="6856"/>
                    <a:pt x="1053" y="7057"/>
                  </a:cubicBezTo>
                  <a:cubicBezTo>
                    <a:pt x="1053" y="7240"/>
                    <a:pt x="904" y="7389"/>
                    <a:pt x="721" y="7389"/>
                  </a:cubicBezTo>
                  <a:cubicBezTo>
                    <a:pt x="428" y="7389"/>
                    <a:pt x="279" y="7028"/>
                    <a:pt x="490" y="6822"/>
                  </a:cubicBezTo>
                  <a:cubicBezTo>
                    <a:pt x="557" y="6755"/>
                    <a:pt x="640" y="6725"/>
                    <a:pt x="721" y="6725"/>
                  </a:cubicBezTo>
                  <a:close/>
                  <a:moveTo>
                    <a:pt x="13312" y="6725"/>
                  </a:moveTo>
                  <a:cubicBezTo>
                    <a:pt x="13482" y="6725"/>
                    <a:pt x="13644" y="6856"/>
                    <a:pt x="13644" y="7057"/>
                  </a:cubicBezTo>
                  <a:cubicBezTo>
                    <a:pt x="13644" y="7240"/>
                    <a:pt x="13495" y="7389"/>
                    <a:pt x="13312" y="7389"/>
                  </a:cubicBezTo>
                  <a:cubicBezTo>
                    <a:pt x="13019" y="7389"/>
                    <a:pt x="12871" y="7028"/>
                    <a:pt x="13082" y="6822"/>
                  </a:cubicBezTo>
                  <a:cubicBezTo>
                    <a:pt x="13149" y="6755"/>
                    <a:pt x="13231" y="6725"/>
                    <a:pt x="13312" y="6725"/>
                  </a:cubicBezTo>
                  <a:close/>
                  <a:moveTo>
                    <a:pt x="2566" y="11179"/>
                  </a:moveTo>
                  <a:cubicBezTo>
                    <a:pt x="2859" y="11179"/>
                    <a:pt x="3008" y="11530"/>
                    <a:pt x="2801" y="11736"/>
                  </a:cubicBezTo>
                  <a:lnTo>
                    <a:pt x="2801" y="11741"/>
                  </a:lnTo>
                  <a:cubicBezTo>
                    <a:pt x="2735" y="11806"/>
                    <a:pt x="2651" y="11836"/>
                    <a:pt x="2569" y="11836"/>
                  </a:cubicBezTo>
                  <a:cubicBezTo>
                    <a:pt x="2442" y="11836"/>
                    <a:pt x="2318" y="11764"/>
                    <a:pt x="2263" y="11631"/>
                  </a:cubicBezTo>
                  <a:cubicBezTo>
                    <a:pt x="2177" y="11414"/>
                    <a:pt x="2335" y="11179"/>
                    <a:pt x="2566" y="11179"/>
                  </a:cubicBezTo>
                  <a:close/>
                  <a:moveTo>
                    <a:pt x="7014" y="13019"/>
                  </a:moveTo>
                  <a:cubicBezTo>
                    <a:pt x="7197" y="13019"/>
                    <a:pt x="7346" y="13163"/>
                    <a:pt x="7346" y="13346"/>
                  </a:cubicBezTo>
                  <a:lnTo>
                    <a:pt x="7346" y="13350"/>
                  </a:lnTo>
                  <a:cubicBezTo>
                    <a:pt x="7346" y="13549"/>
                    <a:pt x="7182" y="13682"/>
                    <a:pt x="7012" y="13682"/>
                  </a:cubicBezTo>
                  <a:cubicBezTo>
                    <a:pt x="6932" y="13682"/>
                    <a:pt x="6850" y="13652"/>
                    <a:pt x="6784" y="13586"/>
                  </a:cubicBezTo>
                  <a:cubicBezTo>
                    <a:pt x="6572" y="13374"/>
                    <a:pt x="6721" y="13019"/>
                    <a:pt x="7014" y="13019"/>
                  </a:cubicBezTo>
                  <a:close/>
                  <a:moveTo>
                    <a:pt x="7038" y="0"/>
                  </a:moveTo>
                  <a:cubicBezTo>
                    <a:pt x="6625" y="0"/>
                    <a:pt x="6294" y="332"/>
                    <a:pt x="6294" y="745"/>
                  </a:cubicBezTo>
                  <a:cubicBezTo>
                    <a:pt x="6294" y="1071"/>
                    <a:pt x="6515" y="1355"/>
                    <a:pt x="6827" y="1441"/>
                  </a:cubicBezTo>
                  <a:lnTo>
                    <a:pt x="6827" y="2585"/>
                  </a:lnTo>
                  <a:cubicBezTo>
                    <a:pt x="6769" y="2565"/>
                    <a:pt x="6707" y="2546"/>
                    <a:pt x="6649" y="2522"/>
                  </a:cubicBezTo>
                  <a:cubicBezTo>
                    <a:pt x="6434" y="2442"/>
                    <a:pt x="6269" y="2398"/>
                    <a:pt x="6123" y="2398"/>
                  </a:cubicBezTo>
                  <a:cubicBezTo>
                    <a:pt x="5882" y="2398"/>
                    <a:pt x="5693" y="2520"/>
                    <a:pt x="5415" y="2810"/>
                  </a:cubicBezTo>
                  <a:cubicBezTo>
                    <a:pt x="5333" y="2911"/>
                    <a:pt x="5232" y="2993"/>
                    <a:pt x="5122" y="3060"/>
                  </a:cubicBezTo>
                  <a:cubicBezTo>
                    <a:pt x="5026" y="3108"/>
                    <a:pt x="4881" y="3123"/>
                    <a:pt x="4732" y="3137"/>
                  </a:cubicBezTo>
                  <a:cubicBezTo>
                    <a:pt x="4319" y="3176"/>
                    <a:pt x="4065" y="3228"/>
                    <a:pt x="3877" y="3589"/>
                  </a:cubicBezTo>
                  <a:lnTo>
                    <a:pt x="2724" y="2441"/>
                  </a:lnTo>
                  <a:cubicBezTo>
                    <a:pt x="2950" y="2085"/>
                    <a:pt x="2902" y="1619"/>
                    <a:pt x="2609" y="1321"/>
                  </a:cubicBezTo>
                  <a:cubicBezTo>
                    <a:pt x="2431" y="1143"/>
                    <a:pt x="2198" y="1055"/>
                    <a:pt x="1965" y="1055"/>
                  </a:cubicBezTo>
                  <a:cubicBezTo>
                    <a:pt x="1731" y="1055"/>
                    <a:pt x="1497" y="1143"/>
                    <a:pt x="1317" y="1321"/>
                  </a:cubicBezTo>
                  <a:cubicBezTo>
                    <a:pt x="714" y="1924"/>
                    <a:pt x="1210" y="2880"/>
                    <a:pt x="1936" y="2880"/>
                  </a:cubicBezTo>
                  <a:cubicBezTo>
                    <a:pt x="2095" y="2880"/>
                    <a:pt x="2264" y="2834"/>
                    <a:pt x="2436" y="2729"/>
                  </a:cubicBezTo>
                  <a:lnTo>
                    <a:pt x="3719" y="4011"/>
                  </a:lnTo>
                  <a:cubicBezTo>
                    <a:pt x="3618" y="4295"/>
                    <a:pt x="3579" y="4333"/>
                    <a:pt x="3277" y="4516"/>
                  </a:cubicBezTo>
                  <a:cubicBezTo>
                    <a:pt x="2729" y="4843"/>
                    <a:pt x="2638" y="5044"/>
                    <a:pt x="2720" y="5659"/>
                  </a:cubicBezTo>
                  <a:cubicBezTo>
                    <a:pt x="2739" y="5803"/>
                    <a:pt x="2758" y="5947"/>
                    <a:pt x="2734" y="6053"/>
                  </a:cubicBezTo>
                  <a:cubicBezTo>
                    <a:pt x="2686" y="6265"/>
                    <a:pt x="2465" y="6447"/>
                    <a:pt x="2345" y="6836"/>
                  </a:cubicBezTo>
                  <a:lnTo>
                    <a:pt x="1442" y="6836"/>
                  </a:lnTo>
                  <a:cubicBezTo>
                    <a:pt x="1355" y="6524"/>
                    <a:pt x="1072" y="6303"/>
                    <a:pt x="745" y="6298"/>
                  </a:cubicBezTo>
                  <a:cubicBezTo>
                    <a:pt x="332" y="6298"/>
                    <a:pt x="0" y="6634"/>
                    <a:pt x="0" y="7043"/>
                  </a:cubicBezTo>
                  <a:cubicBezTo>
                    <a:pt x="0" y="7456"/>
                    <a:pt x="332" y="7787"/>
                    <a:pt x="745" y="7787"/>
                  </a:cubicBezTo>
                  <a:cubicBezTo>
                    <a:pt x="1072" y="7783"/>
                    <a:pt x="1355" y="7566"/>
                    <a:pt x="1442" y="7249"/>
                  </a:cubicBezTo>
                  <a:lnTo>
                    <a:pt x="2345" y="7249"/>
                  </a:lnTo>
                  <a:cubicBezTo>
                    <a:pt x="2460" y="7634"/>
                    <a:pt x="2686" y="7821"/>
                    <a:pt x="2734" y="8032"/>
                  </a:cubicBezTo>
                  <a:cubicBezTo>
                    <a:pt x="2796" y="8301"/>
                    <a:pt x="2590" y="8748"/>
                    <a:pt x="2763" y="9108"/>
                  </a:cubicBezTo>
                  <a:cubicBezTo>
                    <a:pt x="2936" y="9469"/>
                    <a:pt x="3416" y="9589"/>
                    <a:pt x="3584" y="9800"/>
                  </a:cubicBezTo>
                  <a:cubicBezTo>
                    <a:pt x="3642" y="9887"/>
                    <a:pt x="3685" y="9983"/>
                    <a:pt x="3714" y="10079"/>
                  </a:cubicBezTo>
                  <a:lnTo>
                    <a:pt x="2931" y="10857"/>
                  </a:lnTo>
                  <a:cubicBezTo>
                    <a:pt x="2816" y="10793"/>
                    <a:pt x="2692" y="10763"/>
                    <a:pt x="2571" y="10763"/>
                  </a:cubicBezTo>
                  <a:cubicBezTo>
                    <a:pt x="2248" y="10763"/>
                    <a:pt x="1942" y="10976"/>
                    <a:pt x="1855" y="11318"/>
                  </a:cubicBezTo>
                  <a:cubicBezTo>
                    <a:pt x="1735" y="11787"/>
                    <a:pt x="2091" y="12241"/>
                    <a:pt x="2573" y="12241"/>
                  </a:cubicBezTo>
                  <a:cubicBezTo>
                    <a:pt x="2575" y="12241"/>
                    <a:pt x="2578" y="12241"/>
                    <a:pt x="2580" y="12241"/>
                  </a:cubicBezTo>
                  <a:cubicBezTo>
                    <a:pt x="2582" y="12241"/>
                    <a:pt x="2585" y="12241"/>
                    <a:pt x="2587" y="12241"/>
                  </a:cubicBezTo>
                  <a:cubicBezTo>
                    <a:pt x="3145" y="12241"/>
                    <a:pt x="3497" y="11638"/>
                    <a:pt x="3224" y="11150"/>
                  </a:cubicBezTo>
                  <a:lnTo>
                    <a:pt x="3877" y="10497"/>
                  </a:lnTo>
                  <a:cubicBezTo>
                    <a:pt x="4185" y="11083"/>
                    <a:pt x="4795" y="10872"/>
                    <a:pt x="5117" y="11025"/>
                  </a:cubicBezTo>
                  <a:cubicBezTo>
                    <a:pt x="5357" y="11141"/>
                    <a:pt x="5583" y="11583"/>
                    <a:pt x="5977" y="11674"/>
                  </a:cubicBezTo>
                  <a:cubicBezTo>
                    <a:pt x="6027" y="11685"/>
                    <a:pt x="6076" y="11690"/>
                    <a:pt x="6125" y="11690"/>
                  </a:cubicBezTo>
                  <a:cubicBezTo>
                    <a:pt x="6369" y="11690"/>
                    <a:pt x="6602" y="11569"/>
                    <a:pt x="6822" y="11501"/>
                  </a:cubicBezTo>
                  <a:lnTo>
                    <a:pt x="6822" y="12639"/>
                  </a:lnTo>
                  <a:cubicBezTo>
                    <a:pt x="6510" y="12731"/>
                    <a:pt x="6294" y="13014"/>
                    <a:pt x="6289" y="13341"/>
                  </a:cubicBezTo>
                  <a:cubicBezTo>
                    <a:pt x="6289" y="13749"/>
                    <a:pt x="6620" y="14085"/>
                    <a:pt x="7034" y="14085"/>
                  </a:cubicBezTo>
                  <a:cubicBezTo>
                    <a:pt x="7442" y="14085"/>
                    <a:pt x="7773" y="13749"/>
                    <a:pt x="7773" y="13341"/>
                  </a:cubicBezTo>
                  <a:cubicBezTo>
                    <a:pt x="7773" y="13014"/>
                    <a:pt x="7557" y="12731"/>
                    <a:pt x="7240" y="12639"/>
                  </a:cubicBezTo>
                  <a:lnTo>
                    <a:pt x="7240" y="11501"/>
                  </a:lnTo>
                  <a:cubicBezTo>
                    <a:pt x="7463" y="11573"/>
                    <a:pt x="7696" y="11690"/>
                    <a:pt x="7936" y="11690"/>
                  </a:cubicBezTo>
                  <a:cubicBezTo>
                    <a:pt x="7986" y="11690"/>
                    <a:pt x="8035" y="11685"/>
                    <a:pt x="8086" y="11674"/>
                  </a:cubicBezTo>
                  <a:cubicBezTo>
                    <a:pt x="8489" y="11583"/>
                    <a:pt x="8705" y="11141"/>
                    <a:pt x="8946" y="11025"/>
                  </a:cubicBezTo>
                  <a:cubicBezTo>
                    <a:pt x="9272" y="10867"/>
                    <a:pt x="9882" y="11083"/>
                    <a:pt x="10185" y="10497"/>
                  </a:cubicBezTo>
                  <a:lnTo>
                    <a:pt x="10406" y="10713"/>
                  </a:lnTo>
                  <a:cubicBezTo>
                    <a:pt x="10451" y="10759"/>
                    <a:pt x="10501" y="10778"/>
                    <a:pt x="10550" y="10778"/>
                  </a:cubicBezTo>
                  <a:cubicBezTo>
                    <a:pt x="10709" y="10778"/>
                    <a:pt x="10846" y="10571"/>
                    <a:pt x="10699" y="10420"/>
                  </a:cubicBezTo>
                  <a:lnTo>
                    <a:pt x="10353" y="10079"/>
                  </a:lnTo>
                  <a:cubicBezTo>
                    <a:pt x="10454" y="9791"/>
                    <a:pt x="10488" y="9752"/>
                    <a:pt x="10795" y="9570"/>
                  </a:cubicBezTo>
                  <a:cubicBezTo>
                    <a:pt x="11338" y="9243"/>
                    <a:pt x="11429" y="9041"/>
                    <a:pt x="11348" y="8431"/>
                  </a:cubicBezTo>
                  <a:cubicBezTo>
                    <a:pt x="11300" y="8047"/>
                    <a:pt x="11309" y="8008"/>
                    <a:pt x="11511" y="7696"/>
                  </a:cubicBezTo>
                  <a:cubicBezTo>
                    <a:pt x="11602" y="7562"/>
                    <a:pt x="11674" y="7413"/>
                    <a:pt x="11722" y="7254"/>
                  </a:cubicBezTo>
                  <a:lnTo>
                    <a:pt x="12626" y="7254"/>
                  </a:lnTo>
                  <a:cubicBezTo>
                    <a:pt x="12712" y="7566"/>
                    <a:pt x="12995" y="7787"/>
                    <a:pt x="13322" y="7787"/>
                  </a:cubicBezTo>
                  <a:cubicBezTo>
                    <a:pt x="13325" y="7787"/>
                    <a:pt x="13328" y="7787"/>
                    <a:pt x="13331" y="7787"/>
                  </a:cubicBezTo>
                  <a:cubicBezTo>
                    <a:pt x="13735" y="7787"/>
                    <a:pt x="14062" y="7458"/>
                    <a:pt x="14062" y="7048"/>
                  </a:cubicBezTo>
                  <a:cubicBezTo>
                    <a:pt x="14062" y="6639"/>
                    <a:pt x="13730" y="6308"/>
                    <a:pt x="13322" y="6308"/>
                  </a:cubicBezTo>
                  <a:lnTo>
                    <a:pt x="13312" y="6308"/>
                  </a:lnTo>
                  <a:cubicBezTo>
                    <a:pt x="12986" y="6313"/>
                    <a:pt x="12702" y="6529"/>
                    <a:pt x="12616" y="6846"/>
                  </a:cubicBezTo>
                  <a:lnTo>
                    <a:pt x="11713" y="6846"/>
                  </a:lnTo>
                  <a:cubicBezTo>
                    <a:pt x="11597" y="6461"/>
                    <a:pt x="11372" y="6274"/>
                    <a:pt x="11324" y="6063"/>
                  </a:cubicBezTo>
                  <a:cubicBezTo>
                    <a:pt x="11266" y="5794"/>
                    <a:pt x="11468" y="5352"/>
                    <a:pt x="11295" y="4987"/>
                  </a:cubicBezTo>
                  <a:cubicBezTo>
                    <a:pt x="11122" y="4626"/>
                    <a:pt x="10641" y="4506"/>
                    <a:pt x="10473" y="4295"/>
                  </a:cubicBezTo>
                  <a:cubicBezTo>
                    <a:pt x="10416" y="4208"/>
                    <a:pt x="10372" y="4117"/>
                    <a:pt x="10344" y="4016"/>
                  </a:cubicBezTo>
                  <a:lnTo>
                    <a:pt x="11934" y="2426"/>
                  </a:lnTo>
                  <a:cubicBezTo>
                    <a:pt x="12074" y="2518"/>
                    <a:pt x="12231" y="2562"/>
                    <a:pt x="12387" y="2562"/>
                  </a:cubicBezTo>
                  <a:cubicBezTo>
                    <a:pt x="12606" y="2562"/>
                    <a:pt x="12823" y="2474"/>
                    <a:pt x="12986" y="2306"/>
                  </a:cubicBezTo>
                  <a:cubicBezTo>
                    <a:pt x="13322" y="1970"/>
                    <a:pt x="13322" y="1422"/>
                    <a:pt x="12986" y="1081"/>
                  </a:cubicBezTo>
                  <a:cubicBezTo>
                    <a:pt x="12815" y="913"/>
                    <a:pt x="12593" y="829"/>
                    <a:pt x="12372" y="829"/>
                  </a:cubicBezTo>
                  <a:cubicBezTo>
                    <a:pt x="12150" y="829"/>
                    <a:pt x="11929" y="913"/>
                    <a:pt x="11761" y="1081"/>
                  </a:cubicBezTo>
                  <a:cubicBezTo>
                    <a:pt x="11482" y="1364"/>
                    <a:pt x="11434" y="1797"/>
                    <a:pt x="11641" y="2133"/>
                  </a:cubicBezTo>
                  <a:lnTo>
                    <a:pt x="10180" y="3593"/>
                  </a:lnTo>
                  <a:cubicBezTo>
                    <a:pt x="10055" y="3348"/>
                    <a:pt x="9897" y="3214"/>
                    <a:pt x="9532" y="3161"/>
                  </a:cubicBezTo>
                  <a:cubicBezTo>
                    <a:pt x="9515" y="3158"/>
                    <a:pt x="9500" y="3157"/>
                    <a:pt x="9485" y="3157"/>
                  </a:cubicBezTo>
                  <a:cubicBezTo>
                    <a:pt x="9242" y="3157"/>
                    <a:pt x="9202" y="3537"/>
                    <a:pt x="9469" y="3565"/>
                  </a:cubicBezTo>
                  <a:cubicBezTo>
                    <a:pt x="9762" y="3608"/>
                    <a:pt x="9806" y="3685"/>
                    <a:pt x="9926" y="4059"/>
                  </a:cubicBezTo>
                  <a:cubicBezTo>
                    <a:pt x="10079" y="4521"/>
                    <a:pt x="10161" y="4626"/>
                    <a:pt x="10579" y="4871"/>
                  </a:cubicBezTo>
                  <a:cubicBezTo>
                    <a:pt x="10978" y="5112"/>
                    <a:pt x="10992" y="5155"/>
                    <a:pt x="10934" y="5606"/>
                  </a:cubicBezTo>
                  <a:cubicBezTo>
                    <a:pt x="10872" y="6096"/>
                    <a:pt x="10901" y="6226"/>
                    <a:pt x="11165" y="6620"/>
                  </a:cubicBezTo>
                  <a:cubicBezTo>
                    <a:pt x="11425" y="7014"/>
                    <a:pt x="11420" y="7067"/>
                    <a:pt x="11165" y="7461"/>
                  </a:cubicBezTo>
                  <a:cubicBezTo>
                    <a:pt x="10906" y="7850"/>
                    <a:pt x="10872" y="7989"/>
                    <a:pt x="10934" y="8474"/>
                  </a:cubicBezTo>
                  <a:cubicBezTo>
                    <a:pt x="10992" y="8921"/>
                    <a:pt x="10973" y="8964"/>
                    <a:pt x="10579" y="9205"/>
                  </a:cubicBezTo>
                  <a:cubicBezTo>
                    <a:pt x="10161" y="9450"/>
                    <a:pt x="10079" y="9560"/>
                    <a:pt x="9930" y="10021"/>
                  </a:cubicBezTo>
                  <a:cubicBezTo>
                    <a:pt x="9786" y="10458"/>
                    <a:pt x="9748" y="10487"/>
                    <a:pt x="9292" y="10530"/>
                  </a:cubicBezTo>
                  <a:cubicBezTo>
                    <a:pt x="8811" y="10574"/>
                    <a:pt x="8686" y="10636"/>
                    <a:pt x="8355" y="10982"/>
                  </a:cubicBezTo>
                  <a:cubicBezTo>
                    <a:pt x="8161" y="11184"/>
                    <a:pt x="8067" y="11267"/>
                    <a:pt x="7930" y="11267"/>
                  </a:cubicBezTo>
                  <a:cubicBezTo>
                    <a:pt x="7839" y="11267"/>
                    <a:pt x="7730" y="11231"/>
                    <a:pt x="7562" y="11169"/>
                  </a:cubicBezTo>
                  <a:cubicBezTo>
                    <a:pt x="7394" y="11107"/>
                    <a:pt x="7216" y="11040"/>
                    <a:pt x="7029" y="11040"/>
                  </a:cubicBezTo>
                  <a:cubicBezTo>
                    <a:pt x="6696" y="11040"/>
                    <a:pt x="6355" y="11267"/>
                    <a:pt x="6130" y="11267"/>
                  </a:cubicBezTo>
                  <a:cubicBezTo>
                    <a:pt x="6108" y="11267"/>
                    <a:pt x="6087" y="11265"/>
                    <a:pt x="6068" y="11261"/>
                  </a:cubicBezTo>
                  <a:cubicBezTo>
                    <a:pt x="5948" y="11232"/>
                    <a:pt x="5833" y="11112"/>
                    <a:pt x="5708" y="10982"/>
                  </a:cubicBezTo>
                  <a:cubicBezTo>
                    <a:pt x="5376" y="10636"/>
                    <a:pt x="5256" y="10574"/>
                    <a:pt x="4771" y="10530"/>
                  </a:cubicBezTo>
                  <a:cubicBezTo>
                    <a:pt x="4315" y="10487"/>
                    <a:pt x="4276" y="10458"/>
                    <a:pt x="4132" y="10021"/>
                  </a:cubicBezTo>
                  <a:cubicBezTo>
                    <a:pt x="3983" y="9560"/>
                    <a:pt x="3897" y="9454"/>
                    <a:pt x="3483" y="9205"/>
                  </a:cubicBezTo>
                  <a:cubicBezTo>
                    <a:pt x="3085" y="8964"/>
                    <a:pt x="3065" y="8921"/>
                    <a:pt x="3128" y="8470"/>
                  </a:cubicBezTo>
                  <a:cubicBezTo>
                    <a:pt x="3186" y="7984"/>
                    <a:pt x="3157" y="7850"/>
                    <a:pt x="2897" y="7456"/>
                  </a:cubicBezTo>
                  <a:cubicBezTo>
                    <a:pt x="2638" y="7062"/>
                    <a:pt x="2638" y="7009"/>
                    <a:pt x="2897" y="6620"/>
                  </a:cubicBezTo>
                  <a:cubicBezTo>
                    <a:pt x="3157" y="6231"/>
                    <a:pt x="3190" y="6092"/>
                    <a:pt x="3128" y="5606"/>
                  </a:cubicBezTo>
                  <a:cubicBezTo>
                    <a:pt x="3065" y="5155"/>
                    <a:pt x="3085" y="5112"/>
                    <a:pt x="3483" y="4871"/>
                  </a:cubicBezTo>
                  <a:cubicBezTo>
                    <a:pt x="3632" y="4780"/>
                    <a:pt x="3796" y="4689"/>
                    <a:pt x="3906" y="4545"/>
                  </a:cubicBezTo>
                  <a:cubicBezTo>
                    <a:pt x="4012" y="4396"/>
                    <a:pt x="4089" y="4232"/>
                    <a:pt x="4137" y="4055"/>
                  </a:cubicBezTo>
                  <a:cubicBezTo>
                    <a:pt x="4190" y="3887"/>
                    <a:pt x="4242" y="3728"/>
                    <a:pt x="4339" y="3651"/>
                  </a:cubicBezTo>
                  <a:cubicBezTo>
                    <a:pt x="4430" y="3574"/>
                    <a:pt x="4598" y="3560"/>
                    <a:pt x="4771" y="3545"/>
                  </a:cubicBezTo>
                  <a:cubicBezTo>
                    <a:pt x="5256" y="3502"/>
                    <a:pt x="5376" y="3435"/>
                    <a:pt x="5708" y="3094"/>
                  </a:cubicBezTo>
                  <a:cubicBezTo>
                    <a:pt x="5902" y="2891"/>
                    <a:pt x="5996" y="2807"/>
                    <a:pt x="6134" y="2807"/>
                  </a:cubicBezTo>
                  <a:cubicBezTo>
                    <a:pt x="6225" y="2807"/>
                    <a:pt x="6335" y="2844"/>
                    <a:pt x="6505" y="2906"/>
                  </a:cubicBezTo>
                  <a:cubicBezTo>
                    <a:pt x="6736" y="2993"/>
                    <a:pt x="6886" y="3036"/>
                    <a:pt x="7036" y="3036"/>
                  </a:cubicBezTo>
                  <a:cubicBezTo>
                    <a:pt x="7186" y="3036"/>
                    <a:pt x="7336" y="2993"/>
                    <a:pt x="7567" y="2906"/>
                  </a:cubicBezTo>
                  <a:cubicBezTo>
                    <a:pt x="7740" y="2842"/>
                    <a:pt x="7851" y="2809"/>
                    <a:pt x="7939" y="2809"/>
                  </a:cubicBezTo>
                  <a:cubicBezTo>
                    <a:pt x="8113" y="2809"/>
                    <a:pt x="8192" y="2941"/>
                    <a:pt x="8480" y="3219"/>
                  </a:cubicBezTo>
                  <a:cubicBezTo>
                    <a:pt x="8523" y="3258"/>
                    <a:pt x="8571" y="3275"/>
                    <a:pt x="8617" y="3275"/>
                  </a:cubicBezTo>
                  <a:cubicBezTo>
                    <a:pt x="8776" y="3275"/>
                    <a:pt x="8910" y="3070"/>
                    <a:pt x="8768" y="2921"/>
                  </a:cubicBezTo>
                  <a:lnTo>
                    <a:pt x="8657" y="2810"/>
                  </a:lnTo>
                  <a:cubicBezTo>
                    <a:pt x="8379" y="2520"/>
                    <a:pt x="8188" y="2398"/>
                    <a:pt x="7947" y="2398"/>
                  </a:cubicBezTo>
                  <a:cubicBezTo>
                    <a:pt x="7801" y="2398"/>
                    <a:pt x="7636" y="2442"/>
                    <a:pt x="7423" y="2522"/>
                  </a:cubicBezTo>
                  <a:cubicBezTo>
                    <a:pt x="7365" y="2546"/>
                    <a:pt x="7303" y="2565"/>
                    <a:pt x="7245" y="2585"/>
                  </a:cubicBezTo>
                  <a:lnTo>
                    <a:pt x="7245" y="1441"/>
                  </a:lnTo>
                  <a:cubicBezTo>
                    <a:pt x="7557" y="1355"/>
                    <a:pt x="7778" y="1071"/>
                    <a:pt x="7778" y="745"/>
                  </a:cubicBezTo>
                  <a:cubicBezTo>
                    <a:pt x="7778" y="332"/>
                    <a:pt x="7447" y="0"/>
                    <a:pt x="7038" y="0"/>
                  </a:cubicBezTo>
                  <a:close/>
                </a:path>
              </a:pathLst>
            </a:custGeom>
            <a:solidFill>
              <a:srgbClr val="5C2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4;p15">
              <a:extLst>
                <a:ext uri="{FF2B5EF4-FFF2-40B4-BE49-F238E27FC236}">
                  <a16:creationId xmlns:a16="http://schemas.microsoft.com/office/drawing/2014/main" id="{9E1657F1-6A6B-8F14-BDAB-1FE92319552F}"/>
                </a:ext>
              </a:extLst>
            </p:cNvPr>
            <p:cNvSpPr/>
            <p:nvPr/>
          </p:nvSpPr>
          <p:spPr>
            <a:xfrm>
              <a:off x="6916819" y="3646585"/>
              <a:ext cx="63251" cy="53983"/>
            </a:xfrm>
            <a:custGeom>
              <a:avLst/>
              <a:gdLst/>
              <a:ahLst/>
              <a:cxnLst/>
              <a:rect l="l" t="t" r="r" b="b"/>
              <a:pathLst>
                <a:path w="2416" h="2062" extrusionOk="0">
                  <a:moveTo>
                    <a:pt x="1259" y="688"/>
                  </a:moveTo>
                  <a:cubicBezTo>
                    <a:pt x="1376" y="688"/>
                    <a:pt x="1496" y="732"/>
                    <a:pt x="1594" y="829"/>
                  </a:cubicBezTo>
                  <a:cubicBezTo>
                    <a:pt x="1786" y="1017"/>
                    <a:pt x="1786" y="1324"/>
                    <a:pt x="1594" y="1511"/>
                  </a:cubicBezTo>
                  <a:cubicBezTo>
                    <a:pt x="1497" y="1607"/>
                    <a:pt x="1378" y="1650"/>
                    <a:pt x="1261" y="1650"/>
                  </a:cubicBezTo>
                  <a:cubicBezTo>
                    <a:pt x="1014" y="1650"/>
                    <a:pt x="777" y="1458"/>
                    <a:pt x="777" y="1170"/>
                  </a:cubicBezTo>
                  <a:cubicBezTo>
                    <a:pt x="777" y="881"/>
                    <a:pt x="1013" y="688"/>
                    <a:pt x="1259" y="688"/>
                  </a:cubicBezTo>
                  <a:close/>
                  <a:moveTo>
                    <a:pt x="297" y="0"/>
                  </a:moveTo>
                  <a:cubicBezTo>
                    <a:pt x="138" y="0"/>
                    <a:pt x="0" y="208"/>
                    <a:pt x="148" y="359"/>
                  </a:cubicBezTo>
                  <a:lnTo>
                    <a:pt x="503" y="709"/>
                  </a:lnTo>
                  <a:cubicBezTo>
                    <a:pt x="135" y="1314"/>
                    <a:pt x="580" y="2062"/>
                    <a:pt x="1257" y="2062"/>
                  </a:cubicBezTo>
                  <a:cubicBezTo>
                    <a:pt x="1295" y="2062"/>
                    <a:pt x="1333" y="2059"/>
                    <a:pt x="1373" y="2054"/>
                  </a:cubicBezTo>
                  <a:cubicBezTo>
                    <a:pt x="2108" y="1963"/>
                    <a:pt x="2415" y="1060"/>
                    <a:pt x="1882" y="536"/>
                  </a:cubicBezTo>
                  <a:cubicBezTo>
                    <a:pt x="1713" y="368"/>
                    <a:pt x="1489" y="280"/>
                    <a:pt x="1263" y="280"/>
                  </a:cubicBezTo>
                  <a:cubicBezTo>
                    <a:pt x="1102" y="280"/>
                    <a:pt x="940" y="324"/>
                    <a:pt x="796" y="416"/>
                  </a:cubicBezTo>
                  <a:lnTo>
                    <a:pt x="441" y="65"/>
                  </a:lnTo>
                  <a:cubicBezTo>
                    <a:pt x="396" y="19"/>
                    <a:pt x="345" y="0"/>
                    <a:pt x="297" y="0"/>
                  </a:cubicBezTo>
                  <a:close/>
                </a:path>
              </a:pathLst>
            </a:custGeom>
            <a:solidFill>
              <a:srgbClr val="FF6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5;p15">
              <a:extLst>
                <a:ext uri="{FF2B5EF4-FFF2-40B4-BE49-F238E27FC236}">
                  <a16:creationId xmlns:a16="http://schemas.microsoft.com/office/drawing/2014/main" id="{16E2138C-60A2-7FB3-4A7D-FE9245518672}"/>
                </a:ext>
              </a:extLst>
            </p:cNvPr>
            <p:cNvSpPr/>
            <p:nvPr/>
          </p:nvSpPr>
          <p:spPr>
            <a:xfrm>
              <a:off x="6737800" y="3445052"/>
              <a:ext cx="197868" cy="215592"/>
            </a:xfrm>
            <a:custGeom>
              <a:avLst/>
              <a:gdLst/>
              <a:ahLst/>
              <a:cxnLst/>
              <a:rect l="l" t="t" r="r" b="b"/>
              <a:pathLst>
                <a:path w="7558" h="8235" extrusionOk="0">
                  <a:moveTo>
                    <a:pt x="4920" y="0"/>
                  </a:moveTo>
                  <a:lnTo>
                    <a:pt x="4920" y="0"/>
                  </a:lnTo>
                  <a:cubicBezTo>
                    <a:pt x="6308" y="1523"/>
                    <a:pt x="6457" y="3805"/>
                    <a:pt x="5280" y="5491"/>
                  </a:cubicBezTo>
                  <a:cubicBezTo>
                    <a:pt x="4433" y="6703"/>
                    <a:pt x="3069" y="7379"/>
                    <a:pt x="1662" y="7379"/>
                  </a:cubicBezTo>
                  <a:cubicBezTo>
                    <a:pt x="1105" y="7379"/>
                    <a:pt x="541" y="7273"/>
                    <a:pt x="0" y="7052"/>
                  </a:cubicBezTo>
                  <a:lnTo>
                    <a:pt x="0" y="7052"/>
                  </a:lnTo>
                  <a:cubicBezTo>
                    <a:pt x="39" y="7163"/>
                    <a:pt x="106" y="7264"/>
                    <a:pt x="197" y="7346"/>
                  </a:cubicBezTo>
                  <a:cubicBezTo>
                    <a:pt x="452" y="7552"/>
                    <a:pt x="904" y="7446"/>
                    <a:pt x="1201" y="7591"/>
                  </a:cubicBezTo>
                  <a:cubicBezTo>
                    <a:pt x="1494" y="7735"/>
                    <a:pt x="1691" y="8153"/>
                    <a:pt x="2013" y="8225"/>
                  </a:cubicBezTo>
                  <a:cubicBezTo>
                    <a:pt x="2046" y="8232"/>
                    <a:pt x="2080" y="8235"/>
                    <a:pt x="2114" y="8235"/>
                  </a:cubicBezTo>
                  <a:cubicBezTo>
                    <a:pt x="2403" y="8235"/>
                    <a:pt x="2726" y="8008"/>
                    <a:pt x="3022" y="8008"/>
                  </a:cubicBezTo>
                  <a:cubicBezTo>
                    <a:pt x="3323" y="8008"/>
                    <a:pt x="3643" y="8235"/>
                    <a:pt x="3930" y="8235"/>
                  </a:cubicBezTo>
                  <a:cubicBezTo>
                    <a:pt x="3964" y="8235"/>
                    <a:pt x="3998" y="8232"/>
                    <a:pt x="4031" y="8225"/>
                  </a:cubicBezTo>
                  <a:cubicBezTo>
                    <a:pt x="4353" y="8148"/>
                    <a:pt x="4555" y="7735"/>
                    <a:pt x="4848" y="7591"/>
                  </a:cubicBezTo>
                  <a:cubicBezTo>
                    <a:pt x="5141" y="7451"/>
                    <a:pt x="5597" y="7552"/>
                    <a:pt x="5852" y="7346"/>
                  </a:cubicBezTo>
                  <a:cubicBezTo>
                    <a:pt x="6106" y="7144"/>
                    <a:pt x="6106" y="6678"/>
                    <a:pt x="6313" y="6418"/>
                  </a:cubicBezTo>
                  <a:cubicBezTo>
                    <a:pt x="6515" y="6164"/>
                    <a:pt x="6971" y="6058"/>
                    <a:pt x="7110" y="5770"/>
                  </a:cubicBezTo>
                  <a:cubicBezTo>
                    <a:pt x="7250" y="5477"/>
                    <a:pt x="7048" y="5054"/>
                    <a:pt x="7125" y="4732"/>
                  </a:cubicBezTo>
                  <a:cubicBezTo>
                    <a:pt x="7192" y="4420"/>
                    <a:pt x="7557" y="4132"/>
                    <a:pt x="7557" y="3795"/>
                  </a:cubicBezTo>
                  <a:cubicBezTo>
                    <a:pt x="7557" y="3459"/>
                    <a:pt x="7197" y="3171"/>
                    <a:pt x="7125" y="2859"/>
                  </a:cubicBezTo>
                  <a:cubicBezTo>
                    <a:pt x="7048" y="2537"/>
                    <a:pt x="7250" y="2119"/>
                    <a:pt x="7110" y="1826"/>
                  </a:cubicBezTo>
                  <a:cubicBezTo>
                    <a:pt x="6971" y="1533"/>
                    <a:pt x="6515" y="1427"/>
                    <a:pt x="6308" y="1177"/>
                  </a:cubicBezTo>
                  <a:cubicBezTo>
                    <a:pt x="6106" y="923"/>
                    <a:pt x="6106" y="457"/>
                    <a:pt x="5852" y="250"/>
                  </a:cubicBezTo>
                  <a:cubicBezTo>
                    <a:pt x="5746" y="178"/>
                    <a:pt x="5626" y="130"/>
                    <a:pt x="5496" y="120"/>
                  </a:cubicBezTo>
                  <a:lnTo>
                    <a:pt x="4920" y="0"/>
                  </a:lnTo>
                  <a:close/>
                </a:path>
              </a:pathLst>
            </a:custGeom>
            <a:solidFill>
              <a:srgbClr val="FF6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Google Shape;276;p15">
            <a:extLst>
              <a:ext uri="{FF2B5EF4-FFF2-40B4-BE49-F238E27FC236}">
                <a16:creationId xmlns:a16="http://schemas.microsoft.com/office/drawing/2014/main" id="{009AA88B-3553-D673-EE41-866447589064}"/>
              </a:ext>
            </a:extLst>
          </p:cNvPr>
          <p:cNvPicPr preferRelativeResize="0"/>
          <p:nvPr/>
        </p:nvPicPr>
        <p:blipFill>
          <a:blip r:embed="rId3">
            <a:alphaModFix/>
          </a:blip>
          <a:stretch>
            <a:fillRect/>
          </a:stretch>
        </p:blipFill>
        <p:spPr>
          <a:xfrm>
            <a:off x="1110150" y="3441853"/>
            <a:ext cx="1173300" cy="1173300"/>
          </a:xfrm>
          <a:prstGeom prst="rect">
            <a:avLst/>
          </a:prstGeom>
          <a:noFill/>
          <a:ln>
            <a:noFill/>
          </a:ln>
        </p:spPr>
      </p:pic>
    </p:spTree>
    <p:extLst>
      <p:ext uri="{BB962C8B-B14F-4D97-AF65-F5344CB8AC3E}">
        <p14:creationId xmlns:p14="http://schemas.microsoft.com/office/powerpoint/2010/main" val="3877619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algn="ctr"/>
            <a:r>
              <a:rPr lang="en-US" dirty="0"/>
              <a:t>Detecting the online toxicity?</a:t>
            </a:r>
          </a:p>
        </p:txBody>
      </p:sp>
      <p:sp>
        <p:nvSpPr>
          <p:cNvPr id="2" name="Google Shape;253;p15">
            <a:extLst>
              <a:ext uri="{FF2B5EF4-FFF2-40B4-BE49-F238E27FC236}">
                <a16:creationId xmlns:a16="http://schemas.microsoft.com/office/drawing/2014/main" id="{7D5CDD1D-DCAE-EE50-86CD-1074FF8214C8}"/>
              </a:ext>
            </a:extLst>
          </p:cNvPr>
          <p:cNvSpPr txBox="1"/>
          <p:nvPr/>
        </p:nvSpPr>
        <p:spPr>
          <a:xfrm>
            <a:off x="714300" y="1095779"/>
            <a:ext cx="8070734" cy="12310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u="sng" dirty="0">
                <a:solidFill>
                  <a:schemeClr val="hlink"/>
                </a:solidFill>
                <a:latin typeface="Montserrat" pitchFamily="2" charset="77"/>
                <a:ea typeface="Candara" charset="0"/>
                <a:cs typeface="Candara" charset="0"/>
                <a:sym typeface="Abel"/>
                <a:hlinkClick r:id="rId3"/>
              </a:rPr>
              <a:t>Detoxify</a:t>
            </a:r>
            <a:r>
              <a:rPr lang="en-US" i="1" dirty="0">
                <a:latin typeface="Montserrat" pitchFamily="2" charset="77"/>
                <a:ea typeface="Candara" charset="0"/>
                <a:cs typeface="Candara" charset="0"/>
                <a:sym typeface="Abel"/>
              </a:rPr>
              <a:t> </a:t>
            </a:r>
            <a:r>
              <a:rPr lang="en-US" dirty="0">
                <a:latin typeface="Montserrat" pitchFamily="2" charset="77"/>
                <a:ea typeface="Candara" charset="0"/>
                <a:cs typeface="Candara" charset="0"/>
                <a:sym typeface="Abel"/>
              </a:rPr>
              <a:t>(</a:t>
            </a:r>
            <a:r>
              <a:rPr lang="en-US" dirty="0" err="1">
                <a:latin typeface="Montserrat" pitchFamily="2" charset="77"/>
                <a:ea typeface="Candara" charset="0"/>
                <a:cs typeface="Candara" charset="0"/>
                <a:sym typeface="Abel"/>
              </a:rPr>
              <a:t>Hanu</a:t>
            </a:r>
            <a:r>
              <a:rPr lang="en-US" dirty="0">
                <a:latin typeface="Montserrat" pitchFamily="2" charset="77"/>
                <a:ea typeface="Candara" charset="0"/>
                <a:cs typeface="Candara" charset="0"/>
                <a:sym typeface="Abel"/>
              </a:rPr>
              <a:t> &amp; Unitary, 2021) </a:t>
            </a:r>
          </a:p>
          <a:p>
            <a:pPr marL="457200" lvl="0" indent="-317500" algn="l" rtl="0">
              <a:spcBef>
                <a:spcPts val="0"/>
              </a:spcBef>
              <a:spcAft>
                <a:spcPts val="0"/>
              </a:spcAft>
              <a:buSzPts val="1400"/>
              <a:buFont typeface="Abel"/>
              <a:buChar char="-"/>
            </a:pPr>
            <a:r>
              <a:rPr lang="en-US" dirty="0">
                <a:latin typeface="Montserrat" pitchFamily="2" charset="77"/>
                <a:ea typeface="Candara" charset="0"/>
                <a:cs typeface="Candara" charset="0"/>
                <a:sym typeface="Abel"/>
              </a:rPr>
              <a:t>Transformer model: BERT</a:t>
            </a:r>
          </a:p>
          <a:p>
            <a:pPr marL="457200" indent="-317500">
              <a:buSzPts val="1400"/>
              <a:buFont typeface="Abel"/>
              <a:buChar char="-"/>
            </a:pPr>
            <a:r>
              <a:rPr lang="en-US" dirty="0">
                <a:latin typeface="Montserrat" pitchFamily="2" charset="77"/>
                <a:ea typeface="Candara" charset="0"/>
                <a:cs typeface="Candara" charset="0"/>
                <a:sym typeface="Abel"/>
              </a:rPr>
              <a:t>A multilabel toxicity classification model</a:t>
            </a:r>
          </a:p>
          <a:p>
            <a:pPr marL="457200" lvl="0" indent="-317500" algn="l" rtl="0">
              <a:spcBef>
                <a:spcPts val="0"/>
              </a:spcBef>
              <a:spcAft>
                <a:spcPts val="0"/>
              </a:spcAft>
              <a:buSzPts val="1400"/>
              <a:buFont typeface="Abel"/>
              <a:buChar char="-"/>
            </a:pPr>
            <a:r>
              <a:rPr lang="en-US" dirty="0">
                <a:latin typeface="Montserrat" pitchFamily="2" charset="77"/>
                <a:ea typeface="Candara" charset="0"/>
                <a:cs typeface="Candara" charset="0"/>
                <a:sym typeface="Abel"/>
              </a:rPr>
              <a:t>Zero-shot pre-trained model based on online comments</a:t>
            </a:r>
          </a:p>
          <a:p>
            <a:pPr marL="914400" lvl="1" indent="-304800" algn="l" rtl="0">
              <a:spcBef>
                <a:spcPts val="0"/>
              </a:spcBef>
              <a:spcAft>
                <a:spcPts val="0"/>
              </a:spcAft>
              <a:buSzPts val="1200"/>
              <a:buFont typeface="Abel"/>
              <a:buChar char="-"/>
            </a:pPr>
            <a:r>
              <a:rPr lang="en-US" sz="1200" dirty="0">
                <a:latin typeface="Montserrat" pitchFamily="2" charset="77"/>
                <a:ea typeface="Candara" charset="0"/>
                <a:cs typeface="Candara" charset="0"/>
                <a:sym typeface="Abel"/>
              </a:rPr>
              <a:t>Top Kaggle Leaderboard Score 98.86%; Detoxify Score 98.64%</a:t>
            </a:r>
            <a:endParaRPr lang="en-US" sz="1200" dirty="0">
              <a:latin typeface="Montserrat" pitchFamily="2" charset="77"/>
              <a:ea typeface="Verdana" charset="0"/>
              <a:cs typeface="Verdana" charset="0"/>
              <a:sym typeface="Abel"/>
            </a:endParaRPr>
          </a:p>
        </p:txBody>
      </p:sp>
      <p:sp>
        <p:nvSpPr>
          <p:cNvPr id="28" name="Google Shape;253;p15">
            <a:extLst>
              <a:ext uri="{FF2B5EF4-FFF2-40B4-BE49-F238E27FC236}">
                <a16:creationId xmlns:a16="http://schemas.microsoft.com/office/drawing/2014/main" id="{2037B09C-C689-6D33-6A64-1FE5D607B836}"/>
              </a:ext>
            </a:extLst>
          </p:cNvPr>
          <p:cNvSpPr txBox="1"/>
          <p:nvPr/>
        </p:nvSpPr>
        <p:spPr>
          <a:xfrm>
            <a:off x="714300" y="2326855"/>
            <a:ext cx="8070735"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Montserrat" pitchFamily="2" charset="77"/>
                <a:ea typeface="Candara" charset="0"/>
                <a:cs typeface="Candara" charset="0"/>
                <a:sym typeface="Abel"/>
              </a:rPr>
              <a:t>Definition:</a:t>
            </a:r>
          </a:p>
          <a:p>
            <a:pPr marL="457200" lvl="0" indent="-317500" algn="l" rtl="0">
              <a:spcBef>
                <a:spcPts val="0"/>
              </a:spcBef>
              <a:spcAft>
                <a:spcPts val="0"/>
              </a:spcAft>
              <a:buSzPts val="1400"/>
              <a:buFont typeface="Abel"/>
              <a:buChar char="-"/>
            </a:pPr>
            <a:r>
              <a:rPr lang="en-US" dirty="0">
                <a:latin typeface="Montserrat" pitchFamily="2" charset="77"/>
                <a:ea typeface="Candara" charset="0"/>
                <a:cs typeface="Candara" charset="0"/>
                <a:sym typeface="Abel"/>
              </a:rPr>
              <a:t>Toxicity: A rude, disrespectful, or unreasonable comment that is likely to make people leave a discussion.</a:t>
            </a:r>
          </a:p>
          <a:p>
            <a:pPr marL="457200" lvl="0" indent="-317500" algn="l" rtl="0">
              <a:spcBef>
                <a:spcPts val="0"/>
              </a:spcBef>
              <a:spcAft>
                <a:spcPts val="0"/>
              </a:spcAft>
              <a:buSzPts val="1400"/>
              <a:buFont typeface="Abel"/>
              <a:buChar char="-"/>
            </a:pPr>
            <a:r>
              <a:rPr lang="en-US" dirty="0">
                <a:latin typeface="Montserrat" pitchFamily="2" charset="77"/>
                <a:ea typeface="Candara" charset="0"/>
                <a:cs typeface="Candara" charset="0"/>
                <a:sym typeface="Abel"/>
              </a:rPr>
              <a:t>Severe toxicity: A very hateful, aggressive, disrespectful comment or otherwise very likely to make a user leave a discussion or give up on sharing their perspective.</a:t>
            </a:r>
          </a:p>
          <a:p>
            <a:pPr marL="457200" lvl="0" indent="-317500" algn="l" rtl="0">
              <a:spcBef>
                <a:spcPts val="0"/>
              </a:spcBef>
              <a:spcAft>
                <a:spcPts val="0"/>
              </a:spcAft>
              <a:buSzPts val="1400"/>
              <a:buFont typeface="Abel"/>
              <a:buChar char="-"/>
            </a:pPr>
            <a:r>
              <a:rPr lang="en-US" dirty="0">
                <a:latin typeface="Montserrat" pitchFamily="2" charset="77"/>
                <a:ea typeface="Candara" charset="0"/>
                <a:cs typeface="Candara" charset="0"/>
                <a:sym typeface="Abel"/>
              </a:rPr>
              <a:t>Insult: Insulting, inflammatory, or negative comment towards a person or a group of people.</a:t>
            </a:r>
          </a:p>
          <a:p>
            <a:pPr marL="457200" lvl="0" indent="-317500" algn="l" rtl="0">
              <a:spcBef>
                <a:spcPts val="0"/>
              </a:spcBef>
              <a:spcAft>
                <a:spcPts val="0"/>
              </a:spcAft>
              <a:buSzPts val="1400"/>
              <a:buFont typeface="Abel"/>
              <a:buChar char="-"/>
            </a:pPr>
            <a:r>
              <a:rPr lang="en-US" dirty="0">
                <a:latin typeface="Montserrat" pitchFamily="2" charset="77"/>
                <a:ea typeface="Candara" charset="0"/>
                <a:cs typeface="Candara" charset="0"/>
                <a:sym typeface="Abel"/>
              </a:rPr>
              <a:t>Obscene: Swear words, curse words, or other obscene or profane language.</a:t>
            </a:r>
          </a:p>
          <a:p>
            <a:pPr marL="457200" lvl="0" indent="-317500" algn="l" rtl="0">
              <a:spcBef>
                <a:spcPts val="0"/>
              </a:spcBef>
              <a:spcAft>
                <a:spcPts val="0"/>
              </a:spcAft>
              <a:buSzPts val="1400"/>
              <a:buFont typeface="Abel"/>
              <a:buChar char="-"/>
            </a:pPr>
            <a:r>
              <a:rPr lang="en-US" dirty="0">
                <a:latin typeface="Montserrat" pitchFamily="2" charset="77"/>
                <a:ea typeface="Candara" charset="0"/>
                <a:cs typeface="Candara" charset="0"/>
                <a:sym typeface="Abel"/>
              </a:rPr>
              <a:t>Threat: Describes an intention to inflict pain, injury, or violence against an individual or group.</a:t>
            </a:r>
          </a:p>
          <a:p>
            <a:pPr marL="457200" lvl="0" indent="-317500" algn="l" rtl="0">
              <a:spcBef>
                <a:spcPts val="0"/>
              </a:spcBef>
              <a:spcAft>
                <a:spcPts val="0"/>
              </a:spcAft>
              <a:buSzPts val="1400"/>
              <a:buFont typeface="Abel"/>
              <a:buChar char="-"/>
            </a:pPr>
            <a:r>
              <a:rPr lang="en-US" dirty="0">
                <a:latin typeface="Montserrat" pitchFamily="2" charset="77"/>
                <a:ea typeface="Candara" charset="0"/>
                <a:cs typeface="Candara" charset="0"/>
                <a:sym typeface="Abel"/>
              </a:rPr>
              <a:t>Identity attack: Negative or hateful comments targeting someone because of their identity.</a:t>
            </a:r>
          </a:p>
        </p:txBody>
      </p:sp>
    </p:spTree>
    <p:extLst>
      <p:ext uri="{BB962C8B-B14F-4D97-AF65-F5344CB8AC3E}">
        <p14:creationId xmlns:p14="http://schemas.microsoft.com/office/powerpoint/2010/main" val="1847834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19"/>
          <p:cNvSpPr txBox="1"/>
          <p:nvPr/>
        </p:nvSpPr>
        <p:spPr>
          <a:xfrm>
            <a:off x="363794" y="880150"/>
            <a:ext cx="8465574" cy="3877954"/>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en-US" sz="1600" dirty="0">
                <a:latin typeface="Candara" panose="020E0502030303020204" pitchFamily="34" charset="0"/>
                <a:ea typeface="Candara" charset="0"/>
                <a:cs typeface="Candara" charset="0"/>
                <a:sym typeface="Abel"/>
              </a:rPr>
              <a:t>Examples: </a:t>
            </a:r>
          </a:p>
          <a:p>
            <a:pPr marL="285750" lvl="0" indent="-285750" algn="l" rtl="0">
              <a:spcBef>
                <a:spcPts val="0"/>
              </a:spcBef>
              <a:spcAft>
                <a:spcPts val="0"/>
              </a:spcAft>
              <a:buFont typeface="Wingdings" charset="2"/>
              <a:buChar char="q"/>
            </a:pPr>
            <a:r>
              <a:rPr lang="en-US" dirty="0">
                <a:latin typeface="Candara" panose="020E0502030303020204" pitchFamily="34" charset="0"/>
                <a:ea typeface="Candara" charset="0"/>
                <a:cs typeface="Candara" charset="0"/>
                <a:sym typeface="Abel"/>
              </a:rPr>
              <a:t>High toxicity: It is the f***</a:t>
            </a:r>
            <a:r>
              <a:rPr lang="en-US" dirty="0" err="1">
                <a:latin typeface="Candara" panose="020E0502030303020204" pitchFamily="34" charset="0"/>
                <a:ea typeface="Candara" charset="0"/>
                <a:cs typeface="Candara" charset="0"/>
                <a:sym typeface="Abel"/>
              </a:rPr>
              <a:t>ing</a:t>
            </a:r>
            <a:r>
              <a:rPr lang="en-US" dirty="0">
                <a:latin typeface="Candara" panose="020E0502030303020204" pitchFamily="34" charset="0"/>
                <a:ea typeface="Candara" charset="0"/>
                <a:cs typeface="Candara" charset="0"/>
                <a:sym typeface="Abel"/>
              </a:rPr>
              <a:t> #</a:t>
            </a:r>
            <a:r>
              <a:rPr lang="en-US" dirty="0" err="1">
                <a:latin typeface="Candara" panose="020E0502030303020204" pitchFamily="34" charset="0"/>
                <a:ea typeface="Candara" charset="0"/>
                <a:cs typeface="Candara" charset="0"/>
                <a:sym typeface="Abel"/>
              </a:rPr>
              <a:t>chinesevirus</a:t>
            </a:r>
            <a:r>
              <a:rPr lang="en-US" dirty="0">
                <a:latin typeface="Candara" panose="020E0502030303020204" pitchFamily="34" charset="0"/>
                <a:ea typeface="Candara" charset="0"/>
                <a:cs typeface="Candara" charset="0"/>
                <a:sym typeface="Abel"/>
              </a:rPr>
              <a:t>! Well said! Some bat eating f***wit started this s*** and now I can’t watch the bloody football!!! </a:t>
            </a:r>
          </a:p>
          <a:p>
            <a:pPr marL="635000" lvl="8" indent="-338138">
              <a:buFont typeface="Wingdings" charset="2"/>
              <a:buChar char="Ø"/>
            </a:pPr>
            <a:r>
              <a:rPr lang="en-US" dirty="0">
                <a:latin typeface="Candara" panose="020E0502030303020204" pitchFamily="34" charset="0"/>
                <a:ea typeface="Candara" charset="0"/>
                <a:cs typeface="Candara" charset="0"/>
                <a:sym typeface="Abel"/>
              </a:rPr>
              <a:t>Another example: Donald Trump you racist donkey d*** sack of s***! Humans and nationalities are not viruses! You white colonizers came and brought smallpox and other s*** to my indigenous people Where is </a:t>
            </a:r>
            <a:r>
              <a:rPr lang="en-US" dirty="0" err="1">
                <a:latin typeface="Candara" panose="020E0502030303020204" pitchFamily="34" charset="0"/>
                <a:ea typeface="Candara" charset="0"/>
                <a:cs typeface="Candara" charset="0"/>
                <a:sym typeface="Abel"/>
              </a:rPr>
              <a:t>ur</a:t>
            </a:r>
            <a:r>
              <a:rPr lang="en-US" dirty="0">
                <a:latin typeface="Candara" panose="020E0502030303020204" pitchFamily="34" charset="0"/>
                <a:ea typeface="Candara" charset="0"/>
                <a:cs typeface="Candara" charset="0"/>
                <a:sym typeface="Abel"/>
              </a:rPr>
              <a:t> karma?! #</a:t>
            </a:r>
            <a:r>
              <a:rPr lang="en-US" dirty="0" err="1">
                <a:latin typeface="Candara" panose="020E0502030303020204" pitchFamily="34" charset="0"/>
                <a:ea typeface="Candara" charset="0"/>
                <a:cs typeface="Candara" charset="0"/>
                <a:sym typeface="Abel"/>
              </a:rPr>
              <a:t>Chinesevirus</a:t>
            </a:r>
            <a:r>
              <a:rPr lang="en-US" dirty="0">
                <a:latin typeface="Candara" panose="020E0502030303020204" pitchFamily="34" charset="0"/>
                <a:ea typeface="Candara" charset="0"/>
                <a:cs typeface="Candara" charset="0"/>
                <a:sym typeface="Abel"/>
              </a:rPr>
              <a:t> isn’t a thing! I hope the devil rams his d*** up </a:t>
            </a:r>
            <a:r>
              <a:rPr lang="en-US" dirty="0" err="1">
                <a:latin typeface="Candara" panose="020E0502030303020204" pitchFamily="34" charset="0"/>
                <a:ea typeface="Candara" charset="0"/>
                <a:cs typeface="Candara" charset="0"/>
                <a:sym typeface="Abel"/>
              </a:rPr>
              <a:t>ur</a:t>
            </a:r>
            <a:r>
              <a:rPr lang="en-US" dirty="0">
                <a:latin typeface="Candara" panose="020E0502030303020204" pitchFamily="34" charset="0"/>
                <a:ea typeface="Candara" charset="0"/>
                <a:cs typeface="Candara" charset="0"/>
                <a:sym typeface="Abel"/>
              </a:rPr>
              <a:t> a** in hell!</a:t>
            </a:r>
          </a:p>
          <a:p>
            <a:pPr marL="285750" lvl="8" indent="-285750">
              <a:buFont typeface="Wingdings" charset="2"/>
              <a:buChar char="q"/>
            </a:pPr>
            <a:r>
              <a:rPr lang="en-US" dirty="0">
                <a:latin typeface="Candara" panose="020E0502030303020204" pitchFamily="34" charset="0"/>
                <a:ea typeface="Candara" charset="0"/>
                <a:cs typeface="Candara" charset="0"/>
                <a:sym typeface="Abel"/>
              </a:rPr>
              <a:t>High obscene: You f***</a:t>
            </a:r>
            <a:r>
              <a:rPr lang="en-US" dirty="0" err="1">
                <a:latin typeface="Candara" panose="020E0502030303020204" pitchFamily="34" charset="0"/>
                <a:ea typeface="Candara" charset="0"/>
                <a:cs typeface="Candara" charset="0"/>
                <a:sym typeface="Abel"/>
              </a:rPr>
              <a:t>ing</a:t>
            </a:r>
            <a:r>
              <a:rPr lang="en-US" dirty="0">
                <a:latin typeface="Candara" panose="020E0502030303020204" pitchFamily="34" charset="0"/>
                <a:ea typeface="Candara" charset="0"/>
                <a:cs typeface="Candara" charset="0"/>
                <a:sym typeface="Abel"/>
              </a:rPr>
              <a:t> nuts! </a:t>
            </a:r>
            <a:r>
              <a:rPr lang="en-US" dirty="0" err="1">
                <a:latin typeface="Candara" panose="020E0502030303020204" pitchFamily="34" charset="0"/>
                <a:ea typeface="Candara" charset="0"/>
                <a:cs typeface="Candara" charset="0"/>
                <a:sym typeface="Abel"/>
              </a:rPr>
              <a:t>wts</a:t>
            </a:r>
            <a:r>
              <a:rPr lang="en-US" dirty="0">
                <a:latin typeface="Candara" panose="020E0502030303020204" pitchFamily="34" charset="0"/>
                <a:ea typeface="Candara" charset="0"/>
                <a:cs typeface="Candara" charset="0"/>
                <a:sym typeface="Abel"/>
              </a:rPr>
              <a:t> wrong to name the virus from china as </a:t>
            </a:r>
            <a:r>
              <a:rPr lang="en-US" dirty="0" err="1">
                <a:latin typeface="Candara" panose="020E0502030303020204" pitchFamily="34" charset="0"/>
                <a:ea typeface="Candara" charset="0"/>
                <a:cs typeface="Candara" charset="0"/>
                <a:sym typeface="Abel"/>
              </a:rPr>
              <a:t>chinese</a:t>
            </a:r>
            <a:r>
              <a:rPr lang="en-US" dirty="0">
                <a:latin typeface="Candara" panose="020E0502030303020204" pitchFamily="34" charset="0"/>
                <a:ea typeface="Candara" charset="0"/>
                <a:cs typeface="Candara" charset="0"/>
                <a:sym typeface="Abel"/>
              </a:rPr>
              <a:t> virus? You should go to Wuhan and to spread your love, moron!</a:t>
            </a:r>
          </a:p>
          <a:p>
            <a:pPr marL="285750" lvl="8" indent="-285750">
              <a:buFont typeface="Wingdings" charset="2"/>
              <a:buChar char="q"/>
            </a:pPr>
            <a:r>
              <a:rPr lang="en-US" dirty="0">
                <a:latin typeface="Candara" panose="020E0502030303020204" pitchFamily="34" charset="0"/>
                <a:ea typeface="Candara" charset="0"/>
                <a:cs typeface="Candara" charset="0"/>
                <a:sym typeface="Abel"/>
              </a:rPr>
              <a:t>High threat: I pray to go that communists all over the world die a painful death. Fuck communism! Fuck china!</a:t>
            </a:r>
          </a:p>
          <a:p>
            <a:pPr marL="635000" lvl="8" indent="-285750">
              <a:buFont typeface="Wingdings" charset="2"/>
              <a:buChar char="Ø"/>
            </a:pPr>
            <a:r>
              <a:rPr lang="en-US" dirty="0">
                <a:latin typeface="Candara" panose="020E0502030303020204" pitchFamily="34" charset="0"/>
                <a:ea typeface="Candara" charset="0"/>
                <a:cs typeface="Candara" charset="0"/>
                <a:sym typeface="Abel"/>
              </a:rPr>
              <a:t>Alternative example: I’m </a:t>
            </a:r>
            <a:r>
              <a:rPr lang="en-US" dirty="0" err="1">
                <a:latin typeface="Candara" panose="020E0502030303020204" pitchFamily="34" charset="0"/>
                <a:ea typeface="Candara" charset="0"/>
                <a:cs typeface="Candara" charset="0"/>
                <a:sym typeface="Abel"/>
              </a:rPr>
              <a:t>chinesevirus</a:t>
            </a:r>
            <a:r>
              <a:rPr lang="en-US" dirty="0">
                <a:latin typeface="Candara" panose="020E0502030303020204" pitchFamily="34" charset="0"/>
                <a:ea typeface="Candara" charset="0"/>
                <a:cs typeface="Candara" charset="0"/>
                <a:sym typeface="Abel"/>
              </a:rPr>
              <a:t> and I will kill all racists like you, Indian m******.</a:t>
            </a:r>
          </a:p>
          <a:p>
            <a:pPr marL="285750" lvl="7" indent="-285750">
              <a:buFont typeface="Wingdings" charset="2"/>
              <a:buChar char="q"/>
            </a:pPr>
            <a:r>
              <a:rPr lang="en-US" dirty="0">
                <a:latin typeface="Candara" panose="020E0502030303020204" pitchFamily="34" charset="0"/>
                <a:ea typeface="Candara" charset="0"/>
                <a:cs typeface="Candara" charset="0"/>
                <a:sym typeface="Abel"/>
              </a:rPr>
              <a:t>High insult: Shut the f*** up you hypocrites! This is a </a:t>
            </a:r>
            <a:r>
              <a:rPr lang="en-US" dirty="0" err="1">
                <a:latin typeface="Candara" panose="020E0502030303020204" pitchFamily="34" charset="0"/>
                <a:ea typeface="Candara" charset="0"/>
                <a:cs typeface="Candara" charset="0"/>
                <a:sym typeface="Abel"/>
              </a:rPr>
              <a:t>chinesevirus</a:t>
            </a:r>
            <a:r>
              <a:rPr lang="en-US" dirty="0">
                <a:latin typeface="Candara" panose="020E0502030303020204" pitchFamily="34" charset="0"/>
                <a:ea typeface="Candara" charset="0"/>
                <a:cs typeface="Candara" charset="0"/>
                <a:sym typeface="Abel"/>
              </a:rPr>
              <a:t>! This is a </a:t>
            </a:r>
            <a:r>
              <a:rPr lang="en-US" dirty="0" err="1">
                <a:latin typeface="Candara" panose="020E0502030303020204" pitchFamily="34" charset="0"/>
                <a:ea typeface="Candara" charset="0"/>
                <a:cs typeface="Candara" charset="0"/>
                <a:sym typeface="Abel"/>
              </a:rPr>
              <a:t>wuhanvirus</a:t>
            </a:r>
            <a:r>
              <a:rPr lang="en-US" dirty="0">
                <a:latin typeface="Candara" panose="020E0502030303020204" pitchFamily="34" charset="0"/>
                <a:ea typeface="Candara" charset="0"/>
                <a:cs typeface="Candara" charset="0"/>
                <a:sym typeface="Abel"/>
              </a:rPr>
              <a:t>! Why the h*** were you the hypocrite liberal west were silent about </a:t>
            </a:r>
            <a:r>
              <a:rPr lang="en-US" dirty="0" err="1">
                <a:latin typeface="Candara" panose="020E0502030303020204" pitchFamily="34" charset="0"/>
                <a:ea typeface="Candara" charset="0"/>
                <a:cs typeface="Candara" charset="0"/>
                <a:sym typeface="Abel"/>
              </a:rPr>
              <a:t>japaneseflu</a:t>
            </a:r>
            <a:r>
              <a:rPr lang="en-US" dirty="0">
                <a:latin typeface="Candara" panose="020E0502030303020204" pitchFamily="34" charset="0"/>
                <a:ea typeface="Candara" charset="0"/>
                <a:cs typeface="Candara" charset="0"/>
                <a:sym typeface="Abel"/>
              </a:rPr>
              <a:t> and ebolavirus? We don’t need you to </a:t>
            </a:r>
            <a:r>
              <a:rPr lang="en-US" dirty="0" err="1">
                <a:latin typeface="Candara" panose="020E0502030303020204" pitchFamily="34" charset="0"/>
                <a:ea typeface="Candara" charset="0"/>
                <a:cs typeface="Candara" charset="0"/>
                <a:sym typeface="Abel"/>
              </a:rPr>
              <a:t>patronise</a:t>
            </a:r>
            <a:r>
              <a:rPr lang="en-US" dirty="0">
                <a:latin typeface="Candara" panose="020E0502030303020204" pitchFamily="34" charset="0"/>
                <a:ea typeface="Candara" charset="0"/>
                <a:cs typeface="Candara" charset="0"/>
                <a:sym typeface="Abel"/>
              </a:rPr>
              <a:t> us about what we have to call this virus.</a:t>
            </a:r>
          </a:p>
          <a:p>
            <a:pPr marL="285750" lvl="7" indent="-285750">
              <a:buFont typeface="Wingdings" charset="2"/>
              <a:buChar char="q"/>
            </a:pPr>
            <a:r>
              <a:rPr lang="en-US" dirty="0">
                <a:latin typeface="Candara" panose="020E0502030303020204" pitchFamily="34" charset="0"/>
                <a:ea typeface="Candara" charset="0"/>
                <a:cs typeface="Candara" charset="0"/>
                <a:sym typeface="Abel"/>
              </a:rPr>
              <a:t>High identity-attack: All this is China’s fault! F*** you China! I hope all of you die if </a:t>
            </a:r>
            <a:r>
              <a:rPr lang="en-US" dirty="0" err="1">
                <a:latin typeface="Candara" panose="020E0502030303020204" pitchFamily="34" charset="0"/>
                <a:ea typeface="Candara" charset="0"/>
                <a:cs typeface="Candara" charset="0"/>
                <a:sym typeface="Abel"/>
              </a:rPr>
              <a:t>y’all</a:t>
            </a:r>
            <a:r>
              <a:rPr lang="en-US" dirty="0">
                <a:latin typeface="Candara" panose="020E0502030303020204" pitchFamily="34" charset="0"/>
                <a:ea typeface="Candara" charset="0"/>
                <a:cs typeface="Candara" charset="0"/>
                <a:sym typeface="Abel"/>
              </a:rPr>
              <a:t> would quit being nasty a** people, no one would being going through this. Imagine eating bats nasty a** people. That’s why </a:t>
            </a:r>
            <a:r>
              <a:rPr lang="en-US" dirty="0" err="1">
                <a:latin typeface="Candara" panose="020E0502030303020204" pitchFamily="34" charset="0"/>
                <a:ea typeface="Candara" charset="0"/>
                <a:cs typeface="Candara" charset="0"/>
                <a:sym typeface="Abel"/>
              </a:rPr>
              <a:t>y’all</a:t>
            </a:r>
            <a:r>
              <a:rPr lang="en-US" dirty="0">
                <a:latin typeface="Candara" panose="020E0502030303020204" pitchFamily="34" charset="0"/>
                <a:ea typeface="Candara" charset="0"/>
                <a:cs typeface="Candara" charset="0"/>
                <a:sym typeface="Abel"/>
              </a:rPr>
              <a:t> got little d****.</a:t>
            </a:r>
            <a:endParaRPr dirty="0">
              <a:latin typeface="Candara" panose="020E0502030303020204" pitchFamily="34" charset="0"/>
              <a:ea typeface="Candara" charset="0"/>
              <a:cs typeface="Candara" charset="0"/>
              <a:sym typeface="Abel"/>
            </a:endParaRPr>
          </a:p>
        </p:txBody>
      </p:sp>
      <p:sp>
        <p:nvSpPr>
          <p:cNvPr id="5" name="Google Shape;407;p34">
            <a:extLst>
              <a:ext uri="{FF2B5EF4-FFF2-40B4-BE49-F238E27FC236}">
                <a16:creationId xmlns:a16="http://schemas.microsoft.com/office/drawing/2014/main" id="{8788706D-816B-FCEB-2A51-85D553910F44}"/>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algn="ctr"/>
            <a:r>
              <a:rPr lang="en-US" dirty="0"/>
              <a:t>Detecting the online toxicity?</a:t>
            </a:r>
          </a:p>
        </p:txBody>
      </p:sp>
    </p:spTree>
    <p:extLst>
      <p:ext uri="{BB962C8B-B14F-4D97-AF65-F5344CB8AC3E}">
        <p14:creationId xmlns:p14="http://schemas.microsoft.com/office/powerpoint/2010/main" val="1080876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algn="ctr"/>
            <a:r>
              <a:rPr lang="en-US" dirty="0"/>
              <a:t>Toxicity of the “Chinese virus” tweets </a:t>
            </a:r>
          </a:p>
        </p:txBody>
      </p:sp>
      <p:pic>
        <p:nvPicPr>
          <p:cNvPr id="3" name="Google Shape;359;p20">
            <a:extLst>
              <a:ext uri="{FF2B5EF4-FFF2-40B4-BE49-F238E27FC236}">
                <a16:creationId xmlns:a16="http://schemas.microsoft.com/office/drawing/2014/main" id="{870254DB-C7B1-F0EE-D569-E9DB7B6D6332}"/>
              </a:ext>
            </a:extLst>
          </p:cNvPr>
          <p:cNvPicPr preferRelativeResize="0"/>
          <p:nvPr/>
        </p:nvPicPr>
        <p:blipFill>
          <a:blip r:embed="rId3">
            <a:alphaModFix/>
          </a:blip>
          <a:stretch>
            <a:fillRect/>
          </a:stretch>
        </p:blipFill>
        <p:spPr>
          <a:xfrm>
            <a:off x="800303" y="1248859"/>
            <a:ext cx="7543393" cy="3771697"/>
          </a:xfrm>
          <a:prstGeom prst="rect">
            <a:avLst/>
          </a:prstGeom>
          <a:noFill/>
          <a:ln>
            <a:noFill/>
          </a:ln>
        </p:spPr>
      </p:pic>
    </p:spTree>
    <p:extLst>
      <p:ext uri="{BB962C8B-B14F-4D97-AF65-F5344CB8AC3E}">
        <p14:creationId xmlns:p14="http://schemas.microsoft.com/office/powerpoint/2010/main" val="1102488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algn="ctr"/>
            <a:r>
              <a:rPr lang="en-US" sz="2400" dirty="0"/>
              <a:t>Analytical strategy: Interrupted time-series analysis</a:t>
            </a:r>
            <a:br>
              <a:rPr lang="en-US" sz="2400" dirty="0"/>
            </a:br>
            <a:r>
              <a:rPr lang="en-US" sz="2400" dirty="0"/>
              <a:t> </a:t>
            </a:r>
          </a:p>
        </p:txBody>
      </p:sp>
      <p:sp>
        <p:nvSpPr>
          <p:cNvPr id="2" name="Google Shape;365;p21">
            <a:extLst>
              <a:ext uri="{FF2B5EF4-FFF2-40B4-BE49-F238E27FC236}">
                <a16:creationId xmlns:a16="http://schemas.microsoft.com/office/drawing/2014/main" id="{578D6FAD-0E2A-FF2A-8585-CC2835105539}"/>
              </a:ext>
            </a:extLst>
          </p:cNvPr>
          <p:cNvSpPr txBox="1"/>
          <p:nvPr/>
        </p:nvSpPr>
        <p:spPr>
          <a:xfrm>
            <a:off x="748800" y="1056450"/>
            <a:ext cx="7646400" cy="373945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dirty="0">
              <a:latin typeface="Montserrat" pitchFamily="2" charset="77"/>
              <a:ea typeface="Candara" charset="0"/>
              <a:cs typeface="Candara" charset="0"/>
              <a:sym typeface="Abel"/>
            </a:endParaRPr>
          </a:p>
          <a:p>
            <a:pPr marL="457200" lvl="0" indent="-317500" algn="l" rtl="0">
              <a:spcBef>
                <a:spcPts val="0"/>
              </a:spcBef>
              <a:spcAft>
                <a:spcPts val="0"/>
              </a:spcAft>
              <a:buSzPts val="1400"/>
              <a:buFont typeface="Abel"/>
              <a:buChar char="-"/>
            </a:pPr>
            <a:endParaRPr lang="en-US" i="1" dirty="0">
              <a:latin typeface="Montserrat" pitchFamily="2" charset="77"/>
              <a:ea typeface="Candara" charset="0"/>
              <a:cs typeface="Candara" charset="0"/>
              <a:sym typeface="Abel"/>
            </a:endParaRPr>
          </a:p>
          <a:p>
            <a:pPr marL="457200" lvl="0" indent="-317500" algn="l" rtl="0">
              <a:spcBef>
                <a:spcPts val="0"/>
              </a:spcBef>
              <a:spcAft>
                <a:spcPts val="0"/>
              </a:spcAft>
              <a:buSzPts val="1400"/>
              <a:buFont typeface="Abel"/>
              <a:buChar char="-"/>
            </a:pPr>
            <a:r>
              <a:rPr lang="es" i="1" dirty="0">
                <a:latin typeface="Montserrat" pitchFamily="2" charset="77"/>
                <a:ea typeface="Candara" charset="0"/>
                <a:cs typeface="Candara" charset="0"/>
                <a:sym typeface="Abel"/>
              </a:rPr>
              <a:t>Y</a:t>
            </a:r>
            <a:r>
              <a:rPr lang="es" i="1" baseline="-25000" dirty="0">
                <a:latin typeface="Montserrat" pitchFamily="2" charset="77"/>
                <a:ea typeface="Candara" charset="0"/>
                <a:cs typeface="Candara" charset="0"/>
                <a:sym typeface="Abel"/>
              </a:rPr>
              <a:t>t</a:t>
            </a:r>
            <a:r>
              <a:rPr lang="es" dirty="0">
                <a:latin typeface="Montserrat" pitchFamily="2" charset="77"/>
                <a:ea typeface="Candara" charset="0"/>
                <a:cs typeface="Candara" charset="0"/>
                <a:sym typeface="Abel"/>
              </a:rPr>
              <a:t> represents the toxicity per tweet at time </a:t>
            </a:r>
            <a:r>
              <a:rPr lang="es" i="1" dirty="0">
                <a:latin typeface="Montserrat" pitchFamily="2" charset="77"/>
                <a:ea typeface="Candara" charset="0"/>
                <a:cs typeface="Candara" charset="0"/>
                <a:sym typeface="Abel"/>
              </a:rPr>
              <a:t>t</a:t>
            </a:r>
            <a:endParaRPr i="1" dirty="0">
              <a:latin typeface="Montserrat" pitchFamily="2" charset="77"/>
              <a:ea typeface="Candara" charset="0"/>
              <a:cs typeface="Candara" charset="0"/>
              <a:sym typeface="Abel"/>
            </a:endParaRPr>
          </a:p>
          <a:p>
            <a:pPr marL="457200" lvl="0" indent="-317500" algn="l" rtl="0">
              <a:spcBef>
                <a:spcPts val="0"/>
              </a:spcBef>
              <a:spcAft>
                <a:spcPts val="0"/>
              </a:spcAft>
              <a:buSzPts val="1400"/>
              <a:buFont typeface="Abel"/>
              <a:buChar char="-"/>
            </a:pPr>
            <a:r>
              <a:rPr lang="es" dirty="0">
                <a:latin typeface="Montserrat" pitchFamily="2" charset="77"/>
                <a:ea typeface="Candara" charset="0"/>
                <a:cs typeface="Candara" charset="0"/>
                <a:sym typeface="Abel"/>
              </a:rPr>
              <a:t>𝛽</a:t>
            </a:r>
            <a:r>
              <a:rPr lang="es" baseline="-25000" dirty="0">
                <a:latin typeface="Montserrat" pitchFamily="2" charset="77"/>
                <a:ea typeface="Candara" charset="0"/>
                <a:cs typeface="Candara" charset="0"/>
                <a:sym typeface="Abel"/>
              </a:rPr>
              <a:t>0 </a:t>
            </a:r>
            <a:r>
              <a:rPr lang="es" dirty="0">
                <a:latin typeface="Montserrat" pitchFamily="2" charset="77"/>
                <a:ea typeface="Candara" charset="0"/>
                <a:cs typeface="Candara" charset="0"/>
                <a:sym typeface="Abel"/>
              </a:rPr>
              <a:t>sets the baseline of the volume of toxicity in the data at the starting point</a:t>
            </a:r>
            <a:endParaRPr dirty="0">
              <a:latin typeface="Montserrat" pitchFamily="2" charset="77"/>
              <a:ea typeface="Candara" charset="0"/>
              <a:cs typeface="Candara" charset="0"/>
              <a:sym typeface="Abel"/>
            </a:endParaRPr>
          </a:p>
          <a:p>
            <a:pPr marL="457200" lvl="0" indent="-317500" algn="l" rtl="0">
              <a:spcBef>
                <a:spcPts val="0"/>
              </a:spcBef>
              <a:spcAft>
                <a:spcPts val="0"/>
              </a:spcAft>
              <a:buClr>
                <a:schemeClr val="dk1"/>
              </a:buClr>
              <a:buSzPts val="1400"/>
              <a:buFont typeface="Abel"/>
              <a:buChar char="-"/>
            </a:pPr>
            <a:r>
              <a:rPr lang="es" i="1" dirty="0">
                <a:latin typeface="Montserrat" pitchFamily="2" charset="77"/>
                <a:ea typeface="Candara" charset="0"/>
                <a:cs typeface="Candara" charset="0"/>
                <a:sym typeface="Abel"/>
              </a:rPr>
              <a:t>T</a:t>
            </a:r>
            <a:r>
              <a:rPr lang="es" dirty="0">
                <a:latin typeface="Montserrat" pitchFamily="2" charset="77"/>
                <a:ea typeface="Candara" charset="0"/>
                <a:cs typeface="Candara" charset="0"/>
                <a:sym typeface="Abel"/>
              </a:rPr>
              <a:t> is the time since Trump posted his tweet using ‘Chinese virus’</a:t>
            </a:r>
            <a:endParaRPr dirty="0">
              <a:latin typeface="Montserrat" pitchFamily="2" charset="77"/>
              <a:ea typeface="Candara" charset="0"/>
              <a:cs typeface="Candara" charset="0"/>
              <a:sym typeface="Abel"/>
            </a:endParaRPr>
          </a:p>
          <a:p>
            <a:pPr marL="457200" lvl="0" indent="-317500" algn="l" rtl="0">
              <a:spcBef>
                <a:spcPts val="0"/>
              </a:spcBef>
              <a:spcAft>
                <a:spcPts val="0"/>
              </a:spcAft>
              <a:buClr>
                <a:schemeClr val="dk1"/>
              </a:buClr>
              <a:buSzPts val="1400"/>
              <a:buFont typeface="Abel"/>
              <a:buChar char="-"/>
            </a:pPr>
            <a:r>
              <a:rPr lang="es" dirty="0">
                <a:latin typeface="Montserrat" pitchFamily="2" charset="77"/>
                <a:ea typeface="Candara" charset="0"/>
                <a:cs typeface="Candara" charset="0"/>
                <a:sym typeface="Abel"/>
              </a:rPr>
              <a:t>𝛽</a:t>
            </a:r>
            <a:r>
              <a:rPr lang="es" baseline="-25000" dirty="0">
                <a:latin typeface="Montserrat" pitchFamily="2" charset="77"/>
                <a:ea typeface="Candara" charset="0"/>
                <a:cs typeface="Candara" charset="0"/>
                <a:sym typeface="Abel"/>
              </a:rPr>
              <a:t>1 </a:t>
            </a:r>
            <a:r>
              <a:rPr lang="es" dirty="0">
                <a:latin typeface="Montserrat" pitchFamily="2" charset="77"/>
                <a:ea typeface="Candara" charset="0"/>
                <a:cs typeface="Candara" charset="0"/>
                <a:sym typeface="Abel"/>
              </a:rPr>
              <a:t>seizes the hourly pre-treatment trend while presenting the change in the volume of toxicity in the dataset per unit time increase (hour)</a:t>
            </a:r>
            <a:endParaRPr dirty="0">
              <a:latin typeface="Montserrat" pitchFamily="2" charset="77"/>
              <a:ea typeface="Candara" charset="0"/>
              <a:cs typeface="Candara" charset="0"/>
              <a:sym typeface="Abel"/>
            </a:endParaRPr>
          </a:p>
          <a:p>
            <a:pPr marL="457200" lvl="0" indent="-317500" algn="l" rtl="0">
              <a:spcBef>
                <a:spcPts val="0"/>
              </a:spcBef>
              <a:spcAft>
                <a:spcPts val="0"/>
              </a:spcAft>
              <a:buClr>
                <a:schemeClr val="dk1"/>
              </a:buClr>
              <a:buSzPts val="1400"/>
              <a:buFont typeface="Abel"/>
              <a:buChar char="-"/>
            </a:pPr>
            <a:r>
              <a:rPr lang="es" i="1" dirty="0">
                <a:latin typeface="Montserrat" pitchFamily="2" charset="77"/>
                <a:ea typeface="Candara" charset="0"/>
                <a:cs typeface="Candara" charset="0"/>
                <a:sym typeface="Abel"/>
              </a:rPr>
              <a:t>X</a:t>
            </a:r>
            <a:r>
              <a:rPr lang="es" i="1" baseline="-25000" dirty="0">
                <a:latin typeface="Montserrat" pitchFamily="2" charset="77"/>
                <a:ea typeface="Candara" charset="0"/>
                <a:cs typeface="Candara" charset="0"/>
                <a:sym typeface="Abel"/>
              </a:rPr>
              <a:t>t</a:t>
            </a:r>
            <a:r>
              <a:rPr lang="es" dirty="0">
                <a:latin typeface="Montserrat" pitchFamily="2" charset="77"/>
                <a:ea typeface="Candara" charset="0"/>
                <a:cs typeface="Candara" charset="0"/>
                <a:sym typeface="Abel"/>
              </a:rPr>
              <a:t> is the dummy-coded factor standing for the time before or after Trump’s tweet</a:t>
            </a:r>
            <a:endParaRPr dirty="0">
              <a:latin typeface="Montserrat" pitchFamily="2" charset="77"/>
              <a:ea typeface="Candara" charset="0"/>
              <a:cs typeface="Candara" charset="0"/>
              <a:sym typeface="Abel"/>
            </a:endParaRPr>
          </a:p>
          <a:p>
            <a:pPr marL="457200" lvl="0" indent="-317500" algn="l" rtl="0">
              <a:spcBef>
                <a:spcPts val="0"/>
              </a:spcBef>
              <a:spcAft>
                <a:spcPts val="0"/>
              </a:spcAft>
              <a:buClr>
                <a:schemeClr val="dk1"/>
              </a:buClr>
              <a:buSzPts val="1400"/>
              <a:buFont typeface="Abel"/>
              <a:buChar char="-"/>
            </a:pPr>
            <a:r>
              <a:rPr lang="es" dirty="0">
                <a:latin typeface="Montserrat" pitchFamily="2" charset="77"/>
                <a:ea typeface="Candara" charset="0"/>
                <a:cs typeface="Candara" charset="0"/>
                <a:sym typeface="Abel"/>
              </a:rPr>
              <a:t>𝛽</a:t>
            </a:r>
            <a:r>
              <a:rPr lang="es" baseline="-25000" dirty="0">
                <a:latin typeface="Montserrat" pitchFamily="2" charset="77"/>
                <a:ea typeface="Candara" charset="0"/>
                <a:cs typeface="Candara" charset="0"/>
                <a:sym typeface="Abel"/>
              </a:rPr>
              <a:t>2 </a:t>
            </a:r>
            <a:r>
              <a:rPr lang="es" dirty="0">
                <a:latin typeface="Montserrat" pitchFamily="2" charset="77"/>
                <a:ea typeface="Candara" charset="0"/>
                <a:cs typeface="Candara" charset="0"/>
                <a:sym typeface="Abel"/>
              </a:rPr>
              <a:t>picks up the intercept change, or the instantaneous treatment effect of Trump’s tweet</a:t>
            </a:r>
            <a:endParaRPr dirty="0">
              <a:latin typeface="Montserrat" pitchFamily="2" charset="77"/>
              <a:ea typeface="Candara" charset="0"/>
              <a:cs typeface="Candara" charset="0"/>
              <a:sym typeface="Abel"/>
            </a:endParaRPr>
          </a:p>
          <a:p>
            <a:pPr marL="457200" lvl="0" indent="-317500" algn="l" rtl="0">
              <a:spcBef>
                <a:spcPts val="0"/>
              </a:spcBef>
              <a:spcAft>
                <a:spcPts val="0"/>
              </a:spcAft>
              <a:buClr>
                <a:schemeClr val="dk1"/>
              </a:buClr>
              <a:buSzPts val="1400"/>
              <a:buFont typeface="Abel"/>
              <a:buChar char="-"/>
            </a:pPr>
            <a:r>
              <a:rPr lang="es" i="1" dirty="0">
                <a:latin typeface="Montserrat" pitchFamily="2" charset="77"/>
                <a:ea typeface="Candara" charset="0"/>
                <a:cs typeface="Candara" charset="0"/>
                <a:sym typeface="Abel"/>
              </a:rPr>
              <a:t>X</a:t>
            </a:r>
            <a:r>
              <a:rPr lang="es" i="1" baseline="-25000" dirty="0">
                <a:latin typeface="Montserrat" pitchFamily="2" charset="77"/>
                <a:ea typeface="Candara" charset="0"/>
                <a:cs typeface="Candara" charset="0"/>
                <a:sym typeface="Abel"/>
              </a:rPr>
              <a:t>t</a:t>
            </a:r>
            <a:r>
              <a:rPr lang="es" dirty="0">
                <a:latin typeface="Montserrat" pitchFamily="2" charset="77"/>
                <a:ea typeface="Candara" charset="0"/>
                <a:cs typeface="Candara" charset="0"/>
                <a:sym typeface="Abel"/>
              </a:rPr>
              <a:t> </a:t>
            </a:r>
            <a:r>
              <a:rPr lang="es" i="1" dirty="0">
                <a:latin typeface="Montserrat" pitchFamily="2" charset="77"/>
                <a:ea typeface="Candara" charset="0"/>
                <a:cs typeface="Candara" charset="0"/>
                <a:sym typeface="Abel"/>
              </a:rPr>
              <a:t>T </a:t>
            </a:r>
            <a:r>
              <a:rPr lang="es" dirty="0">
                <a:latin typeface="Montserrat" pitchFamily="2" charset="77"/>
                <a:ea typeface="Candara" charset="0"/>
                <a:cs typeface="Candara" charset="0"/>
                <a:sym typeface="Abel"/>
              </a:rPr>
              <a:t>is an interaction term and 𝛽</a:t>
            </a:r>
            <a:r>
              <a:rPr lang="es" baseline="-25000" dirty="0">
                <a:latin typeface="Montserrat" pitchFamily="2" charset="77"/>
                <a:ea typeface="Candara" charset="0"/>
                <a:cs typeface="Candara" charset="0"/>
                <a:sym typeface="Abel"/>
              </a:rPr>
              <a:t>3 </a:t>
            </a:r>
            <a:r>
              <a:rPr lang="es" dirty="0">
                <a:latin typeface="Montserrat" pitchFamily="2" charset="77"/>
                <a:ea typeface="Candara" charset="0"/>
                <a:cs typeface="Candara" charset="0"/>
                <a:sym typeface="Abel"/>
              </a:rPr>
              <a:t>contributes to capturing the slope change of volume of toxicity following Trump’s tweet, in comparison to the pre-treatment period</a:t>
            </a:r>
            <a:endParaRPr dirty="0">
              <a:latin typeface="Montserrat" pitchFamily="2" charset="77"/>
              <a:ea typeface="Candara" charset="0"/>
              <a:cs typeface="Candara" charset="0"/>
              <a:sym typeface="Abel"/>
            </a:endParaRPr>
          </a:p>
          <a:p>
            <a:pPr marL="457200" lvl="0" indent="-317500" algn="l" rtl="0">
              <a:spcBef>
                <a:spcPts val="0"/>
              </a:spcBef>
              <a:spcAft>
                <a:spcPts val="0"/>
              </a:spcAft>
              <a:buClr>
                <a:schemeClr val="dk1"/>
              </a:buClr>
              <a:buSzPts val="1400"/>
              <a:buFont typeface="Abel"/>
              <a:buChar char="-"/>
            </a:pPr>
            <a:r>
              <a:rPr lang="es" i="1" dirty="0">
                <a:latin typeface="Montserrat" pitchFamily="2" charset="77"/>
                <a:ea typeface="Candara" charset="0"/>
                <a:cs typeface="Candara" charset="0"/>
                <a:sym typeface="Abel"/>
              </a:rPr>
              <a:t>T</a:t>
            </a:r>
            <a:r>
              <a:rPr lang="es" i="1" baseline="30000" dirty="0">
                <a:latin typeface="Montserrat" pitchFamily="2" charset="77"/>
                <a:ea typeface="Candara" charset="0"/>
                <a:cs typeface="Candara" charset="0"/>
                <a:sym typeface="Abel"/>
              </a:rPr>
              <a:t>2</a:t>
            </a:r>
            <a:r>
              <a:rPr lang="es" dirty="0">
                <a:latin typeface="Montserrat" pitchFamily="2" charset="77"/>
                <a:ea typeface="Candara" charset="0"/>
                <a:cs typeface="Candara" charset="0"/>
                <a:sym typeface="Abel"/>
              </a:rPr>
              <a:t> and </a:t>
            </a:r>
            <a:r>
              <a:rPr lang="es" i="1" dirty="0">
                <a:latin typeface="Montserrat" pitchFamily="2" charset="77"/>
                <a:ea typeface="Candara" charset="0"/>
                <a:cs typeface="Candara" charset="0"/>
                <a:sym typeface="Abel"/>
              </a:rPr>
              <a:t>X</a:t>
            </a:r>
            <a:r>
              <a:rPr lang="es" i="1" baseline="-25000" dirty="0">
                <a:latin typeface="Montserrat" pitchFamily="2" charset="77"/>
                <a:ea typeface="Candara" charset="0"/>
                <a:cs typeface="Candara" charset="0"/>
                <a:sym typeface="Abel"/>
              </a:rPr>
              <a:t>t</a:t>
            </a:r>
            <a:r>
              <a:rPr lang="es" i="1" baseline="30000" dirty="0">
                <a:latin typeface="Montserrat" pitchFamily="2" charset="77"/>
                <a:ea typeface="Candara" charset="0"/>
                <a:cs typeface="Candara" charset="0"/>
                <a:sym typeface="Abel"/>
              </a:rPr>
              <a:t>2 </a:t>
            </a:r>
            <a:r>
              <a:rPr lang="es" dirty="0">
                <a:latin typeface="Montserrat" pitchFamily="2" charset="77"/>
                <a:ea typeface="Candara" charset="0"/>
                <a:cs typeface="Candara" charset="0"/>
                <a:sym typeface="Abel"/>
              </a:rPr>
              <a:t> as the quadratic terms to complement the non-linear trend in the data which would be ignored in a standard OLS ITSA model</a:t>
            </a:r>
            <a:endParaRPr baseline="30000" dirty="0">
              <a:latin typeface="Montserrat" pitchFamily="2" charset="77"/>
              <a:ea typeface="Candara" charset="0"/>
              <a:cs typeface="Candara" charset="0"/>
              <a:sym typeface="Abel"/>
            </a:endParaRPr>
          </a:p>
        </p:txBody>
      </p:sp>
      <p:pic>
        <p:nvPicPr>
          <p:cNvPr id="4" name="Google Shape;368;p21">
            <a:extLst>
              <a:ext uri="{FF2B5EF4-FFF2-40B4-BE49-F238E27FC236}">
                <a16:creationId xmlns:a16="http://schemas.microsoft.com/office/drawing/2014/main" id="{417DB262-ABF8-0FD5-A7B3-C828B1F50121}"/>
              </a:ext>
            </a:extLst>
          </p:cNvPr>
          <p:cNvPicPr preferRelativeResize="0"/>
          <p:nvPr/>
        </p:nvPicPr>
        <p:blipFill>
          <a:blip r:embed="rId3">
            <a:alphaModFix/>
          </a:blip>
          <a:stretch>
            <a:fillRect/>
          </a:stretch>
        </p:blipFill>
        <p:spPr>
          <a:xfrm>
            <a:off x="2322390" y="1146977"/>
            <a:ext cx="4665476" cy="453875"/>
          </a:xfrm>
          <a:prstGeom prst="rect">
            <a:avLst/>
          </a:prstGeom>
          <a:noFill/>
          <a:ln>
            <a:noFill/>
          </a:ln>
        </p:spPr>
      </p:pic>
    </p:spTree>
    <p:extLst>
      <p:ext uri="{BB962C8B-B14F-4D97-AF65-F5344CB8AC3E}">
        <p14:creationId xmlns:p14="http://schemas.microsoft.com/office/powerpoint/2010/main" val="384573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algn="ctr"/>
            <a:r>
              <a:rPr lang="en-US" dirty="0"/>
              <a:t>ITSA model results </a:t>
            </a:r>
          </a:p>
        </p:txBody>
      </p:sp>
      <p:graphicFrame>
        <p:nvGraphicFramePr>
          <p:cNvPr id="3" name="Google Shape;376;p22">
            <a:extLst>
              <a:ext uri="{FF2B5EF4-FFF2-40B4-BE49-F238E27FC236}">
                <a16:creationId xmlns:a16="http://schemas.microsoft.com/office/drawing/2014/main" id="{1529E913-124B-88DA-B53A-9E9DBAD6F61F}"/>
              </a:ext>
            </a:extLst>
          </p:cNvPr>
          <p:cNvGraphicFramePr/>
          <p:nvPr/>
        </p:nvGraphicFramePr>
        <p:xfrm>
          <a:off x="1233835" y="1452152"/>
          <a:ext cx="6676329" cy="2875835"/>
        </p:xfrm>
        <a:graphic>
          <a:graphicData uri="http://schemas.openxmlformats.org/drawingml/2006/table">
            <a:tbl>
              <a:tblPr>
                <a:noFill/>
              </a:tblPr>
              <a:tblGrid>
                <a:gridCol w="1647129">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371475">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 </a:t>
                      </a:r>
                      <a:endParaRPr sz="1200"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Toxicity</a:t>
                      </a:r>
                      <a:endParaRPr sz="1200" dirty="0">
                        <a:latin typeface="Candara" charset="0"/>
                        <a:ea typeface="Candara" charset="0"/>
                        <a:cs typeface="Candara" charset="0"/>
                        <a:sym typeface="Abel"/>
                      </a:endParaRPr>
                    </a:p>
                  </a:txBody>
                  <a:tcPr marL="68575" marR="68575" marT="91425" marB="91425"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b="1" dirty="0">
                          <a:latin typeface="Candara" charset="0"/>
                          <a:ea typeface="Candara" charset="0"/>
                          <a:cs typeface="Candara" charset="0"/>
                          <a:sym typeface="Abel"/>
                        </a:rPr>
                        <a:t>Severe toxicity</a:t>
                      </a:r>
                      <a:endParaRPr sz="1200" b="1" dirty="0">
                        <a:latin typeface="Candara" charset="0"/>
                        <a:ea typeface="Candara" charset="0"/>
                        <a:cs typeface="Candara" charset="0"/>
                        <a:sym typeface="Abel"/>
                      </a:endParaRPr>
                    </a:p>
                  </a:txBody>
                  <a:tcPr marL="68575" marR="68575" marT="91425" marB="91425"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Obscene</a:t>
                      </a:r>
                      <a:endParaRPr sz="1200" dirty="0">
                        <a:latin typeface="Candara" charset="0"/>
                        <a:ea typeface="Candara" charset="0"/>
                        <a:cs typeface="Candara" charset="0"/>
                        <a:sym typeface="Abel"/>
                      </a:endParaRPr>
                    </a:p>
                  </a:txBody>
                  <a:tcPr marL="68575" marR="68575" marT="91425" marB="91425"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b="1" dirty="0">
                          <a:latin typeface="Candara" charset="0"/>
                          <a:ea typeface="Candara" charset="0"/>
                          <a:cs typeface="Candara" charset="0"/>
                          <a:sym typeface="Abel"/>
                        </a:rPr>
                        <a:t>Threat</a:t>
                      </a:r>
                      <a:endParaRPr sz="1200" b="1" dirty="0">
                        <a:latin typeface="Candara" charset="0"/>
                        <a:ea typeface="Candara" charset="0"/>
                        <a:cs typeface="Candara" charset="0"/>
                        <a:sym typeface="Abel"/>
                      </a:endParaRPr>
                    </a:p>
                  </a:txBody>
                  <a:tcPr marL="68575" marR="68575" marT="91425" marB="91425"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Insult</a:t>
                      </a:r>
                      <a:endParaRPr sz="1200" dirty="0">
                        <a:latin typeface="Candara" charset="0"/>
                        <a:ea typeface="Candara" charset="0"/>
                        <a:cs typeface="Candara" charset="0"/>
                        <a:sym typeface="Abel"/>
                      </a:endParaRPr>
                    </a:p>
                  </a:txBody>
                  <a:tcPr marL="68575" marR="68575" marT="91425" marB="91425"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b="1">
                          <a:latin typeface="Candara" charset="0"/>
                          <a:ea typeface="Candara" charset="0"/>
                          <a:cs typeface="Candara" charset="0"/>
                          <a:sym typeface="Abel"/>
                        </a:rPr>
                        <a:t>Identity attack</a:t>
                      </a:r>
                      <a:endParaRPr sz="1200" b="1">
                        <a:latin typeface="Candara" charset="0"/>
                        <a:ea typeface="Candara" charset="0"/>
                        <a:cs typeface="Candara" charset="0"/>
                        <a:sym typeface="Abel"/>
                      </a:endParaRPr>
                    </a:p>
                  </a:txBody>
                  <a:tcPr marL="68575" marR="68575" marT="91425" marB="91425"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8600">
                <a:tc>
                  <a:txBody>
                    <a:bodyPr/>
                    <a:lstStyle/>
                    <a:p>
                      <a:pPr marL="0" lvl="0" indent="0" algn="r" rtl="0">
                        <a:lnSpc>
                          <a:spcPct val="115000"/>
                        </a:lnSpc>
                        <a:spcBef>
                          <a:spcPts val="0"/>
                        </a:spcBef>
                        <a:spcAft>
                          <a:spcPts val="0"/>
                        </a:spcAft>
                        <a:buNone/>
                      </a:pPr>
                      <a:r>
                        <a:rPr lang="es" sz="1200" i="1" dirty="0">
                          <a:latin typeface="Candara" charset="0"/>
                          <a:ea typeface="Candara" charset="0"/>
                          <a:cs typeface="Candara" charset="0"/>
                          <a:sym typeface="Abel"/>
                        </a:rPr>
                        <a:t>Treatment effect</a:t>
                      </a:r>
                      <a:endParaRPr sz="1200" i="1"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-0.024</a:t>
                      </a:r>
                      <a:endParaRPr sz="1200"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0.014</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-0.002</a:t>
                      </a:r>
                      <a:endParaRPr sz="12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0.009</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0.028</a:t>
                      </a:r>
                      <a:endParaRPr sz="1200"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0.030</a:t>
                      </a:r>
                      <a:r>
                        <a:rPr lang="es" sz="1200" baseline="30000" dirty="0">
                          <a:latin typeface="Candara" charset="0"/>
                          <a:ea typeface="Candara" charset="0"/>
                          <a:cs typeface="Candara" charset="0"/>
                          <a:sym typeface="Abel"/>
                        </a:rPr>
                        <a:t>*</a:t>
                      </a:r>
                      <a:endParaRPr sz="1200" baseline="30000"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8600">
                <a:tc>
                  <a:txBody>
                    <a:bodyPr/>
                    <a:lstStyle/>
                    <a:p>
                      <a:pPr marL="0" lvl="0" indent="0" algn="r" rtl="0">
                        <a:lnSpc>
                          <a:spcPct val="115000"/>
                        </a:lnSpc>
                        <a:spcBef>
                          <a:spcPts val="0"/>
                        </a:spcBef>
                        <a:spcAft>
                          <a:spcPts val="0"/>
                        </a:spcAft>
                        <a:buNone/>
                      </a:pPr>
                      <a:r>
                        <a:rPr lang="es" sz="1200" i="1">
                          <a:latin typeface="Candara" charset="0"/>
                          <a:ea typeface="Candara" charset="0"/>
                          <a:cs typeface="Candara" charset="0"/>
                          <a:sym typeface="Abel"/>
                        </a:rPr>
                        <a:t>Pre-treatment trend</a:t>
                      </a:r>
                      <a:endParaRPr sz="1200" i="1">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-0.002</a:t>
                      </a:r>
                      <a:endParaRPr sz="12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-0.001</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-0.002</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0.000</a:t>
                      </a:r>
                      <a:r>
                        <a:rPr lang="es" sz="1200" baseline="30000" dirty="0">
                          <a:latin typeface="Candara" charset="0"/>
                          <a:ea typeface="Candara" charset="0"/>
                          <a:cs typeface="Candara" charset="0"/>
                          <a:sym typeface="Abel"/>
                        </a:rPr>
                        <a:t>*</a:t>
                      </a:r>
                      <a:endParaRPr sz="1200" baseline="30000"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-0.002</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-0.001</a:t>
                      </a:r>
                      <a:r>
                        <a:rPr lang="es" sz="1200" baseline="30000" dirty="0">
                          <a:latin typeface="Candara" charset="0"/>
                          <a:ea typeface="Candara" charset="0"/>
                          <a:cs typeface="Candara" charset="0"/>
                          <a:sym typeface="Abel"/>
                        </a:rPr>
                        <a:t>*</a:t>
                      </a:r>
                      <a:endParaRPr sz="1200" baseline="30000"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8600">
                <a:tc>
                  <a:txBody>
                    <a:bodyPr/>
                    <a:lstStyle/>
                    <a:p>
                      <a:pPr marL="0" lvl="0" indent="0" algn="r" rtl="0">
                        <a:lnSpc>
                          <a:spcPct val="115000"/>
                        </a:lnSpc>
                        <a:spcBef>
                          <a:spcPts val="0"/>
                        </a:spcBef>
                        <a:spcAft>
                          <a:spcPts val="0"/>
                        </a:spcAft>
                        <a:buNone/>
                      </a:pPr>
                      <a:r>
                        <a:rPr lang="es" sz="1200" i="1">
                          <a:latin typeface="Candara" charset="0"/>
                          <a:ea typeface="Candara" charset="0"/>
                          <a:cs typeface="Candara" charset="0"/>
                          <a:sym typeface="Abel"/>
                        </a:rPr>
                        <a:t>Slope change</a:t>
                      </a:r>
                      <a:endParaRPr sz="1200" i="1">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-0.004</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-0.001</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-0.003</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0.000</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-0.002</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-0.002</a:t>
                      </a:r>
                      <a:r>
                        <a:rPr lang="es" sz="1200" baseline="30000" dirty="0">
                          <a:latin typeface="Candara" charset="0"/>
                          <a:ea typeface="Candara" charset="0"/>
                          <a:cs typeface="Candara" charset="0"/>
                          <a:sym typeface="Abel"/>
                        </a:rPr>
                        <a:t>**</a:t>
                      </a:r>
                      <a:endParaRPr sz="1200" baseline="30000"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8600">
                <a:tc>
                  <a:txBody>
                    <a:bodyPr/>
                    <a:lstStyle/>
                    <a:p>
                      <a:pPr marL="0" lvl="0" indent="0" algn="r" rtl="0">
                        <a:lnSpc>
                          <a:spcPct val="115000"/>
                        </a:lnSpc>
                        <a:spcBef>
                          <a:spcPts val="0"/>
                        </a:spcBef>
                        <a:spcAft>
                          <a:spcPts val="0"/>
                        </a:spcAft>
                        <a:buNone/>
                      </a:pPr>
                      <a:r>
                        <a:rPr lang="es" sz="1200" i="1">
                          <a:solidFill>
                            <a:schemeClr val="dk1"/>
                          </a:solidFill>
                          <a:latin typeface="Candara" charset="0"/>
                          <a:ea typeface="Candara" charset="0"/>
                          <a:cs typeface="Candara" charset="0"/>
                          <a:sym typeface="Abel"/>
                        </a:rPr>
                        <a:t>Pre-treatment trend</a:t>
                      </a:r>
                      <a:r>
                        <a:rPr lang="es" sz="1200" i="1" baseline="30000">
                          <a:latin typeface="Candara" charset="0"/>
                          <a:ea typeface="Candara" charset="0"/>
                          <a:cs typeface="Candara" charset="0"/>
                          <a:sym typeface="Abel"/>
                        </a:rPr>
                        <a:t>2</a:t>
                      </a:r>
                      <a:endParaRPr sz="1200" i="1"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0.000</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0.000</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0.000</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0.000</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0.000</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0.000</a:t>
                      </a:r>
                      <a:r>
                        <a:rPr lang="es" sz="1200" baseline="30000" dirty="0">
                          <a:latin typeface="Candara" charset="0"/>
                          <a:ea typeface="Candara" charset="0"/>
                          <a:cs typeface="Candara" charset="0"/>
                          <a:sym typeface="Abel"/>
                        </a:rPr>
                        <a:t>*</a:t>
                      </a:r>
                      <a:endParaRPr sz="1200" baseline="30000"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8600">
                <a:tc>
                  <a:txBody>
                    <a:bodyPr/>
                    <a:lstStyle/>
                    <a:p>
                      <a:pPr marL="0" lvl="0" indent="0" algn="r" rtl="0">
                        <a:lnSpc>
                          <a:spcPct val="115000"/>
                        </a:lnSpc>
                        <a:spcBef>
                          <a:spcPts val="0"/>
                        </a:spcBef>
                        <a:spcAft>
                          <a:spcPts val="0"/>
                        </a:spcAft>
                        <a:buNone/>
                      </a:pPr>
                      <a:r>
                        <a:rPr lang="es" sz="1200" i="1">
                          <a:latin typeface="Candara" charset="0"/>
                          <a:ea typeface="Candara" charset="0"/>
                          <a:cs typeface="Candara" charset="0"/>
                          <a:sym typeface="Abel"/>
                        </a:rPr>
                        <a:t>Slope change</a:t>
                      </a:r>
                      <a:r>
                        <a:rPr lang="es" sz="1200" i="1" baseline="30000">
                          <a:latin typeface="Candara" charset="0"/>
                          <a:ea typeface="Candara" charset="0"/>
                          <a:cs typeface="Candara" charset="0"/>
                          <a:sym typeface="Abel"/>
                        </a:rPr>
                        <a:t>2</a:t>
                      </a:r>
                      <a:endParaRPr sz="1200" i="1"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0.000</a:t>
                      </a:r>
                      <a:endParaRPr sz="12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0.000</a:t>
                      </a:r>
                      <a:r>
                        <a:rPr lang="es" sz="1200" baseline="30000" dirty="0">
                          <a:latin typeface="Candara" charset="0"/>
                          <a:ea typeface="Candara" charset="0"/>
                          <a:cs typeface="Candara" charset="0"/>
                          <a:sym typeface="Abel"/>
                        </a:rPr>
                        <a:t>**</a:t>
                      </a:r>
                      <a:endParaRPr sz="1200" baseline="30000"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0.000</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0.000</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0.000</a:t>
                      </a:r>
                      <a:endParaRPr sz="12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0.000</a:t>
                      </a:r>
                      <a:endParaRPr sz="1200"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28600">
                <a:tc>
                  <a:txBody>
                    <a:bodyPr/>
                    <a:lstStyle/>
                    <a:p>
                      <a:pPr marL="0" lvl="0" indent="0" algn="r" rtl="0">
                        <a:lnSpc>
                          <a:spcPct val="115000"/>
                        </a:lnSpc>
                        <a:spcBef>
                          <a:spcPts val="0"/>
                        </a:spcBef>
                        <a:spcAft>
                          <a:spcPts val="0"/>
                        </a:spcAft>
                        <a:buNone/>
                      </a:pPr>
                      <a:r>
                        <a:rPr lang="es" sz="1200" i="1">
                          <a:latin typeface="Candara" charset="0"/>
                          <a:ea typeface="Candara" charset="0"/>
                          <a:cs typeface="Candara" charset="0"/>
                          <a:sym typeface="Abel"/>
                        </a:rPr>
                        <a:t>Constant</a:t>
                      </a:r>
                      <a:endParaRPr sz="1200" i="1">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0.202</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0.044</a:t>
                      </a:r>
                      <a:r>
                        <a:rPr lang="es" sz="1200" baseline="30000">
                          <a:solidFill>
                            <a:schemeClr val="dk1"/>
                          </a:solidFill>
                          <a:latin typeface="Candara" charset="0"/>
                          <a:ea typeface="Candara" charset="0"/>
                          <a:cs typeface="Candara" charset="0"/>
                          <a:sym typeface="Abel"/>
                        </a:rPr>
                        <a:t>***</a:t>
                      </a:r>
                      <a:endParaRPr sz="12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0.119</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0.019</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a:latin typeface="Candara" charset="0"/>
                          <a:ea typeface="Candara" charset="0"/>
                          <a:cs typeface="Candara" charset="0"/>
                          <a:sym typeface="Abel"/>
                        </a:rPr>
                        <a:t>0.103</a:t>
                      </a:r>
                      <a:r>
                        <a:rPr lang="es" sz="1200" baseline="30000">
                          <a:latin typeface="Candara" charset="0"/>
                          <a:ea typeface="Candara" charset="0"/>
                          <a:cs typeface="Candara" charset="0"/>
                          <a:sym typeface="Abel"/>
                        </a:rPr>
                        <a:t>***</a:t>
                      </a:r>
                      <a:endParaRPr sz="1200" baseline="3000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200" dirty="0">
                          <a:latin typeface="Candara" charset="0"/>
                          <a:ea typeface="Candara" charset="0"/>
                          <a:cs typeface="Candara" charset="0"/>
                          <a:sym typeface="Abel"/>
                        </a:rPr>
                        <a:t>0.070</a:t>
                      </a:r>
                      <a:r>
                        <a:rPr lang="es" sz="1200" baseline="30000" dirty="0">
                          <a:latin typeface="Candara" charset="0"/>
                          <a:ea typeface="Candara" charset="0"/>
                          <a:cs typeface="Candara" charset="0"/>
                          <a:sym typeface="Abel"/>
                        </a:rPr>
                        <a:t>***</a:t>
                      </a:r>
                      <a:endParaRPr sz="1200" baseline="30000" dirty="0">
                        <a:latin typeface="Candara" charset="0"/>
                        <a:ea typeface="Candara" charset="0"/>
                        <a:cs typeface="Candara" charset="0"/>
                        <a:sym typeface="Abe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 name="Google Shape;377;p22">
            <a:extLst>
              <a:ext uri="{FF2B5EF4-FFF2-40B4-BE49-F238E27FC236}">
                <a16:creationId xmlns:a16="http://schemas.microsoft.com/office/drawing/2014/main" id="{C8763F83-9E53-3DCF-A95D-C454D0A75428}"/>
              </a:ext>
            </a:extLst>
          </p:cNvPr>
          <p:cNvSpPr txBox="1"/>
          <p:nvPr/>
        </p:nvSpPr>
        <p:spPr>
          <a:xfrm>
            <a:off x="1233835" y="4327987"/>
            <a:ext cx="4600800" cy="3898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i="1" dirty="0">
                <a:solidFill>
                  <a:schemeClr val="dk1"/>
                </a:solidFill>
                <a:latin typeface="Candara" charset="0"/>
                <a:ea typeface="Candara" charset="0"/>
                <a:cs typeface="Candara" charset="0"/>
                <a:sym typeface="Abel"/>
              </a:rPr>
              <a:t>Note:</a:t>
            </a:r>
            <a:r>
              <a:rPr lang="es" sz="2000" baseline="30000" dirty="0">
                <a:solidFill>
                  <a:schemeClr val="dk1"/>
                </a:solidFill>
                <a:latin typeface="Candara" charset="0"/>
                <a:ea typeface="Candara" charset="0"/>
                <a:cs typeface="Candara" charset="0"/>
                <a:sym typeface="Abel"/>
              </a:rPr>
              <a:t> </a:t>
            </a:r>
            <a:r>
              <a:rPr lang="es" sz="1200" baseline="30000" dirty="0">
                <a:solidFill>
                  <a:schemeClr val="dk1"/>
                </a:solidFill>
                <a:latin typeface="Candara" charset="0"/>
                <a:ea typeface="Candara" charset="0"/>
                <a:cs typeface="Candara" charset="0"/>
                <a:sym typeface="Abel"/>
              </a:rPr>
              <a:t>†</a:t>
            </a:r>
            <a:r>
              <a:rPr lang="es" sz="1200" i="1" dirty="0">
                <a:solidFill>
                  <a:schemeClr val="dk1"/>
                </a:solidFill>
                <a:latin typeface="Candara" charset="0"/>
                <a:ea typeface="Candara" charset="0"/>
                <a:cs typeface="Candara" charset="0"/>
                <a:sym typeface="Abel"/>
              </a:rPr>
              <a:t>p &lt; .1, </a:t>
            </a:r>
            <a:r>
              <a:rPr lang="es" sz="1200" baseline="30000" dirty="0">
                <a:solidFill>
                  <a:schemeClr val="dk1"/>
                </a:solidFill>
                <a:latin typeface="Candara" charset="0"/>
                <a:ea typeface="Candara" charset="0"/>
                <a:cs typeface="Candara" charset="0"/>
                <a:sym typeface="Abel"/>
              </a:rPr>
              <a:t>*</a:t>
            </a:r>
            <a:r>
              <a:rPr lang="es" sz="1200" i="1" dirty="0">
                <a:solidFill>
                  <a:schemeClr val="dk1"/>
                </a:solidFill>
                <a:latin typeface="Candara" charset="0"/>
                <a:ea typeface="Candara" charset="0"/>
                <a:cs typeface="Candara" charset="0"/>
                <a:sym typeface="Abel"/>
              </a:rPr>
              <a:t>p</a:t>
            </a:r>
            <a:r>
              <a:rPr lang="es" sz="1200" dirty="0">
                <a:solidFill>
                  <a:schemeClr val="dk1"/>
                </a:solidFill>
                <a:latin typeface="Candara" charset="0"/>
                <a:ea typeface="Candara" charset="0"/>
                <a:cs typeface="Candara" charset="0"/>
                <a:sym typeface="Abel"/>
              </a:rPr>
              <a:t> &lt; .05, </a:t>
            </a:r>
            <a:r>
              <a:rPr lang="es" sz="1200" baseline="30000" dirty="0">
                <a:solidFill>
                  <a:schemeClr val="dk1"/>
                </a:solidFill>
                <a:latin typeface="Candara" charset="0"/>
                <a:ea typeface="Candara" charset="0"/>
                <a:cs typeface="Candara" charset="0"/>
                <a:sym typeface="Abel"/>
              </a:rPr>
              <a:t>**</a:t>
            </a:r>
            <a:r>
              <a:rPr lang="es" sz="1200" i="1" dirty="0">
                <a:solidFill>
                  <a:schemeClr val="dk1"/>
                </a:solidFill>
                <a:latin typeface="Candara" charset="0"/>
                <a:ea typeface="Candara" charset="0"/>
                <a:cs typeface="Candara" charset="0"/>
                <a:sym typeface="Abel"/>
              </a:rPr>
              <a:t>p</a:t>
            </a:r>
            <a:r>
              <a:rPr lang="es" sz="1200" dirty="0">
                <a:solidFill>
                  <a:schemeClr val="dk1"/>
                </a:solidFill>
                <a:latin typeface="Candara" charset="0"/>
                <a:ea typeface="Candara" charset="0"/>
                <a:cs typeface="Candara" charset="0"/>
                <a:sym typeface="Abel"/>
              </a:rPr>
              <a:t> &lt; .01, </a:t>
            </a:r>
            <a:r>
              <a:rPr lang="es" sz="1200" baseline="30000" dirty="0">
                <a:solidFill>
                  <a:schemeClr val="dk1"/>
                </a:solidFill>
                <a:latin typeface="Candara" charset="0"/>
                <a:ea typeface="Candara" charset="0"/>
                <a:cs typeface="Candara" charset="0"/>
                <a:sym typeface="Abel"/>
              </a:rPr>
              <a:t>***</a:t>
            </a:r>
            <a:r>
              <a:rPr lang="es" sz="1200" i="1" dirty="0">
                <a:solidFill>
                  <a:schemeClr val="dk1"/>
                </a:solidFill>
                <a:latin typeface="Candara" charset="0"/>
                <a:ea typeface="Candara" charset="0"/>
                <a:cs typeface="Candara" charset="0"/>
                <a:sym typeface="Abel"/>
              </a:rPr>
              <a:t>p</a:t>
            </a:r>
            <a:r>
              <a:rPr lang="es" sz="1200" dirty="0">
                <a:solidFill>
                  <a:schemeClr val="dk1"/>
                </a:solidFill>
                <a:latin typeface="Candara" charset="0"/>
                <a:ea typeface="Candara" charset="0"/>
                <a:cs typeface="Candara" charset="0"/>
                <a:sym typeface="Abel"/>
              </a:rPr>
              <a:t> &lt; .001</a:t>
            </a:r>
            <a:endParaRPr dirty="0">
              <a:latin typeface="Candara" charset="0"/>
              <a:ea typeface="Candara" charset="0"/>
              <a:cs typeface="Candara" charset="0"/>
              <a:sym typeface="Abel"/>
            </a:endParaRPr>
          </a:p>
        </p:txBody>
      </p:sp>
    </p:spTree>
    <p:extLst>
      <p:ext uri="{BB962C8B-B14F-4D97-AF65-F5344CB8AC3E}">
        <p14:creationId xmlns:p14="http://schemas.microsoft.com/office/powerpoint/2010/main" val="2151805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algn="ctr"/>
            <a:r>
              <a:rPr lang="en-US" dirty="0"/>
              <a:t>Key takeaways</a:t>
            </a:r>
          </a:p>
        </p:txBody>
      </p:sp>
      <p:sp>
        <p:nvSpPr>
          <p:cNvPr id="3" name="Google Shape;392;p24">
            <a:extLst>
              <a:ext uri="{FF2B5EF4-FFF2-40B4-BE49-F238E27FC236}">
                <a16:creationId xmlns:a16="http://schemas.microsoft.com/office/drawing/2014/main" id="{190FC0C3-1A3D-A63E-903F-5C5A9229DEFF}"/>
              </a:ext>
            </a:extLst>
          </p:cNvPr>
          <p:cNvSpPr txBox="1"/>
          <p:nvPr/>
        </p:nvSpPr>
        <p:spPr>
          <a:xfrm>
            <a:off x="595626" y="1144940"/>
            <a:ext cx="7952748" cy="3093124"/>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Abel"/>
              <a:buChar char="●"/>
            </a:pPr>
            <a:r>
              <a:rPr lang="es" dirty="0">
                <a:latin typeface="Montserrat" pitchFamily="2" charset="77"/>
                <a:ea typeface="Candara" charset="0"/>
                <a:cs typeface="Candara" charset="0"/>
                <a:sym typeface="Abel"/>
              </a:rPr>
              <a:t>Trump effect </a:t>
            </a:r>
            <a:r>
              <a:rPr lang="en-US" dirty="0">
                <a:latin typeface="Montserrat" pitchFamily="2" charset="77"/>
                <a:ea typeface="Candara" charset="0"/>
                <a:cs typeface="Candara" charset="0"/>
                <a:sym typeface="Abel"/>
              </a:rPr>
              <a:t>on toxicity </a:t>
            </a:r>
            <a:r>
              <a:rPr lang="es" dirty="0">
                <a:latin typeface="Montserrat" pitchFamily="2" charset="77"/>
                <a:ea typeface="Candara" charset="0"/>
                <a:cs typeface="Candara" charset="0"/>
                <a:sym typeface="Abel"/>
              </a:rPr>
              <a:t>did exist in the ‘Chinese virus’ case as increasing the toxicity in Twitterverse during a short frame of time</a:t>
            </a:r>
          </a:p>
          <a:p>
            <a:pPr marL="457200" lvl="0" indent="-317500" algn="l" rtl="0">
              <a:lnSpc>
                <a:spcPct val="150000"/>
              </a:lnSpc>
              <a:spcBef>
                <a:spcPts val="0"/>
              </a:spcBef>
              <a:spcAft>
                <a:spcPts val="0"/>
              </a:spcAft>
              <a:buSzPts val="1400"/>
              <a:buFont typeface="Abel"/>
              <a:buChar char="●"/>
            </a:pPr>
            <a:r>
              <a:rPr lang="en-US" dirty="0">
                <a:latin typeface="Montserrat" pitchFamily="2" charset="77"/>
                <a:ea typeface="Candara" charset="0"/>
                <a:cs typeface="Candara" charset="0"/>
                <a:sym typeface="Abel"/>
              </a:rPr>
              <a:t>The fear and negativity that people feel in real world during the COVID- 19 pandemic which would lead to other blame, are easily transformed to an online format of hate speech, especially given Twitter is such a hyper-political platform.</a:t>
            </a:r>
          </a:p>
          <a:p>
            <a:pPr marL="457200" indent="-317500">
              <a:lnSpc>
                <a:spcPct val="150000"/>
              </a:lnSpc>
              <a:buSzPts val="1400"/>
              <a:buFont typeface="Abel"/>
              <a:buChar char="●"/>
            </a:pPr>
            <a:r>
              <a:rPr lang="en-US" dirty="0">
                <a:latin typeface="Montserrat" pitchFamily="2" charset="77"/>
                <a:ea typeface="Candara" charset="0"/>
                <a:cs typeface="Candara" charset="0"/>
                <a:sym typeface="Abel"/>
              </a:rPr>
              <a:t>Online racially inflammatory language by celebrity might cause irreversible consequences in real life targeting on marginalized population during a public health crisis (e.g., offline hate crimes ). </a:t>
            </a:r>
          </a:p>
          <a:p>
            <a:pPr marL="457200" lvl="0" indent="-317500" algn="l" rtl="0">
              <a:lnSpc>
                <a:spcPct val="150000"/>
              </a:lnSpc>
              <a:spcBef>
                <a:spcPts val="0"/>
              </a:spcBef>
              <a:spcAft>
                <a:spcPts val="0"/>
              </a:spcAft>
              <a:buSzPts val="1400"/>
              <a:buFont typeface="Abel"/>
              <a:buChar char="●"/>
            </a:pPr>
            <a:endParaRPr lang="en-US" dirty="0">
              <a:latin typeface="Montserrat" pitchFamily="2" charset="77"/>
              <a:ea typeface="Candara" charset="0"/>
              <a:cs typeface="Candara" charset="0"/>
              <a:sym typeface="Abel"/>
            </a:endParaRPr>
          </a:p>
        </p:txBody>
      </p:sp>
      <p:grpSp>
        <p:nvGrpSpPr>
          <p:cNvPr id="5" name="Google Shape;395;p24">
            <a:extLst>
              <a:ext uri="{FF2B5EF4-FFF2-40B4-BE49-F238E27FC236}">
                <a16:creationId xmlns:a16="http://schemas.microsoft.com/office/drawing/2014/main" id="{72E7A7A6-503B-D6FD-EA6B-547F4D5F5078}"/>
              </a:ext>
            </a:extLst>
          </p:cNvPr>
          <p:cNvGrpSpPr/>
          <p:nvPr/>
        </p:nvGrpSpPr>
        <p:grpSpPr>
          <a:xfrm>
            <a:off x="3982750" y="4171389"/>
            <a:ext cx="1178498" cy="924444"/>
            <a:chOff x="-10007225" y="-743125"/>
            <a:chExt cx="8006100" cy="6280193"/>
          </a:xfrm>
        </p:grpSpPr>
        <p:sp>
          <p:nvSpPr>
            <p:cNvPr id="6" name="Google Shape;396;p24">
              <a:extLst>
                <a:ext uri="{FF2B5EF4-FFF2-40B4-BE49-F238E27FC236}">
                  <a16:creationId xmlns:a16="http://schemas.microsoft.com/office/drawing/2014/main" id="{AC6BB858-781D-03DC-8AE5-E74BF264417E}"/>
                </a:ext>
              </a:extLst>
            </p:cNvPr>
            <p:cNvSpPr/>
            <p:nvPr/>
          </p:nvSpPr>
          <p:spPr>
            <a:xfrm>
              <a:off x="-8984775" y="-743125"/>
              <a:ext cx="5960900" cy="5960875"/>
            </a:xfrm>
            <a:custGeom>
              <a:avLst/>
              <a:gdLst/>
              <a:ahLst/>
              <a:cxnLst/>
              <a:rect l="l" t="t" r="r" b="b"/>
              <a:pathLst>
                <a:path w="238436" h="238435" extrusionOk="0">
                  <a:moveTo>
                    <a:pt x="119218" y="1"/>
                  </a:moveTo>
                  <a:cubicBezTo>
                    <a:pt x="53377" y="1"/>
                    <a:pt x="1" y="53376"/>
                    <a:pt x="1" y="119218"/>
                  </a:cubicBezTo>
                  <a:cubicBezTo>
                    <a:pt x="1" y="185059"/>
                    <a:pt x="53377" y="238435"/>
                    <a:pt x="119218" y="238435"/>
                  </a:cubicBezTo>
                  <a:cubicBezTo>
                    <a:pt x="185060" y="238435"/>
                    <a:pt x="238435" y="185059"/>
                    <a:pt x="238435" y="119218"/>
                  </a:cubicBezTo>
                  <a:cubicBezTo>
                    <a:pt x="238435" y="53376"/>
                    <a:pt x="185060" y="1"/>
                    <a:pt x="119218"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7;p24">
              <a:extLst>
                <a:ext uri="{FF2B5EF4-FFF2-40B4-BE49-F238E27FC236}">
                  <a16:creationId xmlns:a16="http://schemas.microsoft.com/office/drawing/2014/main" id="{5EC718DD-DCD9-7F7C-988F-9932AF1EDFDC}"/>
                </a:ext>
              </a:extLst>
            </p:cNvPr>
            <p:cNvSpPr/>
            <p:nvPr/>
          </p:nvSpPr>
          <p:spPr>
            <a:xfrm>
              <a:off x="-4967225" y="464775"/>
              <a:ext cx="114425" cy="98350"/>
            </a:xfrm>
            <a:custGeom>
              <a:avLst/>
              <a:gdLst/>
              <a:ahLst/>
              <a:cxnLst/>
              <a:rect l="l" t="t" r="r" b="b"/>
              <a:pathLst>
                <a:path w="4577" h="3934" extrusionOk="0">
                  <a:moveTo>
                    <a:pt x="1840" y="1"/>
                  </a:moveTo>
                  <a:cubicBezTo>
                    <a:pt x="655" y="1"/>
                    <a:pt x="0" y="3437"/>
                    <a:pt x="1391" y="3846"/>
                  </a:cubicBezTo>
                  <a:cubicBezTo>
                    <a:pt x="1584" y="3905"/>
                    <a:pt x="1781" y="3933"/>
                    <a:pt x="1974" y="3933"/>
                  </a:cubicBezTo>
                  <a:cubicBezTo>
                    <a:pt x="3378" y="3933"/>
                    <a:pt x="4576" y="2434"/>
                    <a:pt x="2462" y="310"/>
                  </a:cubicBezTo>
                  <a:cubicBezTo>
                    <a:pt x="2245" y="94"/>
                    <a:pt x="2035" y="1"/>
                    <a:pt x="1840"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8;p24">
              <a:extLst>
                <a:ext uri="{FF2B5EF4-FFF2-40B4-BE49-F238E27FC236}">
                  <a16:creationId xmlns:a16="http://schemas.microsoft.com/office/drawing/2014/main" id="{12C8E468-7D81-6494-579E-3BDC5221A952}"/>
                </a:ext>
              </a:extLst>
            </p:cNvPr>
            <p:cNvSpPr/>
            <p:nvPr/>
          </p:nvSpPr>
          <p:spPr>
            <a:xfrm>
              <a:off x="-7323550" y="4612400"/>
              <a:ext cx="533125" cy="499700"/>
            </a:xfrm>
            <a:custGeom>
              <a:avLst/>
              <a:gdLst/>
              <a:ahLst/>
              <a:cxnLst/>
              <a:rect l="l" t="t" r="r" b="b"/>
              <a:pathLst>
                <a:path w="21325" h="19988" extrusionOk="0">
                  <a:moveTo>
                    <a:pt x="7713" y="0"/>
                  </a:moveTo>
                  <a:cubicBezTo>
                    <a:pt x="6004" y="0"/>
                    <a:pt x="4204" y="474"/>
                    <a:pt x="2941" y="1044"/>
                  </a:cubicBezTo>
                  <a:cubicBezTo>
                    <a:pt x="1" y="2390"/>
                    <a:pt x="525" y="8807"/>
                    <a:pt x="1429" y="12617"/>
                  </a:cubicBezTo>
                  <a:cubicBezTo>
                    <a:pt x="7740" y="15641"/>
                    <a:pt x="14360" y="18106"/>
                    <a:pt x="21218" y="19987"/>
                  </a:cubicBezTo>
                  <a:cubicBezTo>
                    <a:pt x="21325" y="19356"/>
                    <a:pt x="21170" y="18594"/>
                    <a:pt x="20622" y="17654"/>
                  </a:cubicBezTo>
                  <a:cubicBezTo>
                    <a:pt x="19110" y="15082"/>
                    <a:pt x="13395" y="8010"/>
                    <a:pt x="12586" y="3461"/>
                  </a:cubicBezTo>
                  <a:cubicBezTo>
                    <a:pt x="12129" y="851"/>
                    <a:pt x="10002" y="0"/>
                    <a:pt x="7713"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9;p24">
              <a:extLst>
                <a:ext uri="{FF2B5EF4-FFF2-40B4-BE49-F238E27FC236}">
                  <a16:creationId xmlns:a16="http://schemas.microsoft.com/office/drawing/2014/main" id="{7EA98F5D-552C-30BB-A4D6-FB16770CE6CF}"/>
                </a:ext>
              </a:extLst>
            </p:cNvPr>
            <p:cNvSpPr/>
            <p:nvPr/>
          </p:nvSpPr>
          <p:spPr>
            <a:xfrm>
              <a:off x="-5649225" y="-596375"/>
              <a:ext cx="2481275" cy="2314775"/>
            </a:xfrm>
            <a:custGeom>
              <a:avLst/>
              <a:gdLst/>
              <a:ahLst/>
              <a:cxnLst/>
              <a:rect l="l" t="t" r="r" b="b"/>
              <a:pathLst>
                <a:path w="99251" h="92591" extrusionOk="0">
                  <a:moveTo>
                    <a:pt x="22825" y="1"/>
                  </a:moveTo>
                  <a:lnTo>
                    <a:pt x="22825" y="1"/>
                  </a:lnTo>
                  <a:cubicBezTo>
                    <a:pt x="20896" y="4989"/>
                    <a:pt x="20360" y="9811"/>
                    <a:pt x="24646" y="10073"/>
                  </a:cubicBezTo>
                  <a:cubicBezTo>
                    <a:pt x="28932" y="10335"/>
                    <a:pt x="31349" y="11419"/>
                    <a:pt x="30004" y="14633"/>
                  </a:cubicBezTo>
                  <a:cubicBezTo>
                    <a:pt x="28671" y="17848"/>
                    <a:pt x="26789" y="18384"/>
                    <a:pt x="23837" y="20253"/>
                  </a:cubicBezTo>
                  <a:cubicBezTo>
                    <a:pt x="21786" y="21565"/>
                    <a:pt x="19602" y="23265"/>
                    <a:pt x="18286" y="23265"/>
                  </a:cubicBezTo>
                  <a:cubicBezTo>
                    <a:pt x="17715" y="23265"/>
                    <a:pt x="17307" y="22945"/>
                    <a:pt x="17145" y="22134"/>
                  </a:cubicBezTo>
                  <a:cubicBezTo>
                    <a:pt x="16610" y="19455"/>
                    <a:pt x="13395" y="15169"/>
                    <a:pt x="12323" y="12216"/>
                  </a:cubicBezTo>
                  <a:cubicBezTo>
                    <a:pt x="11547" y="10087"/>
                    <a:pt x="11190" y="7952"/>
                    <a:pt x="10238" y="7952"/>
                  </a:cubicBezTo>
                  <a:cubicBezTo>
                    <a:pt x="9875" y="7952"/>
                    <a:pt x="9426" y="8262"/>
                    <a:pt x="8835" y="9002"/>
                  </a:cubicBezTo>
                  <a:cubicBezTo>
                    <a:pt x="6704" y="11681"/>
                    <a:pt x="4144" y="14098"/>
                    <a:pt x="2072" y="17038"/>
                  </a:cubicBezTo>
                  <a:cubicBezTo>
                    <a:pt x="0" y="19991"/>
                    <a:pt x="4287" y="20253"/>
                    <a:pt x="8299" y="21860"/>
                  </a:cubicBezTo>
                  <a:cubicBezTo>
                    <a:pt x="12323" y="23468"/>
                    <a:pt x="13133" y="26147"/>
                    <a:pt x="12061" y="28028"/>
                  </a:cubicBezTo>
                  <a:cubicBezTo>
                    <a:pt x="10978" y="29897"/>
                    <a:pt x="13800" y="30516"/>
                    <a:pt x="14728" y="32576"/>
                  </a:cubicBezTo>
                  <a:cubicBezTo>
                    <a:pt x="15383" y="34005"/>
                    <a:pt x="16883" y="36862"/>
                    <a:pt x="14728" y="38208"/>
                  </a:cubicBezTo>
                  <a:cubicBezTo>
                    <a:pt x="14415" y="38402"/>
                    <a:pt x="13999" y="38483"/>
                    <a:pt x="13511" y="38483"/>
                  </a:cubicBezTo>
                  <a:cubicBezTo>
                    <a:pt x="11142" y="38483"/>
                    <a:pt x="7064" y="36587"/>
                    <a:pt x="4702" y="36587"/>
                  </a:cubicBezTo>
                  <a:cubicBezTo>
                    <a:pt x="4214" y="36587"/>
                    <a:pt x="3800" y="36668"/>
                    <a:pt x="3489" y="36862"/>
                  </a:cubicBezTo>
                  <a:cubicBezTo>
                    <a:pt x="1334" y="38208"/>
                    <a:pt x="2953" y="46244"/>
                    <a:pt x="2143" y="47852"/>
                  </a:cubicBezTo>
                  <a:cubicBezTo>
                    <a:pt x="1334" y="49459"/>
                    <a:pt x="7585" y="49995"/>
                    <a:pt x="9013" y="51328"/>
                  </a:cubicBezTo>
                  <a:cubicBezTo>
                    <a:pt x="9263" y="51563"/>
                    <a:pt x="9633" y="51667"/>
                    <a:pt x="10080" y="51667"/>
                  </a:cubicBezTo>
                  <a:cubicBezTo>
                    <a:pt x="12194" y="51667"/>
                    <a:pt x="16045" y="49347"/>
                    <a:pt x="17145" y="47578"/>
                  </a:cubicBezTo>
                  <a:cubicBezTo>
                    <a:pt x="18479" y="45435"/>
                    <a:pt x="18217" y="43030"/>
                    <a:pt x="20896" y="40613"/>
                  </a:cubicBezTo>
                  <a:cubicBezTo>
                    <a:pt x="23575" y="38208"/>
                    <a:pt x="25992" y="39279"/>
                    <a:pt x="28135" y="38470"/>
                  </a:cubicBezTo>
                  <a:cubicBezTo>
                    <a:pt x="29613" y="37916"/>
                    <a:pt x="29041" y="37100"/>
                    <a:pt x="29262" y="37100"/>
                  </a:cubicBezTo>
                  <a:cubicBezTo>
                    <a:pt x="29360" y="37100"/>
                    <a:pt x="29613" y="37259"/>
                    <a:pt x="30266" y="37672"/>
                  </a:cubicBezTo>
                  <a:cubicBezTo>
                    <a:pt x="32421" y="39005"/>
                    <a:pt x="40982" y="44363"/>
                    <a:pt x="40458" y="45971"/>
                  </a:cubicBezTo>
                  <a:cubicBezTo>
                    <a:pt x="39922" y="47578"/>
                    <a:pt x="36171" y="46506"/>
                    <a:pt x="35898" y="48649"/>
                  </a:cubicBezTo>
                  <a:cubicBezTo>
                    <a:pt x="35643" y="50729"/>
                    <a:pt x="37654" y="51676"/>
                    <a:pt x="38992" y="51676"/>
                  </a:cubicBezTo>
                  <a:cubicBezTo>
                    <a:pt x="39032" y="51676"/>
                    <a:pt x="39073" y="51675"/>
                    <a:pt x="39112" y="51674"/>
                  </a:cubicBezTo>
                  <a:cubicBezTo>
                    <a:pt x="40458" y="51602"/>
                    <a:pt x="42601" y="48114"/>
                    <a:pt x="43934" y="47316"/>
                  </a:cubicBezTo>
                  <a:cubicBezTo>
                    <a:pt x="44075" y="47231"/>
                    <a:pt x="44231" y="47192"/>
                    <a:pt x="44400" y="47192"/>
                  </a:cubicBezTo>
                  <a:cubicBezTo>
                    <a:pt x="45846" y="47192"/>
                    <a:pt x="48295" y="50053"/>
                    <a:pt x="51173" y="51674"/>
                  </a:cubicBezTo>
                  <a:cubicBezTo>
                    <a:pt x="51526" y="51871"/>
                    <a:pt x="51853" y="51960"/>
                    <a:pt x="52158" y="51960"/>
                  </a:cubicBezTo>
                  <a:cubicBezTo>
                    <a:pt x="54630" y="51960"/>
                    <a:pt x="55636" y="46127"/>
                    <a:pt x="57067" y="45173"/>
                  </a:cubicBezTo>
                  <a:cubicBezTo>
                    <a:pt x="57712" y="44743"/>
                    <a:pt x="59994" y="44528"/>
                    <a:pt x="62513" y="44528"/>
                  </a:cubicBezTo>
                  <a:cubicBezTo>
                    <a:pt x="66275" y="44528"/>
                    <a:pt x="70567" y="45008"/>
                    <a:pt x="70723" y="45971"/>
                  </a:cubicBezTo>
                  <a:cubicBezTo>
                    <a:pt x="70997" y="47578"/>
                    <a:pt x="59746" y="45709"/>
                    <a:pt x="58400" y="49185"/>
                  </a:cubicBezTo>
                  <a:cubicBezTo>
                    <a:pt x="57067" y="52674"/>
                    <a:pt x="62687" y="53745"/>
                    <a:pt x="65639" y="55888"/>
                  </a:cubicBezTo>
                  <a:cubicBezTo>
                    <a:pt x="68580" y="58032"/>
                    <a:pt x="70473" y="65532"/>
                    <a:pt x="70735" y="70890"/>
                  </a:cubicBezTo>
                  <a:cubicBezTo>
                    <a:pt x="70997" y="76248"/>
                    <a:pt x="77153" y="92321"/>
                    <a:pt x="82511" y="92583"/>
                  </a:cubicBezTo>
                  <a:cubicBezTo>
                    <a:pt x="82606" y="92588"/>
                    <a:pt x="82703" y="92591"/>
                    <a:pt x="82800" y="92591"/>
                  </a:cubicBezTo>
                  <a:cubicBezTo>
                    <a:pt x="88143" y="92591"/>
                    <a:pt x="95624" y="85304"/>
                    <a:pt x="94572" y="82404"/>
                  </a:cubicBezTo>
                  <a:cubicBezTo>
                    <a:pt x="93500" y="79463"/>
                    <a:pt x="87071" y="80796"/>
                    <a:pt x="85201" y="76248"/>
                  </a:cubicBezTo>
                  <a:cubicBezTo>
                    <a:pt x="83320" y="71688"/>
                    <a:pt x="80367" y="67938"/>
                    <a:pt x="82249" y="67140"/>
                  </a:cubicBezTo>
                  <a:cubicBezTo>
                    <a:pt x="82307" y="67115"/>
                    <a:pt x="82367" y="67102"/>
                    <a:pt x="82430" y="67102"/>
                  </a:cubicBezTo>
                  <a:cubicBezTo>
                    <a:pt x="84194" y="67102"/>
                    <a:pt x="87576" y="76916"/>
                    <a:pt x="96568" y="76916"/>
                  </a:cubicBezTo>
                  <a:cubicBezTo>
                    <a:pt x="97412" y="76916"/>
                    <a:pt x="98305" y="76830"/>
                    <a:pt x="99251" y="76641"/>
                  </a:cubicBezTo>
                  <a:cubicBezTo>
                    <a:pt x="99239" y="76617"/>
                    <a:pt x="99239" y="76581"/>
                    <a:pt x="99227" y="76558"/>
                  </a:cubicBezTo>
                  <a:cubicBezTo>
                    <a:pt x="98989" y="75903"/>
                    <a:pt x="97441" y="71724"/>
                    <a:pt x="95512" y="66616"/>
                  </a:cubicBezTo>
                  <a:cubicBezTo>
                    <a:pt x="92012" y="58401"/>
                    <a:pt x="87606" y="50674"/>
                    <a:pt x="82439" y="43530"/>
                  </a:cubicBezTo>
                  <a:lnTo>
                    <a:pt x="82439" y="43530"/>
                  </a:lnTo>
                  <a:cubicBezTo>
                    <a:pt x="83201" y="44661"/>
                    <a:pt x="86237" y="54543"/>
                    <a:pt x="82249" y="54817"/>
                  </a:cubicBezTo>
                  <a:cubicBezTo>
                    <a:pt x="82196" y="54820"/>
                    <a:pt x="82144" y="54822"/>
                    <a:pt x="82093" y="54822"/>
                  </a:cubicBezTo>
                  <a:cubicBezTo>
                    <a:pt x="78204" y="54822"/>
                    <a:pt x="77427" y="45155"/>
                    <a:pt x="77427" y="43827"/>
                  </a:cubicBezTo>
                  <a:cubicBezTo>
                    <a:pt x="77427" y="42506"/>
                    <a:pt x="73569" y="32778"/>
                    <a:pt x="73498" y="32588"/>
                  </a:cubicBezTo>
                  <a:cubicBezTo>
                    <a:pt x="73343" y="32421"/>
                    <a:pt x="73176" y="32255"/>
                    <a:pt x="73021" y="32076"/>
                  </a:cubicBezTo>
                  <a:cubicBezTo>
                    <a:pt x="72509" y="31540"/>
                    <a:pt x="71616" y="30612"/>
                    <a:pt x="70461" y="29409"/>
                  </a:cubicBezTo>
                  <a:cubicBezTo>
                    <a:pt x="63723" y="22622"/>
                    <a:pt x="56186" y="16634"/>
                    <a:pt x="47994" y="11621"/>
                  </a:cubicBezTo>
                  <a:lnTo>
                    <a:pt x="47994" y="11621"/>
                  </a:lnTo>
                  <a:cubicBezTo>
                    <a:pt x="47518" y="12978"/>
                    <a:pt x="48363" y="15372"/>
                    <a:pt x="47423" y="16503"/>
                  </a:cubicBezTo>
                  <a:cubicBezTo>
                    <a:pt x="46121" y="18057"/>
                    <a:pt x="42325" y="21874"/>
                    <a:pt x="37950" y="21874"/>
                  </a:cubicBezTo>
                  <a:cubicBezTo>
                    <a:pt x="37803" y="21874"/>
                    <a:pt x="37654" y="21869"/>
                    <a:pt x="37505" y="21860"/>
                  </a:cubicBezTo>
                  <a:cubicBezTo>
                    <a:pt x="32957" y="21599"/>
                    <a:pt x="30814" y="19455"/>
                    <a:pt x="33493" y="17848"/>
                  </a:cubicBezTo>
                  <a:cubicBezTo>
                    <a:pt x="36160" y="16241"/>
                    <a:pt x="37707" y="17312"/>
                    <a:pt x="38850" y="12216"/>
                  </a:cubicBezTo>
                  <a:cubicBezTo>
                    <a:pt x="39886" y="7573"/>
                    <a:pt x="38779" y="6561"/>
                    <a:pt x="38577" y="6418"/>
                  </a:cubicBezTo>
                  <a:cubicBezTo>
                    <a:pt x="33516" y="3918"/>
                    <a:pt x="28254" y="1775"/>
                    <a:pt x="22825"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0;p24">
              <a:extLst>
                <a:ext uri="{FF2B5EF4-FFF2-40B4-BE49-F238E27FC236}">
                  <a16:creationId xmlns:a16="http://schemas.microsoft.com/office/drawing/2014/main" id="{DD9E596D-0CA1-FC54-727F-8EEC266AA79D}"/>
                </a:ext>
              </a:extLst>
            </p:cNvPr>
            <p:cNvSpPr/>
            <p:nvPr/>
          </p:nvSpPr>
          <p:spPr>
            <a:xfrm>
              <a:off x="-5890325" y="666875"/>
              <a:ext cx="2404475" cy="2952775"/>
            </a:xfrm>
            <a:custGeom>
              <a:avLst/>
              <a:gdLst/>
              <a:ahLst/>
              <a:cxnLst/>
              <a:rect l="l" t="t" r="r" b="b"/>
              <a:pathLst>
                <a:path w="96179" h="118111" extrusionOk="0">
                  <a:moveTo>
                    <a:pt x="37505" y="1"/>
                  </a:moveTo>
                  <a:cubicBezTo>
                    <a:pt x="34482" y="1"/>
                    <a:pt x="24022" y="2611"/>
                    <a:pt x="19021" y="2611"/>
                  </a:cubicBezTo>
                  <a:cubicBezTo>
                    <a:pt x="18251" y="2611"/>
                    <a:pt x="17609" y="2549"/>
                    <a:pt x="17145" y="2406"/>
                  </a:cubicBezTo>
                  <a:cubicBezTo>
                    <a:pt x="16859" y="2319"/>
                    <a:pt x="16548" y="2273"/>
                    <a:pt x="16222" y="2273"/>
                  </a:cubicBezTo>
                  <a:cubicBezTo>
                    <a:pt x="14270" y="2273"/>
                    <a:pt x="11803" y="3905"/>
                    <a:pt x="11180" y="8037"/>
                  </a:cubicBezTo>
                  <a:cubicBezTo>
                    <a:pt x="10442" y="12859"/>
                    <a:pt x="6430" y="13931"/>
                    <a:pt x="3751" y="17681"/>
                  </a:cubicBezTo>
                  <a:cubicBezTo>
                    <a:pt x="1072" y="21432"/>
                    <a:pt x="0" y="36719"/>
                    <a:pt x="1334" y="42065"/>
                  </a:cubicBezTo>
                  <a:cubicBezTo>
                    <a:pt x="2679" y="47411"/>
                    <a:pt x="10180" y="55722"/>
                    <a:pt x="15264" y="56531"/>
                  </a:cubicBezTo>
                  <a:cubicBezTo>
                    <a:pt x="17812" y="56930"/>
                    <a:pt x="21095" y="57130"/>
                    <a:pt x="24344" y="57130"/>
                  </a:cubicBezTo>
                  <a:cubicBezTo>
                    <a:pt x="27593" y="57130"/>
                    <a:pt x="30808" y="56930"/>
                    <a:pt x="33219" y="56531"/>
                  </a:cubicBezTo>
                  <a:cubicBezTo>
                    <a:pt x="33563" y="56474"/>
                    <a:pt x="33907" y="56446"/>
                    <a:pt x="34249" y="56446"/>
                  </a:cubicBezTo>
                  <a:cubicBezTo>
                    <a:pt x="38704" y="56446"/>
                    <a:pt x="42863" y="61151"/>
                    <a:pt x="42863" y="65640"/>
                  </a:cubicBezTo>
                  <a:cubicBezTo>
                    <a:pt x="42863" y="70462"/>
                    <a:pt x="48221" y="75546"/>
                    <a:pt x="47959" y="79832"/>
                  </a:cubicBezTo>
                  <a:cubicBezTo>
                    <a:pt x="47685" y="84118"/>
                    <a:pt x="44220" y="92964"/>
                    <a:pt x="47971" y="100465"/>
                  </a:cubicBezTo>
                  <a:cubicBezTo>
                    <a:pt x="51709" y="107966"/>
                    <a:pt x="57067" y="114931"/>
                    <a:pt x="57329" y="117336"/>
                  </a:cubicBezTo>
                  <a:cubicBezTo>
                    <a:pt x="57389" y="117863"/>
                    <a:pt x="57931" y="118110"/>
                    <a:pt x="58796" y="118110"/>
                  </a:cubicBezTo>
                  <a:cubicBezTo>
                    <a:pt x="61900" y="118110"/>
                    <a:pt x="69155" y="114933"/>
                    <a:pt x="73140" y="110109"/>
                  </a:cubicBezTo>
                  <a:cubicBezTo>
                    <a:pt x="78224" y="103942"/>
                    <a:pt x="78498" y="104478"/>
                    <a:pt x="80105" y="98048"/>
                  </a:cubicBezTo>
                  <a:cubicBezTo>
                    <a:pt x="81713" y="91619"/>
                    <a:pt x="85189" y="89214"/>
                    <a:pt x="85725" y="85725"/>
                  </a:cubicBezTo>
                  <a:cubicBezTo>
                    <a:pt x="86261" y="82249"/>
                    <a:pt x="86261" y="78498"/>
                    <a:pt x="85725" y="73403"/>
                  </a:cubicBezTo>
                  <a:cubicBezTo>
                    <a:pt x="85189" y="68319"/>
                    <a:pt x="95107" y="56531"/>
                    <a:pt x="95643" y="51971"/>
                  </a:cubicBezTo>
                  <a:cubicBezTo>
                    <a:pt x="96179" y="47411"/>
                    <a:pt x="90011" y="47411"/>
                    <a:pt x="87606" y="43935"/>
                  </a:cubicBezTo>
                  <a:cubicBezTo>
                    <a:pt x="85189" y="40446"/>
                    <a:pt x="76891" y="24373"/>
                    <a:pt x="76081" y="19289"/>
                  </a:cubicBezTo>
                  <a:cubicBezTo>
                    <a:pt x="75283" y="14193"/>
                    <a:pt x="65639" y="13121"/>
                    <a:pt x="62960" y="11514"/>
                  </a:cubicBezTo>
                  <a:cubicBezTo>
                    <a:pt x="62314" y="11126"/>
                    <a:pt x="61605" y="11004"/>
                    <a:pt x="60845" y="11004"/>
                  </a:cubicBezTo>
                  <a:cubicBezTo>
                    <a:pt x="59547" y="11004"/>
                    <a:pt x="58099" y="11361"/>
                    <a:pt x="56558" y="11361"/>
                  </a:cubicBezTo>
                  <a:cubicBezTo>
                    <a:pt x="55262" y="11361"/>
                    <a:pt x="53901" y="11109"/>
                    <a:pt x="52507" y="10180"/>
                  </a:cubicBezTo>
                  <a:cubicBezTo>
                    <a:pt x="48494" y="7502"/>
                    <a:pt x="40993" y="1"/>
                    <a:pt x="37505"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1;p24">
              <a:extLst>
                <a:ext uri="{FF2B5EF4-FFF2-40B4-BE49-F238E27FC236}">
                  <a16:creationId xmlns:a16="http://schemas.microsoft.com/office/drawing/2014/main" id="{6DD1D026-6E6C-64E5-4016-481BA5AD2D44}"/>
                </a:ext>
              </a:extLst>
            </p:cNvPr>
            <p:cNvSpPr/>
            <p:nvPr/>
          </p:nvSpPr>
          <p:spPr>
            <a:xfrm>
              <a:off x="-8214425" y="1790150"/>
              <a:ext cx="1654400" cy="2598875"/>
            </a:xfrm>
            <a:custGeom>
              <a:avLst/>
              <a:gdLst/>
              <a:ahLst/>
              <a:cxnLst/>
              <a:rect l="l" t="t" r="r" b="b"/>
              <a:pathLst>
                <a:path w="66176" h="103955" extrusionOk="0">
                  <a:moveTo>
                    <a:pt x="11855" y="1"/>
                  </a:moveTo>
                  <a:cubicBezTo>
                    <a:pt x="10872" y="1"/>
                    <a:pt x="9986" y="267"/>
                    <a:pt x="9216" y="873"/>
                  </a:cubicBezTo>
                  <a:cubicBezTo>
                    <a:pt x="6156" y="3290"/>
                    <a:pt x="3632" y="7350"/>
                    <a:pt x="4013" y="8874"/>
                  </a:cubicBezTo>
                  <a:cubicBezTo>
                    <a:pt x="4322" y="10076"/>
                    <a:pt x="5084" y="13994"/>
                    <a:pt x="2941" y="17887"/>
                  </a:cubicBezTo>
                  <a:cubicBezTo>
                    <a:pt x="798" y="21780"/>
                    <a:pt x="0" y="24995"/>
                    <a:pt x="2941" y="31424"/>
                  </a:cubicBezTo>
                  <a:cubicBezTo>
                    <a:pt x="5894" y="37854"/>
                    <a:pt x="10180" y="39997"/>
                    <a:pt x="13395" y="45890"/>
                  </a:cubicBezTo>
                  <a:cubicBezTo>
                    <a:pt x="16609" y="51784"/>
                    <a:pt x="16074" y="61154"/>
                    <a:pt x="16609" y="75084"/>
                  </a:cubicBezTo>
                  <a:cubicBezTo>
                    <a:pt x="17145" y="89015"/>
                    <a:pt x="21967" y="100004"/>
                    <a:pt x="30004" y="103219"/>
                  </a:cubicBezTo>
                  <a:cubicBezTo>
                    <a:pt x="31277" y="103728"/>
                    <a:pt x="32073" y="103955"/>
                    <a:pt x="32514" y="103955"/>
                  </a:cubicBezTo>
                  <a:cubicBezTo>
                    <a:pt x="34859" y="103955"/>
                    <a:pt x="27189" y="97548"/>
                    <a:pt x="27861" y="93039"/>
                  </a:cubicBezTo>
                  <a:cubicBezTo>
                    <a:pt x="28659" y="87681"/>
                    <a:pt x="28397" y="84728"/>
                    <a:pt x="31349" y="80716"/>
                  </a:cubicBezTo>
                  <a:cubicBezTo>
                    <a:pt x="34290" y="76692"/>
                    <a:pt x="36088" y="78299"/>
                    <a:pt x="39743" y="71072"/>
                  </a:cubicBezTo>
                  <a:cubicBezTo>
                    <a:pt x="43399" y="63833"/>
                    <a:pt x="42327" y="61428"/>
                    <a:pt x="46613" y="59011"/>
                  </a:cubicBezTo>
                  <a:cubicBezTo>
                    <a:pt x="50899" y="56606"/>
                    <a:pt x="57067" y="59285"/>
                    <a:pt x="58400" y="50974"/>
                  </a:cubicBezTo>
                  <a:cubicBezTo>
                    <a:pt x="59746" y="42676"/>
                    <a:pt x="54388" y="45081"/>
                    <a:pt x="60282" y="37580"/>
                  </a:cubicBezTo>
                  <a:cubicBezTo>
                    <a:pt x="66175" y="30079"/>
                    <a:pt x="60008" y="28745"/>
                    <a:pt x="54924" y="25793"/>
                  </a:cubicBezTo>
                  <a:cubicBezTo>
                    <a:pt x="49828" y="22852"/>
                    <a:pt x="44744" y="22578"/>
                    <a:pt x="42327" y="19637"/>
                  </a:cubicBezTo>
                  <a:cubicBezTo>
                    <a:pt x="39922" y="16684"/>
                    <a:pt x="40184" y="17494"/>
                    <a:pt x="35898" y="12934"/>
                  </a:cubicBezTo>
                  <a:cubicBezTo>
                    <a:pt x="31611" y="8374"/>
                    <a:pt x="28397" y="8921"/>
                    <a:pt x="22765" y="5159"/>
                  </a:cubicBezTo>
                  <a:cubicBezTo>
                    <a:pt x="18561" y="2353"/>
                    <a:pt x="14776" y="1"/>
                    <a:pt x="11855"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2;p24">
              <a:extLst>
                <a:ext uri="{FF2B5EF4-FFF2-40B4-BE49-F238E27FC236}">
                  <a16:creationId xmlns:a16="http://schemas.microsoft.com/office/drawing/2014/main" id="{3579F160-09FA-452B-FB0D-95806778F0C7}"/>
                </a:ext>
              </a:extLst>
            </p:cNvPr>
            <p:cNvSpPr/>
            <p:nvPr/>
          </p:nvSpPr>
          <p:spPr>
            <a:xfrm>
              <a:off x="-8826125" y="-277800"/>
              <a:ext cx="1625175" cy="2289775"/>
            </a:xfrm>
            <a:custGeom>
              <a:avLst/>
              <a:gdLst/>
              <a:ahLst/>
              <a:cxnLst/>
              <a:rect l="l" t="t" r="r" b="b"/>
              <a:pathLst>
                <a:path w="65007" h="91591" extrusionOk="0">
                  <a:moveTo>
                    <a:pt x="54955" y="0"/>
                  </a:moveTo>
                  <a:cubicBezTo>
                    <a:pt x="53811" y="0"/>
                    <a:pt x="50981" y="4061"/>
                    <a:pt x="48590" y="4295"/>
                  </a:cubicBezTo>
                  <a:cubicBezTo>
                    <a:pt x="48501" y="4305"/>
                    <a:pt x="48416" y="4309"/>
                    <a:pt x="48336" y="4309"/>
                  </a:cubicBezTo>
                  <a:cubicBezTo>
                    <a:pt x="46063" y="4309"/>
                    <a:pt x="47877" y="648"/>
                    <a:pt x="48590" y="188"/>
                  </a:cubicBezTo>
                  <a:lnTo>
                    <a:pt x="48590" y="188"/>
                  </a:lnTo>
                  <a:cubicBezTo>
                    <a:pt x="45780" y="1986"/>
                    <a:pt x="43066" y="3903"/>
                    <a:pt x="40423" y="5927"/>
                  </a:cubicBezTo>
                  <a:cubicBezTo>
                    <a:pt x="41375" y="10225"/>
                    <a:pt x="37053" y="12332"/>
                    <a:pt x="35720" y="14213"/>
                  </a:cubicBezTo>
                  <a:cubicBezTo>
                    <a:pt x="34374" y="16083"/>
                    <a:pt x="35982" y="20905"/>
                    <a:pt x="34648" y="21178"/>
                  </a:cubicBezTo>
                  <a:cubicBezTo>
                    <a:pt x="34618" y="21184"/>
                    <a:pt x="34587" y="21187"/>
                    <a:pt x="34557" y="21187"/>
                  </a:cubicBezTo>
                  <a:cubicBezTo>
                    <a:pt x="33243" y="21187"/>
                    <a:pt x="31965" y="15762"/>
                    <a:pt x="31791" y="13213"/>
                  </a:cubicBezTo>
                  <a:cubicBezTo>
                    <a:pt x="17479" y="26501"/>
                    <a:pt x="6430" y="43253"/>
                    <a:pt x="1" y="62136"/>
                  </a:cubicBezTo>
                  <a:cubicBezTo>
                    <a:pt x="2061" y="67196"/>
                    <a:pt x="3299" y="71542"/>
                    <a:pt x="4109" y="76364"/>
                  </a:cubicBezTo>
                  <a:cubicBezTo>
                    <a:pt x="4906" y="81186"/>
                    <a:pt x="12407" y="78507"/>
                    <a:pt x="14824" y="82257"/>
                  </a:cubicBezTo>
                  <a:cubicBezTo>
                    <a:pt x="17229" y="86008"/>
                    <a:pt x="21789" y="89223"/>
                    <a:pt x="24730" y="91092"/>
                  </a:cubicBezTo>
                  <a:cubicBezTo>
                    <a:pt x="25268" y="91434"/>
                    <a:pt x="25609" y="91590"/>
                    <a:pt x="25798" y="91590"/>
                  </a:cubicBezTo>
                  <a:cubicBezTo>
                    <a:pt x="26644" y="91590"/>
                    <a:pt x="24390" y="88442"/>
                    <a:pt x="22861" y="84936"/>
                  </a:cubicBezTo>
                  <a:cubicBezTo>
                    <a:pt x="20980" y="80650"/>
                    <a:pt x="18575" y="75828"/>
                    <a:pt x="19110" y="72732"/>
                  </a:cubicBezTo>
                  <a:cubicBezTo>
                    <a:pt x="19444" y="70807"/>
                    <a:pt x="18326" y="69674"/>
                    <a:pt x="16918" y="69674"/>
                  </a:cubicBezTo>
                  <a:cubicBezTo>
                    <a:pt x="16062" y="69674"/>
                    <a:pt x="15099" y="70092"/>
                    <a:pt x="14288" y="71006"/>
                  </a:cubicBezTo>
                  <a:cubicBezTo>
                    <a:pt x="13365" y="72042"/>
                    <a:pt x="12590" y="72731"/>
                    <a:pt x="11921" y="72731"/>
                  </a:cubicBezTo>
                  <a:cubicBezTo>
                    <a:pt x="11037" y="72731"/>
                    <a:pt x="10338" y="71527"/>
                    <a:pt x="9728" y="68327"/>
                  </a:cubicBezTo>
                  <a:cubicBezTo>
                    <a:pt x="8657" y="62695"/>
                    <a:pt x="14824" y="61898"/>
                    <a:pt x="18039" y="60552"/>
                  </a:cubicBezTo>
                  <a:cubicBezTo>
                    <a:pt x="18687" y="60284"/>
                    <a:pt x="19269" y="60167"/>
                    <a:pt x="19804" y="60167"/>
                  </a:cubicBezTo>
                  <a:cubicBezTo>
                    <a:pt x="21923" y="60167"/>
                    <a:pt x="23293" y="62003"/>
                    <a:pt x="25004" y="63505"/>
                  </a:cubicBezTo>
                  <a:cubicBezTo>
                    <a:pt x="25417" y="63865"/>
                    <a:pt x="25740" y="64037"/>
                    <a:pt x="25996" y="64037"/>
                  </a:cubicBezTo>
                  <a:cubicBezTo>
                    <a:pt x="27072" y="64037"/>
                    <a:pt x="26976" y="61024"/>
                    <a:pt x="27409" y="56266"/>
                  </a:cubicBezTo>
                  <a:cubicBezTo>
                    <a:pt x="27945" y="50373"/>
                    <a:pt x="37327" y="39121"/>
                    <a:pt x="40280" y="33632"/>
                  </a:cubicBezTo>
                  <a:cubicBezTo>
                    <a:pt x="43221" y="28156"/>
                    <a:pt x="46435" y="26262"/>
                    <a:pt x="47233" y="23322"/>
                  </a:cubicBezTo>
                  <a:cubicBezTo>
                    <a:pt x="47569" y="22077"/>
                    <a:pt x="48908" y="21596"/>
                    <a:pt x="50746" y="21596"/>
                  </a:cubicBezTo>
                  <a:cubicBezTo>
                    <a:pt x="53268" y="21596"/>
                    <a:pt x="56730" y="22502"/>
                    <a:pt x="59830" y="23584"/>
                  </a:cubicBezTo>
                  <a:cubicBezTo>
                    <a:pt x="60889" y="23955"/>
                    <a:pt x="61728" y="24117"/>
                    <a:pt x="62376" y="24117"/>
                  </a:cubicBezTo>
                  <a:cubicBezTo>
                    <a:pt x="65006" y="24117"/>
                    <a:pt x="64490" y="21447"/>
                    <a:pt x="62771" y="19297"/>
                  </a:cubicBezTo>
                  <a:cubicBezTo>
                    <a:pt x="60628" y="16618"/>
                    <a:pt x="58758" y="15821"/>
                    <a:pt x="60901" y="13939"/>
                  </a:cubicBezTo>
                  <a:cubicBezTo>
                    <a:pt x="63044" y="12070"/>
                    <a:pt x="60366" y="10463"/>
                    <a:pt x="58222" y="7772"/>
                  </a:cubicBezTo>
                  <a:cubicBezTo>
                    <a:pt x="56079" y="5105"/>
                    <a:pt x="56079" y="1355"/>
                    <a:pt x="55282" y="176"/>
                  </a:cubicBezTo>
                  <a:cubicBezTo>
                    <a:pt x="55198" y="55"/>
                    <a:pt x="55088" y="0"/>
                    <a:pt x="54955"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3;p24">
              <a:extLst>
                <a:ext uri="{FF2B5EF4-FFF2-40B4-BE49-F238E27FC236}">
                  <a16:creationId xmlns:a16="http://schemas.microsoft.com/office/drawing/2014/main" id="{6D15AA40-D864-157C-2519-E94EFA7DA734}"/>
                </a:ext>
              </a:extLst>
            </p:cNvPr>
            <p:cNvSpPr/>
            <p:nvPr/>
          </p:nvSpPr>
          <p:spPr>
            <a:xfrm>
              <a:off x="-7055650" y="-674350"/>
              <a:ext cx="412275" cy="360550"/>
            </a:xfrm>
            <a:custGeom>
              <a:avLst/>
              <a:gdLst/>
              <a:ahLst/>
              <a:cxnLst/>
              <a:rect l="l" t="t" r="r" b="b"/>
              <a:pathLst>
                <a:path w="16491" h="14422" extrusionOk="0">
                  <a:moveTo>
                    <a:pt x="16490" y="0"/>
                  </a:moveTo>
                  <a:lnTo>
                    <a:pt x="16490" y="0"/>
                  </a:lnTo>
                  <a:cubicBezTo>
                    <a:pt x="10835" y="1238"/>
                    <a:pt x="5322" y="2881"/>
                    <a:pt x="0" y="4882"/>
                  </a:cubicBezTo>
                  <a:cubicBezTo>
                    <a:pt x="1608" y="6763"/>
                    <a:pt x="2941" y="7834"/>
                    <a:pt x="4822" y="11049"/>
                  </a:cubicBezTo>
                  <a:cubicBezTo>
                    <a:pt x="5878" y="12864"/>
                    <a:pt x="7450" y="14421"/>
                    <a:pt x="8955" y="14421"/>
                  </a:cubicBezTo>
                  <a:cubicBezTo>
                    <a:pt x="10115" y="14421"/>
                    <a:pt x="11236" y="13496"/>
                    <a:pt x="12049" y="11049"/>
                  </a:cubicBezTo>
                  <a:cubicBezTo>
                    <a:pt x="13919" y="5453"/>
                    <a:pt x="16467" y="60"/>
                    <a:pt x="16490"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4;p24">
              <a:extLst>
                <a:ext uri="{FF2B5EF4-FFF2-40B4-BE49-F238E27FC236}">
                  <a16:creationId xmlns:a16="http://schemas.microsoft.com/office/drawing/2014/main" id="{C6B0B80C-5028-A760-EBF2-C74BDFE79726}"/>
                </a:ext>
              </a:extLst>
            </p:cNvPr>
            <p:cNvSpPr/>
            <p:nvPr/>
          </p:nvSpPr>
          <p:spPr>
            <a:xfrm>
              <a:off x="-3914500" y="2667325"/>
              <a:ext cx="390300" cy="705600"/>
            </a:xfrm>
            <a:custGeom>
              <a:avLst/>
              <a:gdLst/>
              <a:ahLst/>
              <a:cxnLst/>
              <a:rect l="l" t="t" r="r" b="b"/>
              <a:pathLst>
                <a:path w="15612" h="28224" extrusionOk="0">
                  <a:moveTo>
                    <a:pt x="14768" y="0"/>
                  </a:moveTo>
                  <a:cubicBezTo>
                    <a:pt x="14585" y="0"/>
                    <a:pt x="14314" y="192"/>
                    <a:pt x="13931" y="624"/>
                  </a:cubicBezTo>
                  <a:cubicBezTo>
                    <a:pt x="11788" y="3029"/>
                    <a:pt x="6692" y="7589"/>
                    <a:pt x="6692" y="11065"/>
                  </a:cubicBezTo>
                  <a:lnTo>
                    <a:pt x="6692" y="14554"/>
                  </a:lnTo>
                  <a:cubicBezTo>
                    <a:pt x="4549" y="18566"/>
                    <a:pt x="1" y="23662"/>
                    <a:pt x="1072" y="26341"/>
                  </a:cubicBezTo>
                  <a:cubicBezTo>
                    <a:pt x="1542" y="27514"/>
                    <a:pt x="2061" y="28224"/>
                    <a:pt x="2767" y="28224"/>
                  </a:cubicBezTo>
                  <a:cubicBezTo>
                    <a:pt x="3673" y="28224"/>
                    <a:pt x="4885" y="27055"/>
                    <a:pt x="6692" y="24198"/>
                  </a:cubicBezTo>
                  <a:cubicBezTo>
                    <a:pt x="9907" y="19102"/>
                    <a:pt x="13122" y="11875"/>
                    <a:pt x="13931" y="7589"/>
                  </a:cubicBezTo>
                  <a:cubicBezTo>
                    <a:pt x="14587" y="4068"/>
                    <a:pt x="15611" y="0"/>
                    <a:pt x="14768"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5;p24">
              <a:extLst>
                <a:ext uri="{FF2B5EF4-FFF2-40B4-BE49-F238E27FC236}">
                  <a16:creationId xmlns:a16="http://schemas.microsoft.com/office/drawing/2014/main" id="{DB805288-9654-8DAE-AEEB-84B5F5BC309C}"/>
                </a:ext>
              </a:extLst>
            </p:cNvPr>
            <p:cNvSpPr/>
            <p:nvPr/>
          </p:nvSpPr>
          <p:spPr>
            <a:xfrm>
              <a:off x="-6000475" y="4933325"/>
              <a:ext cx="1227875" cy="284425"/>
            </a:xfrm>
            <a:custGeom>
              <a:avLst/>
              <a:gdLst/>
              <a:ahLst/>
              <a:cxnLst/>
              <a:rect l="l" t="t" r="r" b="b"/>
              <a:pathLst>
                <a:path w="49115" h="11377" extrusionOk="0">
                  <a:moveTo>
                    <a:pt x="45832" y="1"/>
                  </a:moveTo>
                  <a:cubicBezTo>
                    <a:pt x="42318" y="1"/>
                    <a:pt x="38332" y="1976"/>
                    <a:pt x="33886" y="2209"/>
                  </a:cubicBezTo>
                  <a:cubicBezTo>
                    <a:pt x="27731" y="2531"/>
                    <a:pt x="19956" y="2697"/>
                    <a:pt x="13526" y="5912"/>
                  </a:cubicBezTo>
                  <a:cubicBezTo>
                    <a:pt x="7097" y="9127"/>
                    <a:pt x="6835" y="8853"/>
                    <a:pt x="942" y="10996"/>
                  </a:cubicBezTo>
                  <a:cubicBezTo>
                    <a:pt x="596" y="11127"/>
                    <a:pt x="287" y="11246"/>
                    <a:pt x="1" y="11377"/>
                  </a:cubicBezTo>
                  <a:cubicBezTo>
                    <a:pt x="17503" y="11353"/>
                    <a:pt x="34136" y="7555"/>
                    <a:pt x="49114" y="757"/>
                  </a:cubicBezTo>
                  <a:cubicBezTo>
                    <a:pt x="48070" y="210"/>
                    <a:pt x="46976" y="1"/>
                    <a:pt x="45832"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6;p24">
              <a:extLst>
                <a:ext uri="{FF2B5EF4-FFF2-40B4-BE49-F238E27FC236}">
                  <a16:creationId xmlns:a16="http://schemas.microsoft.com/office/drawing/2014/main" id="{81904367-4F83-36C8-25E8-23EC6CA64152}"/>
                </a:ext>
              </a:extLst>
            </p:cNvPr>
            <p:cNvSpPr/>
            <p:nvPr/>
          </p:nvSpPr>
          <p:spPr>
            <a:xfrm>
              <a:off x="-8560300" y="409600"/>
              <a:ext cx="1719275" cy="2347750"/>
            </a:xfrm>
            <a:custGeom>
              <a:avLst/>
              <a:gdLst/>
              <a:ahLst/>
              <a:cxnLst/>
              <a:rect l="l" t="t" r="r" b="b"/>
              <a:pathLst>
                <a:path w="68771" h="93910" extrusionOk="0">
                  <a:moveTo>
                    <a:pt x="21554" y="1"/>
                  </a:moveTo>
                  <a:cubicBezTo>
                    <a:pt x="18135" y="1"/>
                    <a:pt x="14648" y="1255"/>
                    <a:pt x="14085" y="2303"/>
                  </a:cubicBezTo>
                  <a:cubicBezTo>
                    <a:pt x="13145" y="4077"/>
                    <a:pt x="10775" y="12125"/>
                    <a:pt x="10775" y="12125"/>
                  </a:cubicBezTo>
                  <a:cubicBezTo>
                    <a:pt x="0" y="25270"/>
                    <a:pt x="0" y="30949"/>
                    <a:pt x="0" y="30949"/>
                  </a:cubicBezTo>
                  <a:cubicBezTo>
                    <a:pt x="953" y="38283"/>
                    <a:pt x="21539" y="56559"/>
                    <a:pt x="21539" y="56559"/>
                  </a:cubicBezTo>
                  <a:lnTo>
                    <a:pt x="20241" y="93909"/>
                  </a:lnTo>
                  <a:lnTo>
                    <a:pt x="58353" y="93909"/>
                  </a:lnTo>
                  <a:lnTo>
                    <a:pt x="57519" y="58643"/>
                  </a:lnTo>
                  <a:cubicBezTo>
                    <a:pt x="61782" y="57809"/>
                    <a:pt x="66520" y="44082"/>
                    <a:pt x="67580" y="39938"/>
                  </a:cubicBezTo>
                  <a:cubicBezTo>
                    <a:pt x="68652" y="35807"/>
                    <a:pt x="68771" y="17102"/>
                    <a:pt x="66044" y="11899"/>
                  </a:cubicBezTo>
                  <a:cubicBezTo>
                    <a:pt x="63978" y="7947"/>
                    <a:pt x="58589" y="7469"/>
                    <a:pt x="56100" y="7469"/>
                  </a:cubicBezTo>
                  <a:cubicBezTo>
                    <a:pt x="55304" y="7469"/>
                    <a:pt x="54805" y="7517"/>
                    <a:pt x="54805" y="7517"/>
                  </a:cubicBezTo>
                  <a:cubicBezTo>
                    <a:pt x="51344" y="3871"/>
                    <a:pt x="48078" y="2999"/>
                    <a:pt x="45746" y="2999"/>
                  </a:cubicBezTo>
                  <a:cubicBezTo>
                    <a:pt x="43609" y="2999"/>
                    <a:pt x="42255" y="3731"/>
                    <a:pt x="42255" y="3731"/>
                  </a:cubicBezTo>
                  <a:cubicBezTo>
                    <a:pt x="39753" y="1419"/>
                    <a:pt x="36911" y="723"/>
                    <a:pt x="34399" y="723"/>
                  </a:cubicBezTo>
                  <a:cubicBezTo>
                    <a:pt x="30613" y="723"/>
                    <a:pt x="27575" y="2303"/>
                    <a:pt x="27575" y="2303"/>
                  </a:cubicBezTo>
                  <a:cubicBezTo>
                    <a:pt x="26268" y="605"/>
                    <a:pt x="23927" y="1"/>
                    <a:pt x="21554" y="1"/>
                  </a:cubicBezTo>
                  <a:close/>
                </a:path>
              </a:pathLst>
            </a:custGeom>
            <a:solidFill>
              <a:srgbClr val="F8A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7;p24">
              <a:extLst>
                <a:ext uri="{FF2B5EF4-FFF2-40B4-BE49-F238E27FC236}">
                  <a16:creationId xmlns:a16="http://schemas.microsoft.com/office/drawing/2014/main" id="{75ADF167-FE70-FCFE-E583-128BA9AAEC80}"/>
                </a:ext>
              </a:extLst>
            </p:cNvPr>
            <p:cNvSpPr/>
            <p:nvPr/>
          </p:nvSpPr>
          <p:spPr>
            <a:xfrm>
              <a:off x="-8296550" y="470500"/>
              <a:ext cx="1322960" cy="705622"/>
            </a:xfrm>
            <a:custGeom>
              <a:avLst/>
              <a:gdLst/>
              <a:ahLst/>
              <a:cxnLst/>
              <a:rect l="l" t="t" r="r" b="b"/>
              <a:pathLst>
                <a:path w="54696" h="29026" extrusionOk="0">
                  <a:moveTo>
                    <a:pt x="18842" y="1"/>
                  </a:moveTo>
                  <a:cubicBezTo>
                    <a:pt x="18547" y="1"/>
                    <a:pt x="18252" y="191"/>
                    <a:pt x="18252" y="572"/>
                  </a:cubicBezTo>
                  <a:lnTo>
                    <a:pt x="18252" y="11050"/>
                  </a:lnTo>
                  <a:cubicBezTo>
                    <a:pt x="16716" y="10859"/>
                    <a:pt x="15157" y="10752"/>
                    <a:pt x="13645" y="10633"/>
                  </a:cubicBezTo>
                  <a:cubicBezTo>
                    <a:pt x="11692" y="10466"/>
                    <a:pt x="9751" y="10324"/>
                    <a:pt x="7799" y="10193"/>
                  </a:cubicBezTo>
                  <a:cubicBezTo>
                    <a:pt x="7334" y="8549"/>
                    <a:pt x="6858" y="6906"/>
                    <a:pt x="6394" y="5263"/>
                  </a:cubicBezTo>
                  <a:cubicBezTo>
                    <a:pt x="6309" y="4975"/>
                    <a:pt x="6078" y="4850"/>
                    <a:pt x="5843" y="4850"/>
                  </a:cubicBezTo>
                  <a:cubicBezTo>
                    <a:pt x="5486" y="4850"/>
                    <a:pt x="5121" y="5139"/>
                    <a:pt x="5251" y="5585"/>
                  </a:cubicBezTo>
                  <a:cubicBezTo>
                    <a:pt x="5679" y="7097"/>
                    <a:pt x="6108" y="8609"/>
                    <a:pt x="6549" y="10121"/>
                  </a:cubicBezTo>
                  <a:cubicBezTo>
                    <a:pt x="4632" y="10002"/>
                    <a:pt x="2715" y="9895"/>
                    <a:pt x="798" y="9800"/>
                  </a:cubicBezTo>
                  <a:cubicBezTo>
                    <a:pt x="786" y="9799"/>
                    <a:pt x="774" y="9799"/>
                    <a:pt x="763" y="9799"/>
                  </a:cubicBezTo>
                  <a:cubicBezTo>
                    <a:pt x="0" y="9799"/>
                    <a:pt x="12" y="10943"/>
                    <a:pt x="798" y="10990"/>
                  </a:cubicBezTo>
                  <a:cubicBezTo>
                    <a:pt x="3715" y="11121"/>
                    <a:pt x="6620" y="11300"/>
                    <a:pt x="9525" y="11502"/>
                  </a:cubicBezTo>
                  <a:cubicBezTo>
                    <a:pt x="12466" y="11705"/>
                    <a:pt x="15609" y="11764"/>
                    <a:pt x="18598" y="12240"/>
                  </a:cubicBezTo>
                  <a:cubicBezTo>
                    <a:pt x="18681" y="12276"/>
                    <a:pt x="18776" y="12288"/>
                    <a:pt x="18871" y="12288"/>
                  </a:cubicBezTo>
                  <a:cubicBezTo>
                    <a:pt x="19645" y="12419"/>
                    <a:pt x="20407" y="12562"/>
                    <a:pt x="21157" y="12764"/>
                  </a:cubicBezTo>
                  <a:cubicBezTo>
                    <a:pt x="22110" y="13014"/>
                    <a:pt x="21908" y="14872"/>
                    <a:pt x="21884" y="15574"/>
                  </a:cubicBezTo>
                  <a:cubicBezTo>
                    <a:pt x="21800" y="17753"/>
                    <a:pt x="20860" y="19884"/>
                    <a:pt x="19407" y="21563"/>
                  </a:cubicBezTo>
                  <a:cubicBezTo>
                    <a:pt x="17584" y="23682"/>
                    <a:pt x="14277" y="25066"/>
                    <a:pt x="11172" y="25066"/>
                  </a:cubicBezTo>
                  <a:cubicBezTo>
                    <a:pt x="8904" y="25066"/>
                    <a:pt x="6743" y="24328"/>
                    <a:pt x="5346" y="22599"/>
                  </a:cubicBezTo>
                  <a:cubicBezTo>
                    <a:pt x="5205" y="22423"/>
                    <a:pt x="5011" y="22350"/>
                    <a:pt x="4819" y="22350"/>
                  </a:cubicBezTo>
                  <a:cubicBezTo>
                    <a:pt x="4362" y="22350"/>
                    <a:pt x="3922" y="22766"/>
                    <a:pt x="4274" y="23194"/>
                  </a:cubicBezTo>
                  <a:cubicBezTo>
                    <a:pt x="5986" y="25320"/>
                    <a:pt x="8522" y="26198"/>
                    <a:pt x="11147" y="26198"/>
                  </a:cubicBezTo>
                  <a:cubicBezTo>
                    <a:pt x="13579" y="26198"/>
                    <a:pt x="16087" y="25444"/>
                    <a:pt x="18086" y="24230"/>
                  </a:cubicBezTo>
                  <a:cubicBezTo>
                    <a:pt x="19995" y="26588"/>
                    <a:pt x="22395" y="27771"/>
                    <a:pt x="25037" y="27771"/>
                  </a:cubicBezTo>
                  <a:cubicBezTo>
                    <a:pt x="26383" y="27771"/>
                    <a:pt x="27791" y="27464"/>
                    <a:pt x="29230" y="26849"/>
                  </a:cubicBezTo>
                  <a:cubicBezTo>
                    <a:pt x="29516" y="26730"/>
                    <a:pt x="30016" y="26540"/>
                    <a:pt x="30409" y="26290"/>
                  </a:cubicBezTo>
                  <a:cubicBezTo>
                    <a:pt x="32240" y="27882"/>
                    <a:pt x="34366" y="29004"/>
                    <a:pt x="36544" y="29004"/>
                  </a:cubicBezTo>
                  <a:cubicBezTo>
                    <a:pt x="37835" y="29004"/>
                    <a:pt x="39145" y="28609"/>
                    <a:pt x="40422" y="27683"/>
                  </a:cubicBezTo>
                  <a:cubicBezTo>
                    <a:pt x="40791" y="27421"/>
                    <a:pt x="41065" y="27159"/>
                    <a:pt x="41291" y="26897"/>
                  </a:cubicBezTo>
                  <a:cubicBezTo>
                    <a:pt x="42255" y="27957"/>
                    <a:pt x="43625" y="28600"/>
                    <a:pt x="45006" y="28885"/>
                  </a:cubicBezTo>
                  <a:cubicBezTo>
                    <a:pt x="45433" y="28971"/>
                    <a:pt x="45996" y="29026"/>
                    <a:pt x="46605" y="29026"/>
                  </a:cubicBezTo>
                  <a:cubicBezTo>
                    <a:pt x="48354" y="29026"/>
                    <a:pt x="50487" y="28578"/>
                    <a:pt x="50911" y="27147"/>
                  </a:cubicBezTo>
                  <a:cubicBezTo>
                    <a:pt x="52126" y="23063"/>
                    <a:pt x="53340" y="18979"/>
                    <a:pt x="54566" y="14884"/>
                  </a:cubicBezTo>
                  <a:cubicBezTo>
                    <a:pt x="54696" y="14446"/>
                    <a:pt x="54331" y="14155"/>
                    <a:pt x="53975" y="14155"/>
                  </a:cubicBezTo>
                  <a:cubicBezTo>
                    <a:pt x="53740" y="14155"/>
                    <a:pt x="53509" y="14281"/>
                    <a:pt x="53423" y="14574"/>
                  </a:cubicBezTo>
                  <a:cubicBezTo>
                    <a:pt x="52435" y="17884"/>
                    <a:pt x="51447" y="21206"/>
                    <a:pt x="50459" y="24516"/>
                  </a:cubicBezTo>
                  <a:cubicBezTo>
                    <a:pt x="50256" y="25230"/>
                    <a:pt x="50042" y="25933"/>
                    <a:pt x="49840" y="26635"/>
                  </a:cubicBezTo>
                  <a:cubicBezTo>
                    <a:pt x="49554" y="27588"/>
                    <a:pt x="48947" y="27349"/>
                    <a:pt x="47899" y="27623"/>
                  </a:cubicBezTo>
                  <a:cubicBezTo>
                    <a:pt x="47409" y="27752"/>
                    <a:pt x="46881" y="27818"/>
                    <a:pt x="46345" y="27818"/>
                  </a:cubicBezTo>
                  <a:cubicBezTo>
                    <a:pt x="44654" y="27818"/>
                    <a:pt x="42874" y="27167"/>
                    <a:pt x="41898" y="25802"/>
                  </a:cubicBezTo>
                  <a:cubicBezTo>
                    <a:pt x="42124" y="25147"/>
                    <a:pt x="42184" y="24409"/>
                    <a:pt x="42339" y="23456"/>
                  </a:cubicBezTo>
                  <a:cubicBezTo>
                    <a:pt x="42946" y="19706"/>
                    <a:pt x="43565" y="15967"/>
                    <a:pt x="44172" y="12229"/>
                  </a:cubicBezTo>
                  <a:cubicBezTo>
                    <a:pt x="44351" y="11121"/>
                    <a:pt x="44529" y="10026"/>
                    <a:pt x="44708" y="8919"/>
                  </a:cubicBezTo>
                  <a:cubicBezTo>
                    <a:pt x="44827" y="8204"/>
                    <a:pt x="46053" y="6859"/>
                    <a:pt x="46565" y="6073"/>
                  </a:cubicBezTo>
                  <a:cubicBezTo>
                    <a:pt x="46865" y="5632"/>
                    <a:pt x="46455" y="5209"/>
                    <a:pt x="46039" y="5209"/>
                  </a:cubicBezTo>
                  <a:cubicBezTo>
                    <a:pt x="45860" y="5209"/>
                    <a:pt x="45679" y="5288"/>
                    <a:pt x="45553" y="5478"/>
                  </a:cubicBezTo>
                  <a:cubicBezTo>
                    <a:pt x="44494" y="7061"/>
                    <a:pt x="43648" y="8097"/>
                    <a:pt x="43363" y="9931"/>
                  </a:cubicBezTo>
                  <a:cubicBezTo>
                    <a:pt x="42863" y="12955"/>
                    <a:pt x="42363" y="15979"/>
                    <a:pt x="41874" y="19015"/>
                  </a:cubicBezTo>
                  <a:cubicBezTo>
                    <a:pt x="41505" y="21277"/>
                    <a:pt x="41136" y="23528"/>
                    <a:pt x="40767" y="25790"/>
                  </a:cubicBezTo>
                  <a:cubicBezTo>
                    <a:pt x="40774" y="25744"/>
                    <a:pt x="40777" y="25723"/>
                    <a:pt x="40771" y="25723"/>
                  </a:cubicBezTo>
                  <a:lnTo>
                    <a:pt x="40771" y="25723"/>
                  </a:lnTo>
                  <a:cubicBezTo>
                    <a:pt x="40758" y="25723"/>
                    <a:pt x="40697" y="25843"/>
                    <a:pt x="40529" y="26028"/>
                  </a:cubicBezTo>
                  <a:cubicBezTo>
                    <a:pt x="40065" y="26516"/>
                    <a:pt x="39517" y="26909"/>
                    <a:pt x="38934" y="27242"/>
                  </a:cubicBezTo>
                  <a:cubicBezTo>
                    <a:pt x="38140" y="27705"/>
                    <a:pt x="37333" y="27901"/>
                    <a:pt x="36537" y="27901"/>
                  </a:cubicBezTo>
                  <a:cubicBezTo>
                    <a:pt x="34526" y="27901"/>
                    <a:pt x="32578" y="26651"/>
                    <a:pt x="31052" y="25278"/>
                  </a:cubicBezTo>
                  <a:cubicBezTo>
                    <a:pt x="31123" y="24313"/>
                    <a:pt x="31194" y="23349"/>
                    <a:pt x="31266" y="22385"/>
                  </a:cubicBezTo>
                  <a:cubicBezTo>
                    <a:pt x="31599" y="18146"/>
                    <a:pt x="31921" y="13919"/>
                    <a:pt x="32242" y="9681"/>
                  </a:cubicBezTo>
                  <a:cubicBezTo>
                    <a:pt x="32349" y="8335"/>
                    <a:pt x="32445" y="6990"/>
                    <a:pt x="32552" y="5644"/>
                  </a:cubicBezTo>
                  <a:cubicBezTo>
                    <a:pt x="32564" y="5406"/>
                    <a:pt x="32576" y="5537"/>
                    <a:pt x="32885" y="4835"/>
                  </a:cubicBezTo>
                  <a:cubicBezTo>
                    <a:pt x="33266" y="3989"/>
                    <a:pt x="33647" y="3132"/>
                    <a:pt x="34028" y="2287"/>
                  </a:cubicBezTo>
                  <a:cubicBezTo>
                    <a:pt x="34240" y="1813"/>
                    <a:pt x="33826" y="1384"/>
                    <a:pt x="33444" y="1384"/>
                  </a:cubicBezTo>
                  <a:cubicBezTo>
                    <a:pt x="33269" y="1384"/>
                    <a:pt x="33101" y="1475"/>
                    <a:pt x="33004" y="1691"/>
                  </a:cubicBezTo>
                  <a:cubicBezTo>
                    <a:pt x="32171" y="3561"/>
                    <a:pt x="31421" y="4990"/>
                    <a:pt x="31266" y="7002"/>
                  </a:cubicBezTo>
                  <a:cubicBezTo>
                    <a:pt x="30992" y="10609"/>
                    <a:pt x="30706" y="14205"/>
                    <a:pt x="30432" y="17813"/>
                  </a:cubicBezTo>
                  <a:cubicBezTo>
                    <a:pt x="30254" y="20253"/>
                    <a:pt x="30063" y="22694"/>
                    <a:pt x="29873" y="25135"/>
                  </a:cubicBezTo>
                  <a:cubicBezTo>
                    <a:pt x="29801" y="25194"/>
                    <a:pt x="29682" y="25302"/>
                    <a:pt x="29432" y="25433"/>
                  </a:cubicBezTo>
                  <a:cubicBezTo>
                    <a:pt x="28647" y="25873"/>
                    <a:pt x="27789" y="26171"/>
                    <a:pt x="26920" y="26409"/>
                  </a:cubicBezTo>
                  <a:cubicBezTo>
                    <a:pt x="26258" y="26590"/>
                    <a:pt x="25612" y="26676"/>
                    <a:pt x="24987" y="26676"/>
                  </a:cubicBezTo>
                  <a:cubicBezTo>
                    <a:pt x="22652" y="26676"/>
                    <a:pt x="20599" y="25479"/>
                    <a:pt x="19050" y="23563"/>
                  </a:cubicBezTo>
                  <a:cubicBezTo>
                    <a:pt x="22134" y="21146"/>
                    <a:pt x="23848" y="16812"/>
                    <a:pt x="22920" y="13133"/>
                  </a:cubicBezTo>
                  <a:cubicBezTo>
                    <a:pt x="22646" y="12026"/>
                    <a:pt x="21908" y="11693"/>
                    <a:pt x="20812" y="11467"/>
                  </a:cubicBezTo>
                  <a:cubicBezTo>
                    <a:pt x="20348" y="11371"/>
                    <a:pt x="19895" y="11288"/>
                    <a:pt x="19431" y="11216"/>
                  </a:cubicBezTo>
                  <a:lnTo>
                    <a:pt x="19431" y="572"/>
                  </a:lnTo>
                  <a:cubicBezTo>
                    <a:pt x="19431" y="191"/>
                    <a:pt x="19136" y="1"/>
                    <a:pt x="18842" y="1"/>
                  </a:cubicBezTo>
                  <a:close/>
                </a:path>
              </a:pathLst>
            </a:custGeom>
            <a:solidFill>
              <a:srgbClr val="EA8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8;p24">
              <a:extLst>
                <a:ext uri="{FF2B5EF4-FFF2-40B4-BE49-F238E27FC236}">
                  <a16:creationId xmlns:a16="http://schemas.microsoft.com/office/drawing/2014/main" id="{50AAD95B-6352-E049-4530-4A04CA224225}"/>
                </a:ext>
              </a:extLst>
            </p:cNvPr>
            <p:cNvSpPr/>
            <p:nvPr/>
          </p:nvSpPr>
          <p:spPr>
            <a:xfrm>
              <a:off x="-8185250" y="2054850"/>
              <a:ext cx="1182300" cy="1822275"/>
            </a:xfrm>
            <a:custGeom>
              <a:avLst/>
              <a:gdLst/>
              <a:ahLst/>
              <a:cxnLst/>
              <a:rect l="l" t="t" r="r" b="b"/>
              <a:pathLst>
                <a:path w="47292" h="72891" extrusionOk="0">
                  <a:moveTo>
                    <a:pt x="0" y="0"/>
                  </a:moveTo>
                  <a:lnTo>
                    <a:pt x="0" y="72890"/>
                  </a:lnTo>
                  <a:lnTo>
                    <a:pt x="47292" y="72890"/>
                  </a:lnTo>
                  <a:lnTo>
                    <a:pt x="47292" y="0"/>
                  </a:ln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9;p24">
              <a:extLst>
                <a:ext uri="{FF2B5EF4-FFF2-40B4-BE49-F238E27FC236}">
                  <a16:creationId xmlns:a16="http://schemas.microsoft.com/office/drawing/2014/main" id="{EC5B5757-ED70-E8DE-60F7-4E808A7B71D8}"/>
                </a:ext>
              </a:extLst>
            </p:cNvPr>
            <p:cNvSpPr/>
            <p:nvPr/>
          </p:nvSpPr>
          <p:spPr>
            <a:xfrm>
              <a:off x="-8185250" y="2054850"/>
              <a:ext cx="1182300" cy="426550"/>
            </a:xfrm>
            <a:custGeom>
              <a:avLst/>
              <a:gdLst/>
              <a:ahLst/>
              <a:cxnLst/>
              <a:rect l="l" t="t" r="r" b="b"/>
              <a:pathLst>
                <a:path w="47292" h="17062" extrusionOk="0">
                  <a:moveTo>
                    <a:pt x="0" y="0"/>
                  </a:moveTo>
                  <a:lnTo>
                    <a:pt x="0" y="17062"/>
                  </a:lnTo>
                  <a:lnTo>
                    <a:pt x="47292" y="17062"/>
                  </a:lnTo>
                  <a:lnTo>
                    <a:pt x="472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0;p24">
              <a:extLst>
                <a:ext uri="{FF2B5EF4-FFF2-40B4-BE49-F238E27FC236}">
                  <a16:creationId xmlns:a16="http://schemas.microsoft.com/office/drawing/2014/main" id="{D3479885-F600-3802-A019-4C200595C9FA}"/>
                </a:ext>
              </a:extLst>
            </p:cNvPr>
            <p:cNvSpPr/>
            <p:nvPr/>
          </p:nvSpPr>
          <p:spPr>
            <a:xfrm>
              <a:off x="-6976475" y="364350"/>
              <a:ext cx="1718975" cy="3239825"/>
            </a:xfrm>
            <a:custGeom>
              <a:avLst/>
              <a:gdLst/>
              <a:ahLst/>
              <a:cxnLst/>
              <a:rect l="l" t="t" r="r" b="b"/>
              <a:pathLst>
                <a:path w="68759" h="129593" extrusionOk="0">
                  <a:moveTo>
                    <a:pt x="21546" y="1"/>
                  </a:moveTo>
                  <a:cubicBezTo>
                    <a:pt x="18125" y="1"/>
                    <a:pt x="14641" y="1256"/>
                    <a:pt x="14085" y="2303"/>
                  </a:cubicBezTo>
                  <a:cubicBezTo>
                    <a:pt x="13133" y="4077"/>
                    <a:pt x="10764" y="12125"/>
                    <a:pt x="10764" y="12125"/>
                  </a:cubicBezTo>
                  <a:cubicBezTo>
                    <a:pt x="0" y="25270"/>
                    <a:pt x="0" y="30949"/>
                    <a:pt x="0" y="30949"/>
                  </a:cubicBezTo>
                  <a:cubicBezTo>
                    <a:pt x="941" y="38283"/>
                    <a:pt x="21539" y="56559"/>
                    <a:pt x="21539" y="56559"/>
                  </a:cubicBezTo>
                  <a:lnTo>
                    <a:pt x="20241" y="129592"/>
                  </a:lnTo>
                  <a:lnTo>
                    <a:pt x="58341" y="129592"/>
                  </a:lnTo>
                  <a:lnTo>
                    <a:pt x="57519" y="58643"/>
                  </a:lnTo>
                  <a:cubicBezTo>
                    <a:pt x="61782" y="57810"/>
                    <a:pt x="66509" y="44082"/>
                    <a:pt x="67580" y="39938"/>
                  </a:cubicBezTo>
                  <a:cubicBezTo>
                    <a:pt x="68640" y="35795"/>
                    <a:pt x="68759" y="17102"/>
                    <a:pt x="66044" y="11887"/>
                  </a:cubicBezTo>
                  <a:cubicBezTo>
                    <a:pt x="63979" y="7947"/>
                    <a:pt x="58588" y="7469"/>
                    <a:pt x="56094" y="7469"/>
                  </a:cubicBezTo>
                  <a:cubicBezTo>
                    <a:pt x="55295" y="7469"/>
                    <a:pt x="54793" y="7518"/>
                    <a:pt x="54793" y="7518"/>
                  </a:cubicBezTo>
                  <a:cubicBezTo>
                    <a:pt x="51326" y="3865"/>
                    <a:pt x="48055" y="2993"/>
                    <a:pt x="45722" y="2993"/>
                  </a:cubicBezTo>
                  <a:cubicBezTo>
                    <a:pt x="43592" y="2993"/>
                    <a:pt x="42244" y="3720"/>
                    <a:pt x="42244" y="3720"/>
                  </a:cubicBezTo>
                  <a:cubicBezTo>
                    <a:pt x="39750" y="1411"/>
                    <a:pt x="36916" y="716"/>
                    <a:pt x="34409" y="716"/>
                  </a:cubicBezTo>
                  <a:cubicBezTo>
                    <a:pt x="30619" y="716"/>
                    <a:pt x="27575" y="2303"/>
                    <a:pt x="27575" y="2303"/>
                  </a:cubicBezTo>
                  <a:cubicBezTo>
                    <a:pt x="26263" y="605"/>
                    <a:pt x="23920" y="1"/>
                    <a:pt x="21546" y="1"/>
                  </a:cubicBezTo>
                  <a:close/>
                </a:path>
              </a:pathLst>
            </a:custGeom>
            <a:solidFill>
              <a:srgbClr val="B25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1;p24">
              <a:extLst>
                <a:ext uri="{FF2B5EF4-FFF2-40B4-BE49-F238E27FC236}">
                  <a16:creationId xmlns:a16="http://schemas.microsoft.com/office/drawing/2014/main" id="{DFA47CFA-F2D5-567A-BD6A-222860892203}"/>
                </a:ext>
              </a:extLst>
            </p:cNvPr>
            <p:cNvSpPr/>
            <p:nvPr/>
          </p:nvSpPr>
          <p:spPr>
            <a:xfrm>
              <a:off x="-6597575" y="2499850"/>
              <a:ext cx="1182025" cy="1557350"/>
            </a:xfrm>
            <a:custGeom>
              <a:avLst/>
              <a:gdLst/>
              <a:ahLst/>
              <a:cxnLst/>
              <a:rect l="l" t="t" r="r" b="b"/>
              <a:pathLst>
                <a:path w="47281" h="62294" extrusionOk="0">
                  <a:moveTo>
                    <a:pt x="1" y="0"/>
                  </a:moveTo>
                  <a:lnTo>
                    <a:pt x="1" y="62294"/>
                  </a:lnTo>
                  <a:lnTo>
                    <a:pt x="47281" y="62294"/>
                  </a:lnTo>
                  <a:lnTo>
                    <a:pt x="47281" y="0"/>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2;p24">
              <a:extLst>
                <a:ext uri="{FF2B5EF4-FFF2-40B4-BE49-F238E27FC236}">
                  <a16:creationId xmlns:a16="http://schemas.microsoft.com/office/drawing/2014/main" id="{8C00973D-0D5A-EB7E-709B-F1897540175B}"/>
                </a:ext>
              </a:extLst>
            </p:cNvPr>
            <p:cNvSpPr/>
            <p:nvPr/>
          </p:nvSpPr>
          <p:spPr>
            <a:xfrm>
              <a:off x="-6597575" y="2073300"/>
              <a:ext cx="1182025" cy="426575"/>
            </a:xfrm>
            <a:custGeom>
              <a:avLst/>
              <a:gdLst/>
              <a:ahLst/>
              <a:cxnLst/>
              <a:rect l="l" t="t" r="r" b="b"/>
              <a:pathLst>
                <a:path w="47281" h="17063" extrusionOk="0">
                  <a:moveTo>
                    <a:pt x="1" y="1"/>
                  </a:moveTo>
                  <a:lnTo>
                    <a:pt x="1" y="17062"/>
                  </a:lnTo>
                  <a:lnTo>
                    <a:pt x="47281" y="17062"/>
                  </a:lnTo>
                  <a:lnTo>
                    <a:pt x="47281" y="1"/>
                  </a:ln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3;p24">
              <a:extLst>
                <a:ext uri="{FF2B5EF4-FFF2-40B4-BE49-F238E27FC236}">
                  <a16:creationId xmlns:a16="http://schemas.microsoft.com/office/drawing/2014/main" id="{9FAA7C1D-60B1-6574-2AE4-765787A1FED3}"/>
                </a:ext>
              </a:extLst>
            </p:cNvPr>
            <p:cNvSpPr/>
            <p:nvPr/>
          </p:nvSpPr>
          <p:spPr>
            <a:xfrm>
              <a:off x="-5392950" y="530750"/>
              <a:ext cx="1719300" cy="2347725"/>
            </a:xfrm>
            <a:custGeom>
              <a:avLst/>
              <a:gdLst/>
              <a:ahLst/>
              <a:cxnLst/>
              <a:rect l="l" t="t" r="r" b="b"/>
              <a:pathLst>
                <a:path w="68772" h="93909" extrusionOk="0">
                  <a:moveTo>
                    <a:pt x="21554" y="1"/>
                  </a:moveTo>
                  <a:cubicBezTo>
                    <a:pt x="18135" y="1"/>
                    <a:pt x="14648" y="1255"/>
                    <a:pt x="14086" y="2302"/>
                  </a:cubicBezTo>
                  <a:cubicBezTo>
                    <a:pt x="13145" y="4076"/>
                    <a:pt x="10776" y="12125"/>
                    <a:pt x="10776" y="12125"/>
                  </a:cubicBezTo>
                  <a:cubicBezTo>
                    <a:pt x="1" y="25258"/>
                    <a:pt x="1" y="30937"/>
                    <a:pt x="1" y="30937"/>
                  </a:cubicBezTo>
                  <a:cubicBezTo>
                    <a:pt x="953" y="38283"/>
                    <a:pt x="21539" y="56547"/>
                    <a:pt x="21539" y="56547"/>
                  </a:cubicBezTo>
                  <a:lnTo>
                    <a:pt x="20241" y="93909"/>
                  </a:lnTo>
                  <a:lnTo>
                    <a:pt x="58353" y="93909"/>
                  </a:lnTo>
                  <a:lnTo>
                    <a:pt x="57520" y="58631"/>
                  </a:lnTo>
                  <a:cubicBezTo>
                    <a:pt x="61782" y="57809"/>
                    <a:pt x="66521" y="44081"/>
                    <a:pt x="67580" y="39938"/>
                  </a:cubicBezTo>
                  <a:cubicBezTo>
                    <a:pt x="68652" y="35795"/>
                    <a:pt x="68771" y="17090"/>
                    <a:pt x="66045" y="11887"/>
                  </a:cubicBezTo>
                  <a:cubicBezTo>
                    <a:pt x="63978" y="7935"/>
                    <a:pt x="58589" y="7457"/>
                    <a:pt x="56100" y="7457"/>
                  </a:cubicBezTo>
                  <a:cubicBezTo>
                    <a:pt x="55304" y="7457"/>
                    <a:pt x="54805" y="7505"/>
                    <a:pt x="54805" y="7505"/>
                  </a:cubicBezTo>
                  <a:cubicBezTo>
                    <a:pt x="51341" y="3861"/>
                    <a:pt x="48073" y="2991"/>
                    <a:pt x="45740" y="2991"/>
                  </a:cubicBezTo>
                  <a:cubicBezTo>
                    <a:pt x="43606" y="2991"/>
                    <a:pt x="42256" y="3719"/>
                    <a:pt x="42256" y="3719"/>
                  </a:cubicBezTo>
                  <a:cubicBezTo>
                    <a:pt x="39757" y="1410"/>
                    <a:pt x="36921" y="716"/>
                    <a:pt x="34412" y="716"/>
                  </a:cubicBezTo>
                  <a:cubicBezTo>
                    <a:pt x="30620" y="716"/>
                    <a:pt x="27575" y="2302"/>
                    <a:pt x="27575" y="2302"/>
                  </a:cubicBezTo>
                  <a:cubicBezTo>
                    <a:pt x="26268" y="605"/>
                    <a:pt x="23928" y="1"/>
                    <a:pt x="21554" y="1"/>
                  </a:cubicBezTo>
                  <a:close/>
                </a:path>
              </a:pathLst>
            </a:custGeom>
            <a:solidFill>
              <a:srgbClr val="F2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4;p24">
              <a:extLst>
                <a:ext uri="{FF2B5EF4-FFF2-40B4-BE49-F238E27FC236}">
                  <a16:creationId xmlns:a16="http://schemas.microsoft.com/office/drawing/2014/main" id="{BC9AD2F8-248D-5A8A-3943-F20BBED96679}"/>
                </a:ext>
              </a:extLst>
            </p:cNvPr>
            <p:cNvSpPr/>
            <p:nvPr/>
          </p:nvSpPr>
          <p:spPr>
            <a:xfrm>
              <a:off x="-5129100" y="591500"/>
              <a:ext cx="1322984" cy="705598"/>
            </a:xfrm>
            <a:custGeom>
              <a:avLst/>
              <a:gdLst/>
              <a:ahLst/>
              <a:cxnLst/>
              <a:rect l="l" t="t" r="r" b="b"/>
              <a:pathLst>
                <a:path w="54697" h="29031" extrusionOk="0">
                  <a:moveTo>
                    <a:pt x="18842" y="1"/>
                  </a:moveTo>
                  <a:cubicBezTo>
                    <a:pt x="18547" y="1"/>
                    <a:pt x="18253" y="191"/>
                    <a:pt x="18253" y="572"/>
                  </a:cubicBezTo>
                  <a:lnTo>
                    <a:pt x="18253" y="11062"/>
                  </a:lnTo>
                  <a:cubicBezTo>
                    <a:pt x="16717" y="10871"/>
                    <a:pt x="15169" y="10764"/>
                    <a:pt x="13645" y="10633"/>
                  </a:cubicBezTo>
                  <a:cubicBezTo>
                    <a:pt x="11692" y="10466"/>
                    <a:pt x="9752" y="10323"/>
                    <a:pt x="7799" y="10204"/>
                  </a:cubicBezTo>
                  <a:cubicBezTo>
                    <a:pt x="7335" y="8561"/>
                    <a:pt x="6858" y="6918"/>
                    <a:pt x="6394" y="5275"/>
                  </a:cubicBezTo>
                  <a:cubicBezTo>
                    <a:pt x="6309" y="4980"/>
                    <a:pt x="6075" y="4853"/>
                    <a:pt x="5839" y="4853"/>
                  </a:cubicBezTo>
                  <a:cubicBezTo>
                    <a:pt x="5483" y="4853"/>
                    <a:pt x="5122" y="5141"/>
                    <a:pt x="5251" y="5585"/>
                  </a:cubicBezTo>
                  <a:cubicBezTo>
                    <a:pt x="5680" y="7097"/>
                    <a:pt x="6120" y="8609"/>
                    <a:pt x="6549" y="10121"/>
                  </a:cubicBezTo>
                  <a:cubicBezTo>
                    <a:pt x="4632" y="10002"/>
                    <a:pt x="2715" y="9895"/>
                    <a:pt x="810" y="9811"/>
                  </a:cubicBezTo>
                  <a:cubicBezTo>
                    <a:pt x="794" y="9811"/>
                    <a:pt x="779" y="9810"/>
                    <a:pt x="763" y="9810"/>
                  </a:cubicBezTo>
                  <a:cubicBezTo>
                    <a:pt x="1" y="9810"/>
                    <a:pt x="16" y="10955"/>
                    <a:pt x="810" y="10990"/>
                  </a:cubicBezTo>
                  <a:cubicBezTo>
                    <a:pt x="3715" y="11133"/>
                    <a:pt x="6620" y="11312"/>
                    <a:pt x="9525" y="11502"/>
                  </a:cubicBezTo>
                  <a:cubicBezTo>
                    <a:pt x="12466" y="11705"/>
                    <a:pt x="15610" y="11776"/>
                    <a:pt x="18598" y="12240"/>
                  </a:cubicBezTo>
                  <a:cubicBezTo>
                    <a:pt x="18681" y="12276"/>
                    <a:pt x="18777" y="12288"/>
                    <a:pt x="18872" y="12288"/>
                  </a:cubicBezTo>
                  <a:cubicBezTo>
                    <a:pt x="19646" y="12419"/>
                    <a:pt x="20408" y="12574"/>
                    <a:pt x="21158" y="12764"/>
                  </a:cubicBezTo>
                  <a:cubicBezTo>
                    <a:pt x="22110" y="13014"/>
                    <a:pt x="21908" y="14884"/>
                    <a:pt x="21884" y="15574"/>
                  </a:cubicBezTo>
                  <a:cubicBezTo>
                    <a:pt x="21801" y="17753"/>
                    <a:pt x="20860" y="19884"/>
                    <a:pt x="19408" y="21563"/>
                  </a:cubicBezTo>
                  <a:cubicBezTo>
                    <a:pt x="17582" y="23685"/>
                    <a:pt x="14270" y="25073"/>
                    <a:pt x="11164" y="25073"/>
                  </a:cubicBezTo>
                  <a:cubicBezTo>
                    <a:pt x="8901" y="25073"/>
                    <a:pt x="6748" y="24337"/>
                    <a:pt x="5358" y="22611"/>
                  </a:cubicBezTo>
                  <a:cubicBezTo>
                    <a:pt x="5214" y="22431"/>
                    <a:pt x="5017" y="22357"/>
                    <a:pt x="4825" y="22357"/>
                  </a:cubicBezTo>
                  <a:cubicBezTo>
                    <a:pt x="4367" y="22357"/>
                    <a:pt x="3931" y="22778"/>
                    <a:pt x="4275" y="23206"/>
                  </a:cubicBezTo>
                  <a:cubicBezTo>
                    <a:pt x="5987" y="25326"/>
                    <a:pt x="8523" y="26201"/>
                    <a:pt x="11148" y="26201"/>
                  </a:cubicBezTo>
                  <a:cubicBezTo>
                    <a:pt x="13580" y="26201"/>
                    <a:pt x="16088" y="25450"/>
                    <a:pt x="18086" y="24242"/>
                  </a:cubicBezTo>
                  <a:cubicBezTo>
                    <a:pt x="20002" y="26591"/>
                    <a:pt x="22404" y="27772"/>
                    <a:pt x="25042" y="27772"/>
                  </a:cubicBezTo>
                  <a:cubicBezTo>
                    <a:pt x="26388" y="27772"/>
                    <a:pt x="27795" y="27465"/>
                    <a:pt x="29230" y="26849"/>
                  </a:cubicBezTo>
                  <a:cubicBezTo>
                    <a:pt x="29516" y="26730"/>
                    <a:pt x="30016" y="26552"/>
                    <a:pt x="30409" y="26290"/>
                  </a:cubicBezTo>
                  <a:cubicBezTo>
                    <a:pt x="32240" y="27882"/>
                    <a:pt x="34366" y="29004"/>
                    <a:pt x="36547" y="29004"/>
                  </a:cubicBezTo>
                  <a:cubicBezTo>
                    <a:pt x="37841" y="29004"/>
                    <a:pt x="39153" y="28609"/>
                    <a:pt x="40434" y="27683"/>
                  </a:cubicBezTo>
                  <a:cubicBezTo>
                    <a:pt x="40791" y="27421"/>
                    <a:pt x="41065" y="27171"/>
                    <a:pt x="41291" y="26909"/>
                  </a:cubicBezTo>
                  <a:cubicBezTo>
                    <a:pt x="42256" y="27957"/>
                    <a:pt x="43625" y="28611"/>
                    <a:pt x="45006" y="28885"/>
                  </a:cubicBezTo>
                  <a:cubicBezTo>
                    <a:pt x="45439" y="28975"/>
                    <a:pt x="46006" y="29031"/>
                    <a:pt x="46619" y="29031"/>
                  </a:cubicBezTo>
                  <a:cubicBezTo>
                    <a:pt x="48368" y="29031"/>
                    <a:pt x="50488" y="28575"/>
                    <a:pt x="50912" y="27147"/>
                  </a:cubicBezTo>
                  <a:cubicBezTo>
                    <a:pt x="52138" y="23063"/>
                    <a:pt x="53352" y="18979"/>
                    <a:pt x="54567" y="14895"/>
                  </a:cubicBezTo>
                  <a:cubicBezTo>
                    <a:pt x="54696" y="14450"/>
                    <a:pt x="54331" y="14161"/>
                    <a:pt x="53975" y="14161"/>
                  </a:cubicBezTo>
                  <a:cubicBezTo>
                    <a:pt x="53740" y="14161"/>
                    <a:pt x="53509" y="14286"/>
                    <a:pt x="53424" y="14574"/>
                  </a:cubicBezTo>
                  <a:cubicBezTo>
                    <a:pt x="52436" y="17896"/>
                    <a:pt x="51447" y="21206"/>
                    <a:pt x="50459" y="24528"/>
                  </a:cubicBezTo>
                  <a:cubicBezTo>
                    <a:pt x="50257" y="25230"/>
                    <a:pt x="50042" y="25933"/>
                    <a:pt x="49840" y="26635"/>
                  </a:cubicBezTo>
                  <a:cubicBezTo>
                    <a:pt x="49554" y="27599"/>
                    <a:pt x="48947" y="27361"/>
                    <a:pt x="47899" y="27635"/>
                  </a:cubicBezTo>
                  <a:cubicBezTo>
                    <a:pt x="47411" y="27761"/>
                    <a:pt x="46887" y="27825"/>
                    <a:pt x="46353" y="27825"/>
                  </a:cubicBezTo>
                  <a:cubicBezTo>
                    <a:pt x="44660" y="27825"/>
                    <a:pt x="42879" y="27180"/>
                    <a:pt x="41910" y="25813"/>
                  </a:cubicBezTo>
                  <a:cubicBezTo>
                    <a:pt x="42125" y="25159"/>
                    <a:pt x="42184" y="24409"/>
                    <a:pt x="42339" y="23456"/>
                  </a:cubicBezTo>
                  <a:cubicBezTo>
                    <a:pt x="42958" y="19717"/>
                    <a:pt x="43565" y="15979"/>
                    <a:pt x="44173" y="12228"/>
                  </a:cubicBezTo>
                  <a:cubicBezTo>
                    <a:pt x="44351" y="11133"/>
                    <a:pt x="44542" y="10026"/>
                    <a:pt x="44708" y="8919"/>
                  </a:cubicBezTo>
                  <a:cubicBezTo>
                    <a:pt x="44828" y="8216"/>
                    <a:pt x="46054" y="6859"/>
                    <a:pt x="46578" y="6085"/>
                  </a:cubicBezTo>
                  <a:cubicBezTo>
                    <a:pt x="46868" y="5637"/>
                    <a:pt x="46460" y="5213"/>
                    <a:pt x="46045" y="5213"/>
                  </a:cubicBezTo>
                  <a:cubicBezTo>
                    <a:pt x="45863" y="5213"/>
                    <a:pt x="45680" y="5294"/>
                    <a:pt x="45554" y="5490"/>
                  </a:cubicBezTo>
                  <a:cubicBezTo>
                    <a:pt x="44494" y="7061"/>
                    <a:pt x="43661" y="8109"/>
                    <a:pt x="43363" y="9931"/>
                  </a:cubicBezTo>
                  <a:cubicBezTo>
                    <a:pt x="42863" y="12955"/>
                    <a:pt x="42375" y="15991"/>
                    <a:pt x="41875" y="19015"/>
                  </a:cubicBezTo>
                  <a:cubicBezTo>
                    <a:pt x="41506" y="21277"/>
                    <a:pt x="41137" y="23539"/>
                    <a:pt x="40767" y="25802"/>
                  </a:cubicBezTo>
                  <a:cubicBezTo>
                    <a:pt x="40775" y="25752"/>
                    <a:pt x="40779" y="25730"/>
                    <a:pt x="40774" y="25730"/>
                  </a:cubicBezTo>
                  <a:lnTo>
                    <a:pt x="40774" y="25730"/>
                  </a:lnTo>
                  <a:cubicBezTo>
                    <a:pt x="40763" y="25730"/>
                    <a:pt x="40705" y="25852"/>
                    <a:pt x="40529" y="26028"/>
                  </a:cubicBezTo>
                  <a:cubicBezTo>
                    <a:pt x="40065" y="26528"/>
                    <a:pt x="39517" y="26909"/>
                    <a:pt x="38934" y="27242"/>
                  </a:cubicBezTo>
                  <a:cubicBezTo>
                    <a:pt x="38140" y="27705"/>
                    <a:pt x="37333" y="27901"/>
                    <a:pt x="36537" y="27901"/>
                  </a:cubicBezTo>
                  <a:cubicBezTo>
                    <a:pt x="34526" y="27901"/>
                    <a:pt x="32578" y="26651"/>
                    <a:pt x="31052" y="25278"/>
                  </a:cubicBezTo>
                  <a:cubicBezTo>
                    <a:pt x="31123" y="24313"/>
                    <a:pt x="31195" y="23349"/>
                    <a:pt x="31278" y="22384"/>
                  </a:cubicBezTo>
                  <a:cubicBezTo>
                    <a:pt x="31600" y="18158"/>
                    <a:pt x="31921" y="13919"/>
                    <a:pt x="32243" y="9692"/>
                  </a:cubicBezTo>
                  <a:cubicBezTo>
                    <a:pt x="32350" y="8347"/>
                    <a:pt x="32445" y="7002"/>
                    <a:pt x="32552" y="5656"/>
                  </a:cubicBezTo>
                  <a:cubicBezTo>
                    <a:pt x="32576" y="5418"/>
                    <a:pt x="32576" y="5537"/>
                    <a:pt x="32886" y="4835"/>
                  </a:cubicBezTo>
                  <a:cubicBezTo>
                    <a:pt x="33267" y="3989"/>
                    <a:pt x="33648" y="3144"/>
                    <a:pt x="34029" y="2299"/>
                  </a:cubicBezTo>
                  <a:cubicBezTo>
                    <a:pt x="34242" y="1823"/>
                    <a:pt x="33823" y="1387"/>
                    <a:pt x="33440" y="1387"/>
                  </a:cubicBezTo>
                  <a:cubicBezTo>
                    <a:pt x="33267" y="1387"/>
                    <a:pt x="33101" y="1476"/>
                    <a:pt x="33005" y="1691"/>
                  </a:cubicBezTo>
                  <a:cubicBezTo>
                    <a:pt x="32171" y="3561"/>
                    <a:pt x="31421" y="5001"/>
                    <a:pt x="31266" y="7002"/>
                  </a:cubicBezTo>
                  <a:cubicBezTo>
                    <a:pt x="30992" y="10609"/>
                    <a:pt x="30719" y="14217"/>
                    <a:pt x="30433" y="17812"/>
                  </a:cubicBezTo>
                  <a:cubicBezTo>
                    <a:pt x="30254" y="20253"/>
                    <a:pt x="30064" y="22694"/>
                    <a:pt x="29873" y="25147"/>
                  </a:cubicBezTo>
                  <a:cubicBezTo>
                    <a:pt x="29814" y="25206"/>
                    <a:pt x="29683" y="25301"/>
                    <a:pt x="29445" y="25432"/>
                  </a:cubicBezTo>
                  <a:cubicBezTo>
                    <a:pt x="28647" y="25873"/>
                    <a:pt x="27802" y="26171"/>
                    <a:pt x="26921" y="26409"/>
                  </a:cubicBezTo>
                  <a:cubicBezTo>
                    <a:pt x="26255" y="26591"/>
                    <a:pt x="25607" y="26677"/>
                    <a:pt x="24978" y="26677"/>
                  </a:cubicBezTo>
                  <a:cubicBezTo>
                    <a:pt x="22647" y="26677"/>
                    <a:pt x="20598" y="25488"/>
                    <a:pt x="19050" y="23575"/>
                  </a:cubicBezTo>
                  <a:cubicBezTo>
                    <a:pt x="22134" y="21158"/>
                    <a:pt x="23849" y="16824"/>
                    <a:pt x="22920" y="13133"/>
                  </a:cubicBezTo>
                  <a:cubicBezTo>
                    <a:pt x="22646" y="12026"/>
                    <a:pt x="21920" y="11693"/>
                    <a:pt x="20813" y="11466"/>
                  </a:cubicBezTo>
                  <a:cubicBezTo>
                    <a:pt x="20360" y="11371"/>
                    <a:pt x="19896" y="11288"/>
                    <a:pt x="19431" y="11216"/>
                  </a:cubicBezTo>
                  <a:lnTo>
                    <a:pt x="19431" y="572"/>
                  </a:lnTo>
                  <a:cubicBezTo>
                    <a:pt x="19431" y="191"/>
                    <a:pt x="19137" y="1"/>
                    <a:pt x="18842" y="1"/>
                  </a:cubicBezTo>
                  <a:close/>
                </a:path>
              </a:pathLst>
            </a:custGeom>
            <a:solidFill>
              <a:srgbClr val="DB9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5;p24">
              <a:extLst>
                <a:ext uri="{FF2B5EF4-FFF2-40B4-BE49-F238E27FC236}">
                  <a16:creationId xmlns:a16="http://schemas.microsoft.com/office/drawing/2014/main" id="{765536EC-03C3-DE68-96EF-76E0580D2782}"/>
                </a:ext>
              </a:extLst>
            </p:cNvPr>
            <p:cNvSpPr/>
            <p:nvPr/>
          </p:nvSpPr>
          <p:spPr>
            <a:xfrm>
              <a:off x="-5006000" y="2175700"/>
              <a:ext cx="1182325" cy="1881500"/>
            </a:xfrm>
            <a:custGeom>
              <a:avLst/>
              <a:gdLst/>
              <a:ahLst/>
              <a:cxnLst/>
              <a:rect l="l" t="t" r="r" b="b"/>
              <a:pathLst>
                <a:path w="47293" h="75260" extrusionOk="0">
                  <a:moveTo>
                    <a:pt x="1" y="0"/>
                  </a:moveTo>
                  <a:lnTo>
                    <a:pt x="1" y="75260"/>
                  </a:lnTo>
                  <a:lnTo>
                    <a:pt x="47292" y="75260"/>
                  </a:lnTo>
                  <a:lnTo>
                    <a:pt x="47292" y="0"/>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6;p24">
              <a:extLst>
                <a:ext uri="{FF2B5EF4-FFF2-40B4-BE49-F238E27FC236}">
                  <a16:creationId xmlns:a16="http://schemas.microsoft.com/office/drawing/2014/main" id="{8A522924-9787-0FC9-3A08-77A0511B7B2D}"/>
                </a:ext>
              </a:extLst>
            </p:cNvPr>
            <p:cNvSpPr/>
            <p:nvPr/>
          </p:nvSpPr>
          <p:spPr>
            <a:xfrm>
              <a:off x="-5006000" y="2175700"/>
              <a:ext cx="1182325" cy="426850"/>
            </a:xfrm>
            <a:custGeom>
              <a:avLst/>
              <a:gdLst/>
              <a:ahLst/>
              <a:cxnLst/>
              <a:rect l="l" t="t" r="r" b="b"/>
              <a:pathLst>
                <a:path w="47293" h="17074" extrusionOk="0">
                  <a:moveTo>
                    <a:pt x="1" y="0"/>
                  </a:moveTo>
                  <a:lnTo>
                    <a:pt x="1" y="17074"/>
                  </a:lnTo>
                  <a:lnTo>
                    <a:pt x="47292" y="17074"/>
                  </a:lnTo>
                  <a:lnTo>
                    <a:pt x="47292" y="0"/>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7;p24">
              <a:extLst>
                <a:ext uri="{FF2B5EF4-FFF2-40B4-BE49-F238E27FC236}">
                  <a16:creationId xmlns:a16="http://schemas.microsoft.com/office/drawing/2014/main" id="{C968688A-5020-E547-A2B6-A5708935976E}"/>
                </a:ext>
              </a:extLst>
            </p:cNvPr>
            <p:cNvSpPr/>
            <p:nvPr/>
          </p:nvSpPr>
          <p:spPr>
            <a:xfrm>
              <a:off x="-10007225" y="4376193"/>
              <a:ext cx="2578925" cy="1160875"/>
            </a:xfrm>
            <a:custGeom>
              <a:avLst/>
              <a:gdLst/>
              <a:ahLst/>
              <a:cxnLst/>
              <a:rect l="l" t="t" r="r" b="b"/>
              <a:pathLst>
                <a:path w="103157" h="46435" extrusionOk="0">
                  <a:moveTo>
                    <a:pt x="1" y="0"/>
                  </a:moveTo>
                  <a:lnTo>
                    <a:pt x="17956" y="23217"/>
                  </a:lnTo>
                  <a:lnTo>
                    <a:pt x="1" y="46435"/>
                  </a:lnTo>
                  <a:lnTo>
                    <a:pt x="103157" y="46435"/>
                  </a:lnTo>
                  <a:lnTo>
                    <a:pt x="34993" y="23217"/>
                  </a:lnTo>
                  <a:lnTo>
                    <a:pt x="34993" y="0"/>
                  </a:lnTo>
                  <a:close/>
                </a:path>
              </a:pathLst>
            </a:custGeom>
            <a:solidFill>
              <a:srgbClr val="FE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8;p24">
              <a:extLst>
                <a:ext uri="{FF2B5EF4-FFF2-40B4-BE49-F238E27FC236}">
                  <a16:creationId xmlns:a16="http://schemas.microsoft.com/office/drawing/2014/main" id="{0BB59685-1C95-BDAA-E7A8-ED2A9FD4781A}"/>
                </a:ext>
              </a:extLst>
            </p:cNvPr>
            <p:cNvSpPr/>
            <p:nvPr/>
          </p:nvSpPr>
          <p:spPr>
            <a:xfrm>
              <a:off x="-9132400" y="5188193"/>
              <a:ext cx="1704100" cy="348875"/>
            </a:xfrm>
            <a:custGeom>
              <a:avLst/>
              <a:gdLst/>
              <a:ahLst/>
              <a:cxnLst/>
              <a:rect l="l" t="t" r="r" b="b"/>
              <a:pathLst>
                <a:path w="68164" h="13955" extrusionOk="0">
                  <a:moveTo>
                    <a:pt x="0" y="0"/>
                  </a:moveTo>
                  <a:lnTo>
                    <a:pt x="68164" y="13955"/>
                  </a:lnTo>
                  <a:lnTo>
                    <a:pt x="68164"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9;p24">
              <a:extLst>
                <a:ext uri="{FF2B5EF4-FFF2-40B4-BE49-F238E27FC236}">
                  <a16:creationId xmlns:a16="http://schemas.microsoft.com/office/drawing/2014/main" id="{9E01401C-AFC2-03E4-286A-29310B56FA98}"/>
                </a:ext>
              </a:extLst>
            </p:cNvPr>
            <p:cNvSpPr/>
            <p:nvPr/>
          </p:nvSpPr>
          <p:spPr>
            <a:xfrm>
              <a:off x="-4580050" y="4376193"/>
              <a:ext cx="2578925" cy="1160875"/>
            </a:xfrm>
            <a:custGeom>
              <a:avLst/>
              <a:gdLst/>
              <a:ahLst/>
              <a:cxnLst/>
              <a:rect l="l" t="t" r="r" b="b"/>
              <a:pathLst>
                <a:path w="103157" h="46435" extrusionOk="0">
                  <a:moveTo>
                    <a:pt x="68152" y="0"/>
                  </a:moveTo>
                  <a:lnTo>
                    <a:pt x="68152" y="23217"/>
                  </a:lnTo>
                  <a:lnTo>
                    <a:pt x="1" y="46435"/>
                  </a:lnTo>
                  <a:lnTo>
                    <a:pt x="103156" y="46435"/>
                  </a:lnTo>
                  <a:lnTo>
                    <a:pt x="85202" y="23217"/>
                  </a:lnTo>
                  <a:lnTo>
                    <a:pt x="103156" y="0"/>
                  </a:lnTo>
                  <a:close/>
                </a:path>
              </a:pathLst>
            </a:custGeom>
            <a:solidFill>
              <a:srgbClr val="FE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0;p24">
              <a:extLst>
                <a:ext uri="{FF2B5EF4-FFF2-40B4-BE49-F238E27FC236}">
                  <a16:creationId xmlns:a16="http://schemas.microsoft.com/office/drawing/2014/main" id="{0176AC58-24AF-A8CF-FFD1-60EF05B6775F}"/>
                </a:ext>
              </a:extLst>
            </p:cNvPr>
            <p:cNvSpPr/>
            <p:nvPr/>
          </p:nvSpPr>
          <p:spPr>
            <a:xfrm>
              <a:off x="-4580050" y="5188193"/>
              <a:ext cx="1703800" cy="348875"/>
            </a:xfrm>
            <a:custGeom>
              <a:avLst/>
              <a:gdLst/>
              <a:ahLst/>
              <a:cxnLst/>
              <a:rect l="l" t="t" r="r" b="b"/>
              <a:pathLst>
                <a:path w="68152" h="13955" extrusionOk="0">
                  <a:moveTo>
                    <a:pt x="1" y="0"/>
                  </a:moveTo>
                  <a:lnTo>
                    <a:pt x="1" y="13955"/>
                  </a:lnTo>
                  <a:lnTo>
                    <a:pt x="68152"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1;p24">
              <a:extLst>
                <a:ext uri="{FF2B5EF4-FFF2-40B4-BE49-F238E27FC236}">
                  <a16:creationId xmlns:a16="http://schemas.microsoft.com/office/drawing/2014/main" id="{8E2B00D0-D87B-0C3F-9887-4D8DC854F74B}"/>
                </a:ext>
              </a:extLst>
            </p:cNvPr>
            <p:cNvSpPr/>
            <p:nvPr/>
          </p:nvSpPr>
          <p:spPr>
            <a:xfrm>
              <a:off x="-9132400" y="3836543"/>
              <a:ext cx="6270750" cy="1427875"/>
            </a:xfrm>
            <a:custGeom>
              <a:avLst/>
              <a:gdLst/>
              <a:ahLst/>
              <a:cxnLst/>
              <a:rect l="l" t="t" r="r" b="b"/>
              <a:pathLst>
                <a:path w="250830" h="57115" extrusionOk="0">
                  <a:moveTo>
                    <a:pt x="0" y="0"/>
                  </a:moveTo>
                  <a:lnTo>
                    <a:pt x="0" y="57114"/>
                  </a:lnTo>
                  <a:lnTo>
                    <a:pt x="250829" y="57114"/>
                  </a:lnTo>
                  <a:lnTo>
                    <a:pt x="250829" y="0"/>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2;p24">
              <a:extLst>
                <a:ext uri="{FF2B5EF4-FFF2-40B4-BE49-F238E27FC236}">
                  <a16:creationId xmlns:a16="http://schemas.microsoft.com/office/drawing/2014/main" id="{63986B63-AA11-AE0E-C2AC-2F0D32C5B1DB}"/>
                </a:ext>
              </a:extLst>
            </p:cNvPr>
            <p:cNvSpPr/>
            <p:nvPr/>
          </p:nvSpPr>
          <p:spPr>
            <a:xfrm>
              <a:off x="-6712950" y="425300"/>
              <a:ext cx="1322960" cy="705622"/>
            </a:xfrm>
            <a:custGeom>
              <a:avLst/>
              <a:gdLst/>
              <a:ahLst/>
              <a:cxnLst/>
              <a:rect l="l" t="t" r="r" b="b"/>
              <a:pathLst>
                <a:path w="54696" h="29026" extrusionOk="0">
                  <a:moveTo>
                    <a:pt x="18848" y="0"/>
                  </a:moveTo>
                  <a:cubicBezTo>
                    <a:pt x="18550" y="0"/>
                    <a:pt x="18253" y="191"/>
                    <a:pt x="18253" y="572"/>
                  </a:cubicBezTo>
                  <a:lnTo>
                    <a:pt x="18253" y="11049"/>
                  </a:lnTo>
                  <a:cubicBezTo>
                    <a:pt x="16717" y="10859"/>
                    <a:pt x="15169" y="10751"/>
                    <a:pt x="13645" y="10632"/>
                  </a:cubicBezTo>
                  <a:cubicBezTo>
                    <a:pt x="11704" y="10466"/>
                    <a:pt x="9752" y="10323"/>
                    <a:pt x="7811" y="10192"/>
                  </a:cubicBezTo>
                  <a:cubicBezTo>
                    <a:pt x="7335" y="8549"/>
                    <a:pt x="6870" y="6906"/>
                    <a:pt x="6394" y="5263"/>
                  </a:cubicBezTo>
                  <a:cubicBezTo>
                    <a:pt x="6313" y="4974"/>
                    <a:pt x="6084" y="4849"/>
                    <a:pt x="5850" y="4849"/>
                  </a:cubicBezTo>
                  <a:cubicBezTo>
                    <a:pt x="5495" y="4849"/>
                    <a:pt x="5129" y="5135"/>
                    <a:pt x="5251" y="5572"/>
                  </a:cubicBezTo>
                  <a:cubicBezTo>
                    <a:pt x="5692" y="7084"/>
                    <a:pt x="6120" y="8596"/>
                    <a:pt x="6549" y="10120"/>
                  </a:cubicBezTo>
                  <a:cubicBezTo>
                    <a:pt x="4644" y="10001"/>
                    <a:pt x="2727" y="9894"/>
                    <a:pt x="810" y="9799"/>
                  </a:cubicBezTo>
                  <a:cubicBezTo>
                    <a:pt x="798" y="9798"/>
                    <a:pt x="786" y="9798"/>
                    <a:pt x="774" y="9798"/>
                  </a:cubicBezTo>
                  <a:cubicBezTo>
                    <a:pt x="1" y="9798"/>
                    <a:pt x="24" y="10942"/>
                    <a:pt x="810" y="10978"/>
                  </a:cubicBezTo>
                  <a:cubicBezTo>
                    <a:pt x="3715" y="11120"/>
                    <a:pt x="6620" y="11299"/>
                    <a:pt x="9525" y="11501"/>
                  </a:cubicBezTo>
                  <a:cubicBezTo>
                    <a:pt x="12478" y="11704"/>
                    <a:pt x="15621" y="11763"/>
                    <a:pt x="18598" y="12240"/>
                  </a:cubicBezTo>
                  <a:cubicBezTo>
                    <a:pt x="18681" y="12275"/>
                    <a:pt x="18776" y="12287"/>
                    <a:pt x="18872" y="12287"/>
                  </a:cubicBezTo>
                  <a:cubicBezTo>
                    <a:pt x="19646" y="12406"/>
                    <a:pt x="20420" y="12561"/>
                    <a:pt x="21158" y="12764"/>
                  </a:cubicBezTo>
                  <a:cubicBezTo>
                    <a:pt x="22110" y="13014"/>
                    <a:pt x="21920" y="14871"/>
                    <a:pt x="21896" y="15562"/>
                  </a:cubicBezTo>
                  <a:cubicBezTo>
                    <a:pt x="21801" y="17752"/>
                    <a:pt x="20872" y="19883"/>
                    <a:pt x="19419" y="21562"/>
                  </a:cubicBezTo>
                  <a:cubicBezTo>
                    <a:pt x="17589" y="23681"/>
                    <a:pt x="14280" y="25065"/>
                    <a:pt x="11176" y="25065"/>
                  </a:cubicBezTo>
                  <a:cubicBezTo>
                    <a:pt x="8908" y="25065"/>
                    <a:pt x="6750" y="24327"/>
                    <a:pt x="5358" y="22598"/>
                  </a:cubicBezTo>
                  <a:cubicBezTo>
                    <a:pt x="5218" y="22422"/>
                    <a:pt x="5023" y="22349"/>
                    <a:pt x="4831" y="22349"/>
                  </a:cubicBezTo>
                  <a:cubicBezTo>
                    <a:pt x="4373" y="22349"/>
                    <a:pt x="3931" y="22765"/>
                    <a:pt x="4275" y="23193"/>
                  </a:cubicBezTo>
                  <a:cubicBezTo>
                    <a:pt x="5986" y="25319"/>
                    <a:pt x="8526" y="26197"/>
                    <a:pt x="11153" y="26197"/>
                  </a:cubicBezTo>
                  <a:cubicBezTo>
                    <a:pt x="13588" y="26197"/>
                    <a:pt x="16099" y="25443"/>
                    <a:pt x="18098" y="24229"/>
                  </a:cubicBezTo>
                  <a:cubicBezTo>
                    <a:pt x="20007" y="26588"/>
                    <a:pt x="22407" y="27770"/>
                    <a:pt x="25049" y="27770"/>
                  </a:cubicBezTo>
                  <a:cubicBezTo>
                    <a:pt x="26395" y="27770"/>
                    <a:pt x="27803" y="27463"/>
                    <a:pt x="29242" y="26849"/>
                  </a:cubicBezTo>
                  <a:cubicBezTo>
                    <a:pt x="29528" y="26718"/>
                    <a:pt x="30016" y="26539"/>
                    <a:pt x="30421" y="26289"/>
                  </a:cubicBezTo>
                  <a:cubicBezTo>
                    <a:pt x="32252" y="27881"/>
                    <a:pt x="34378" y="29004"/>
                    <a:pt x="36556" y="29004"/>
                  </a:cubicBezTo>
                  <a:cubicBezTo>
                    <a:pt x="37848" y="29004"/>
                    <a:pt x="39157" y="28609"/>
                    <a:pt x="40434" y="27682"/>
                  </a:cubicBezTo>
                  <a:cubicBezTo>
                    <a:pt x="40791" y="27420"/>
                    <a:pt x="41077" y="27158"/>
                    <a:pt x="41291" y="26896"/>
                  </a:cubicBezTo>
                  <a:cubicBezTo>
                    <a:pt x="42256" y="27956"/>
                    <a:pt x="43625" y="28599"/>
                    <a:pt x="45018" y="28885"/>
                  </a:cubicBezTo>
                  <a:cubicBezTo>
                    <a:pt x="45445" y="28971"/>
                    <a:pt x="46008" y="29025"/>
                    <a:pt x="46617" y="29025"/>
                  </a:cubicBezTo>
                  <a:cubicBezTo>
                    <a:pt x="48366" y="29025"/>
                    <a:pt x="50499" y="28577"/>
                    <a:pt x="50923" y="27146"/>
                  </a:cubicBezTo>
                  <a:cubicBezTo>
                    <a:pt x="52138" y="23062"/>
                    <a:pt x="53352" y="18967"/>
                    <a:pt x="54567" y="14883"/>
                  </a:cubicBezTo>
                  <a:cubicBezTo>
                    <a:pt x="54695" y="14439"/>
                    <a:pt x="54334" y="14151"/>
                    <a:pt x="53979" y="14151"/>
                  </a:cubicBezTo>
                  <a:cubicBezTo>
                    <a:pt x="53743" y="14151"/>
                    <a:pt x="53509" y="14278"/>
                    <a:pt x="53424" y="14573"/>
                  </a:cubicBezTo>
                  <a:cubicBezTo>
                    <a:pt x="52435" y="17883"/>
                    <a:pt x="51459" y="21205"/>
                    <a:pt x="50471" y="24515"/>
                  </a:cubicBezTo>
                  <a:cubicBezTo>
                    <a:pt x="50257" y="25229"/>
                    <a:pt x="50054" y="25932"/>
                    <a:pt x="49840" y="26634"/>
                  </a:cubicBezTo>
                  <a:cubicBezTo>
                    <a:pt x="49554" y="27587"/>
                    <a:pt x="48947" y="27349"/>
                    <a:pt x="47899" y="27623"/>
                  </a:cubicBezTo>
                  <a:cubicBezTo>
                    <a:pt x="47412" y="27752"/>
                    <a:pt x="46886" y="27817"/>
                    <a:pt x="46352" y="27817"/>
                  </a:cubicBezTo>
                  <a:cubicBezTo>
                    <a:pt x="44666" y="27817"/>
                    <a:pt x="42887" y="27166"/>
                    <a:pt x="41910" y="25801"/>
                  </a:cubicBezTo>
                  <a:cubicBezTo>
                    <a:pt x="42125" y="25146"/>
                    <a:pt x="42196" y="24408"/>
                    <a:pt x="42351" y="23455"/>
                  </a:cubicBezTo>
                  <a:cubicBezTo>
                    <a:pt x="42958" y="19705"/>
                    <a:pt x="43565" y="15966"/>
                    <a:pt x="44184" y="12228"/>
                  </a:cubicBezTo>
                  <a:cubicBezTo>
                    <a:pt x="44363" y="11120"/>
                    <a:pt x="44542" y="10025"/>
                    <a:pt x="44720" y="8918"/>
                  </a:cubicBezTo>
                  <a:cubicBezTo>
                    <a:pt x="44839" y="8203"/>
                    <a:pt x="46054" y="6846"/>
                    <a:pt x="46578" y="6072"/>
                  </a:cubicBezTo>
                  <a:cubicBezTo>
                    <a:pt x="46877" y="5631"/>
                    <a:pt x="46467" y="5208"/>
                    <a:pt x="46047" y="5208"/>
                  </a:cubicBezTo>
                  <a:cubicBezTo>
                    <a:pt x="45866" y="5208"/>
                    <a:pt x="45683" y="5287"/>
                    <a:pt x="45554" y="5477"/>
                  </a:cubicBezTo>
                  <a:cubicBezTo>
                    <a:pt x="44506" y="7049"/>
                    <a:pt x="43661" y="8096"/>
                    <a:pt x="43363" y="9930"/>
                  </a:cubicBezTo>
                  <a:cubicBezTo>
                    <a:pt x="42863" y="12954"/>
                    <a:pt x="42375" y="15978"/>
                    <a:pt x="41887" y="19014"/>
                  </a:cubicBezTo>
                  <a:cubicBezTo>
                    <a:pt x="41506" y="21265"/>
                    <a:pt x="41136" y="23527"/>
                    <a:pt x="40779" y="25789"/>
                  </a:cubicBezTo>
                  <a:cubicBezTo>
                    <a:pt x="40786" y="25740"/>
                    <a:pt x="40789" y="25717"/>
                    <a:pt x="40784" y="25717"/>
                  </a:cubicBezTo>
                  <a:lnTo>
                    <a:pt x="40784" y="25717"/>
                  </a:lnTo>
                  <a:cubicBezTo>
                    <a:pt x="40770" y="25717"/>
                    <a:pt x="40709" y="25843"/>
                    <a:pt x="40541" y="26027"/>
                  </a:cubicBezTo>
                  <a:cubicBezTo>
                    <a:pt x="40077" y="26515"/>
                    <a:pt x="39529" y="26896"/>
                    <a:pt x="38946" y="27242"/>
                  </a:cubicBezTo>
                  <a:cubicBezTo>
                    <a:pt x="38148" y="27704"/>
                    <a:pt x="37340" y="27901"/>
                    <a:pt x="36543" y="27901"/>
                  </a:cubicBezTo>
                  <a:cubicBezTo>
                    <a:pt x="34531" y="27901"/>
                    <a:pt x="32587" y="26650"/>
                    <a:pt x="31052" y="25277"/>
                  </a:cubicBezTo>
                  <a:cubicBezTo>
                    <a:pt x="31135" y="24313"/>
                    <a:pt x="31207" y="23348"/>
                    <a:pt x="31278" y="22384"/>
                  </a:cubicBezTo>
                  <a:cubicBezTo>
                    <a:pt x="31600" y="18145"/>
                    <a:pt x="31921" y="13918"/>
                    <a:pt x="32254" y="9680"/>
                  </a:cubicBezTo>
                  <a:cubicBezTo>
                    <a:pt x="32350" y="8334"/>
                    <a:pt x="32457" y="6989"/>
                    <a:pt x="32552" y="5644"/>
                  </a:cubicBezTo>
                  <a:cubicBezTo>
                    <a:pt x="32576" y="5405"/>
                    <a:pt x="32576" y="5536"/>
                    <a:pt x="32897" y="4834"/>
                  </a:cubicBezTo>
                  <a:cubicBezTo>
                    <a:pt x="33266" y="3977"/>
                    <a:pt x="33647" y="3131"/>
                    <a:pt x="34028" y="2286"/>
                  </a:cubicBezTo>
                  <a:cubicBezTo>
                    <a:pt x="34241" y="1813"/>
                    <a:pt x="33831" y="1384"/>
                    <a:pt x="33450" y="1384"/>
                  </a:cubicBezTo>
                  <a:cubicBezTo>
                    <a:pt x="33275" y="1384"/>
                    <a:pt x="33105" y="1474"/>
                    <a:pt x="33004" y="1691"/>
                  </a:cubicBezTo>
                  <a:cubicBezTo>
                    <a:pt x="32171" y="3560"/>
                    <a:pt x="31421" y="4989"/>
                    <a:pt x="31266" y="7001"/>
                  </a:cubicBezTo>
                  <a:cubicBezTo>
                    <a:pt x="30992" y="10597"/>
                    <a:pt x="30718" y="14204"/>
                    <a:pt x="30445" y="17812"/>
                  </a:cubicBezTo>
                  <a:cubicBezTo>
                    <a:pt x="30254" y="20253"/>
                    <a:pt x="30076" y="22693"/>
                    <a:pt x="29885" y="25134"/>
                  </a:cubicBezTo>
                  <a:cubicBezTo>
                    <a:pt x="29814" y="25194"/>
                    <a:pt x="29683" y="25289"/>
                    <a:pt x="29444" y="25432"/>
                  </a:cubicBezTo>
                  <a:cubicBezTo>
                    <a:pt x="28659" y="25872"/>
                    <a:pt x="27801" y="26170"/>
                    <a:pt x="26932" y="26408"/>
                  </a:cubicBezTo>
                  <a:cubicBezTo>
                    <a:pt x="26270" y="26589"/>
                    <a:pt x="25624" y="26675"/>
                    <a:pt x="24998" y="26675"/>
                  </a:cubicBezTo>
                  <a:cubicBezTo>
                    <a:pt x="22660" y="26675"/>
                    <a:pt x="20602" y="25478"/>
                    <a:pt x="19062" y="23562"/>
                  </a:cubicBezTo>
                  <a:cubicBezTo>
                    <a:pt x="22146" y="21146"/>
                    <a:pt x="23849" y="16812"/>
                    <a:pt x="22932" y="13133"/>
                  </a:cubicBezTo>
                  <a:cubicBezTo>
                    <a:pt x="22646" y="12025"/>
                    <a:pt x="21920" y="11692"/>
                    <a:pt x="20812" y="11466"/>
                  </a:cubicBezTo>
                  <a:cubicBezTo>
                    <a:pt x="20360" y="11371"/>
                    <a:pt x="19896" y="11287"/>
                    <a:pt x="19443" y="11216"/>
                  </a:cubicBezTo>
                  <a:lnTo>
                    <a:pt x="19443" y="572"/>
                  </a:lnTo>
                  <a:cubicBezTo>
                    <a:pt x="19443" y="191"/>
                    <a:pt x="19146" y="0"/>
                    <a:pt x="18848" y="0"/>
                  </a:cubicBezTo>
                  <a:close/>
                </a:path>
              </a:pathLst>
            </a:custGeom>
            <a:solidFill>
              <a:srgbClr val="7F3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17584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097469"/>
            <a:ext cx="7902926" cy="3936700"/>
          </a:xfrm>
          <a:prstGeom prst="rect">
            <a:avLst/>
          </a:prstGeom>
        </p:spPr>
        <p:txBody>
          <a:bodyPr spcFirstLastPara="1" wrap="square" lIns="91425" tIns="91425" rIns="91425" bIns="91425" anchor="t" anchorCtr="0">
            <a:noAutofit/>
          </a:bodyPr>
          <a:lstStyle/>
          <a:p>
            <a:pPr marL="342900" lvl="0" indent="-342900">
              <a:buFont typeface="Wingdings" pitchFamily="2" charset="2"/>
              <a:buChar char="v"/>
            </a:pPr>
            <a:r>
              <a:rPr lang="en-US" sz="1800" dirty="0">
                <a:solidFill>
                  <a:srgbClr val="2F4A8A"/>
                </a:solidFill>
              </a:rPr>
              <a:t>Text-as-data</a:t>
            </a:r>
          </a:p>
          <a:p>
            <a:pPr marL="800100" lvl="1" indent="-342900">
              <a:buFont typeface="Wingdings" pitchFamily="2" charset="2"/>
              <a:buChar char="Ø"/>
            </a:pPr>
            <a:r>
              <a:rPr lang="en-US" sz="1600" dirty="0"/>
              <a:t>Sentiment analysis	</a:t>
            </a:r>
          </a:p>
          <a:p>
            <a:pPr marL="1257300" lvl="2" indent="-342900">
              <a:buFont typeface="Wingdings" pitchFamily="2" charset="2"/>
              <a:buChar char="q"/>
            </a:pPr>
            <a:r>
              <a:rPr lang="en-US" sz="1400" dirty="0"/>
              <a:t>Brand</a:t>
            </a:r>
            <a:r>
              <a:rPr lang="zh-TW" altLang="en-US" sz="1400" dirty="0"/>
              <a:t> </a:t>
            </a:r>
            <a:r>
              <a:rPr lang="en-US" altLang="zh-TW" sz="1400" dirty="0"/>
              <a:t>sentiment of</a:t>
            </a:r>
            <a:r>
              <a:rPr lang="en-US" sz="1400" dirty="0"/>
              <a:t> user-generated content across five industries (Liu et al., 2017)</a:t>
            </a:r>
          </a:p>
          <a:p>
            <a:pPr marL="1257300" lvl="2" indent="-342900">
              <a:buFont typeface="Wingdings" pitchFamily="2" charset="2"/>
              <a:buChar char="q"/>
            </a:pPr>
            <a:r>
              <a:rPr lang="en-US" sz="1400" dirty="0"/>
              <a:t>Consumer reactions towards  Brand and Influencer-Generated CSR messages of BLM (Yang et al., 2021)</a:t>
            </a:r>
          </a:p>
          <a:p>
            <a:pPr marL="800100" lvl="1" indent="-342900">
              <a:buFont typeface="Wingdings" pitchFamily="2" charset="2"/>
              <a:buChar char="Ø"/>
            </a:pPr>
            <a:r>
              <a:rPr lang="en-US" sz="1600" dirty="0"/>
              <a:t>Personality detection</a:t>
            </a:r>
          </a:p>
          <a:p>
            <a:pPr marL="1257300" lvl="2" indent="-342900">
              <a:buFont typeface="Wingdings" pitchFamily="2" charset="2"/>
              <a:buChar char="q"/>
            </a:pPr>
            <a:r>
              <a:rPr lang="en-US" sz="1400" dirty="0"/>
              <a:t>The congruence between personality of a brand’s Twitter account and the personality of their followers (Yun et al., 2019)</a:t>
            </a:r>
            <a:endParaRPr lang="en-US" sz="1600" dirty="0"/>
          </a:p>
          <a:p>
            <a:pPr marL="800100" lvl="1" indent="-342900">
              <a:buFont typeface="Wingdings" pitchFamily="2" charset="2"/>
              <a:buChar char="Ø"/>
            </a:pPr>
            <a:r>
              <a:rPr lang="en-US" sz="1600" dirty="0"/>
              <a:t>Topic modeling</a:t>
            </a:r>
          </a:p>
          <a:p>
            <a:pPr marL="1257300" lvl="2" indent="-342900">
              <a:buFont typeface="Wingdings" pitchFamily="2" charset="2"/>
              <a:buChar char="q"/>
            </a:pPr>
            <a:r>
              <a:rPr lang="en-US" sz="1400" dirty="0"/>
              <a:t>The polarized discourses on Twitter about Gillette’s campaign on toxic masculinity (Xu &amp; </a:t>
            </a:r>
            <a:r>
              <a:rPr lang="en-US" sz="1400" dirty="0" err="1"/>
              <a:t>Xiong</a:t>
            </a:r>
            <a:r>
              <a:rPr lang="en-US" sz="1400" dirty="0"/>
              <a:t>, 2020)</a:t>
            </a:r>
          </a:p>
          <a:p>
            <a:pPr marL="1257300" lvl="2" indent="-342900">
              <a:buFont typeface="Wingdings" pitchFamily="2" charset="2"/>
              <a:buChar char="q"/>
            </a:pPr>
            <a:r>
              <a:rPr lang="en-US" sz="1400" dirty="0"/>
              <a:t>The global LGBTQ CSR discourse in Fortune Global 500 </a:t>
            </a:r>
            <a:r>
              <a:rPr lang="en-US" sz="1400" dirty="0" err="1"/>
              <a:t>companies’s</a:t>
            </a:r>
            <a:r>
              <a:rPr lang="en-US" sz="1400" dirty="0"/>
              <a:t> annual report</a:t>
            </a:r>
          </a:p>
          <a:p>
            <a:pPr marL="1257300" lvl="2" indent="-342900">
              <a:buFont typeface="Wingdings" pitchFamily="2" charset="2"/>
              <a:buChar char="Ø"/>
            </a:pPr>
            <a:endParaRPr lang="en-US" sz="1600" dirty="0"/>
          </a:p>
          <a:p>
            <a:pPr marL="0" lvl="0" indent="0" algn="l" rtl="0">
              <a:spcBef>
                <a:spcPts val="0"/>
              </a:spcBef>
              <a:spcAft>
                <a:spcPts val="0"/>
              </a:spcAft>
              <a:buNone/>
            </a:pPr>
            <a:endParaRPr sz="2000" dirty="0">
              <a:solidFill>
                <a:srgbClr val="2F4A8A"/>
              </a:solidFill>
            </a:endParaRPr>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CAN WE UTILIZE DIGITAL TRACE DATA?</a:t>
            </a:r>
            <a:endParaRPr dirty="0"/>
          </a:p>
        </p:txBody>
      </p:sp>
    </p:spTree>
    <p:extLst>
      <p:ext uri="{BB962C8B-B14F-4D97-AF65-F5344CB8AC3E}">
        <p14:creationId xmlns:p14="http://schemas.microsoft.com/office/powerpoint/2010/main" val="193104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animEffect transition="in" filter="dissolve">
                                      <p:cBhvr>
                                        <p:cTn id="7" dur="500"/>
                                        <p:tgtEl>
                                          <p:spTgt spid="40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6">
                                            <p:txEl>
                                              <p:pRg st="1" end="1"/>
                                            </p:txEl>
                                          </p:spTgt>
                                        </p:tgtEl>
                                        <p:attrNameLst>
                                          <p:attrName>style.visibility</p:attrName>
                                        </p:attrNameLst>
                                      </p:cBhvr>
                                      <p:to>
                                        <p:strVal val="visible"/>
                                      </p:to>
                                    </p:set>
                                    <p:animEffect transition="in" filter="dissolve">
                                      <p:cBhvr>
                                        <p:cTn id="10" dur="500"/>
                                        <p:tgtEl>
                                          <p:spTgt spid="40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06">
                                            <p:txEl>
                                              <p:pRg st="2" end="2"/>
                                            </p:txEl>
                                          </p:spTgt>
                                        </p:tgtEl>
                                        <p:attrNameLst>
                                          <p:attrName>style.visibility</p:attrName>
                                        </p:attrNameLst>
                                      </p:cBhvr>
                                      <p:to>
                                        <p:strVal val="visible"/>
                                      </p:to>
                                    </p:set>
                                    <p:animEffect transition="in" filter="dissolve">
                                      <p:cBhvr>
                                        <p:cTn id="13" dur="500"/>
                                        <p:tgtEl>
                                          <p:spTgt spid="406">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06">
                                            <p:txEl>
                                              <p:pRg st="3" end="3"/>
                                            </p:txEl>
                                          </p:spTgt>
                                        </p:tgtEl>
                                        <p:attrNameLst>
                                          <p:attrName>style.visibility</p:attrName>
                                        </p:attrNameLst>
                                      </p:cBhvr>
                                      <p:to>
                                        <p:strVal val="visible"/>
                                      </p:to>
                                    </p:set>
                                    <p:animEffect transition="in" filter="dissolve">
                                      <p:cBhvr>
                                        <p:cTn id="16" dur="500"/>
                                        <p:tgtEl>
                                          <p:spTgt spid="406">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06">
                                            <p:txEl>
                                              <p:pRg st="4" end="4"/>
                                            </p:txEl>
                                          </p:spTgt>
                                        </p:tgtEl>
                                        <p:attrNameLst>
                                          <p:attrName>style.visibility</p:attrName>
                                        </p:attrNameLst>
                                      </p:cBhvr>
                                      <p:to>
                                        <p:strVal val="visible"/>
                                      </p:to>
                                    </p:set>
                                    <p:animEffect transition="in" filter="dissolve">
                                      <p:cBhvr>
                                        <p:cTn id="19" dur="500"/>
                                        <p:tgtEl>
                                          <p:spTgt spid="406">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406">
                                            <p:txEl>
                                              <p:pRg st="5" end="5"/>
                                            </p:txEl>
                                          </p:spTgt>
                                        </p:tgtEl>
                                        <p:attrNameLst>
                                          <p:attrName>style.visibility</p:attrName>
                                        </p:attrNameLst>
                                      </p:cBhvr>
                                      <p:to>
                                        <p:strVal val="visible"/>
                                      </p:to>
                                    </p:set>
                                    <p:animEffect transition="in" filter="dissolve">
                                      <p:cBhvr>
                                        <p:cTn id="22" dur="500"/>
                                        <p:tgtEl>
                                          <p:spTgt spid="406">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406">
                                            <p:txEl>
                                              <p:pRg st="6" end="6"/>
                                            </p:txEl>
                                          </p:spTgt>
                                        </p:tgtEl>
                                        <p:attrNameLst>
                                          <p:attrName>style.visibility</p:attrName>
                                        </p:attrNameLst>
                                      </p:cBhvr>
                                      <p:to>
                                        <p:strVal val="visible"/>
                                      </p:to>
                                    </p:set>
                                    <p:animEffect transition="in" filter="dissolve">
                                      <p:cBhvr>
                                        <p:cTn id="25" dur="500"/>
                                        <p:tgtEl>
                                          <p:spTgt spid="406">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06">
                                            <p:txEl>
                                              <p:pRg st="7" end="7"/>
                                            </p:txEl>
                                          </p:spTgt>
                                        </p:tgtEl>
                                        <p:attrNameLst>
                                          <p:attrName>style.visibility</p:attrName>
                                        </p:attrNameLst>
                                      </p:cBhvr>
                                      <p:to>
                                        <p:strVal val="visible"/>
                                      </p:to>
                                    </p:set>
                                    <p:animEffect transition="in" filter="dissolve">
                                      <p:cBhvr>
                                        <p:cTn id="28" dur="500"/>
                                        <p:tgtEl>
                                          <p:spTgt spid="406">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406">
                                            <p:txEl>
                                              <p:pRg st="8" end="8"/>
                                            </p:txEl>
                                          </p:spTgt>
                                        </p:tgtEl>
                                        <p:attrNameLst>
                                          <p:attrName>style.visibility</p:attrName>
                                        </p:attrNameLst>
                                      </p:cBhvr>
                                      <p:to>
                                        <p:strVal val="visible"/>
                                      </p:to>
                                    </p:set>
                                    <p:animEffect transition="in" filter="dissolve">
                                      <p:cBhvr>
                                        <p:cTn id="31" dur="500"/>
                                        <p:tgtEl>
                                          <p:spTgt spid="406">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406">
                                            <p:txEl>
                                              <p:pRg st="0" end="0"/>
                                            </p:txEl>
                                          </p:spTgt>
                                        </p:tgtEl>
                                      </p:cBhvr>
                                    </p:animEffect>
                                    <p:set>
                                      <p:cBhvr>
                                        <p:cTn id="36" dur="1" fill="hold">
                                          <p:stCondLst>
                                            <p:cond delay="499"/>
                                          </p:stCondLst>
                                        </p:cTn>
                                        <p:tgtEl>
                                          <p:spTgt spid="406">
                                            <p:txEl>
                                              <p:pRg st="0" end="0"/>
                                            </p:txEl>
                                          </p:spTgt>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406">
                                            <p:txEl>
                                              <p:pRg st="1" end="1"/>
                                            </p:txEl>
                                          </p:spTgt>
                                        </p:tgtEl>
                                      </p:cBhvr>
                                    </p:animEffect>
                                    <p:set>
                                      <p:cBhvr>
                                        <p:cTn id="39" dur="1" fill="hold">
                                          <p:stCondLst>
                                            <p:cond delay="499"/>
                                          </p:stCondLst>
                                        </p:cTn>
                                        <p:tgtEl>
                                          <p:spTgt spid="406">
                                            <p:txEl>
                                              <p:pRg st="1" end="1"/>
                                            </p:txEl>
                                          </p:spTgt>
                                        </p:tgtEl>
                                        <p:attrNameLst>
                                          <p:attrName>style.visibility</p:attrName>
                                        </p:attrNameLst>
                                      </p:cBhvr>
                                      <p:to>
                                        <p:strVal val="hidden"/>
                                      </p:to>
                                    </p:set>
                                  </p:childTnLst>
                                </p:cTn>
                              </p:par>
                              <p:par>
                                <p:cTn id="40" presetID="9" presetClass="exit" presetSubtype="0" fill="hold" nodeType="withEffect">
                                  <p:stCondLst>
                                    <p:cond delay="0"/>
                                  </p:stCondLst>
                                  <p:childTnLst>
                                    <p:animEffect transition="out" filter="dissolve">
                                      <p:cBhvr>
                                        <p:cTn id="41" dur="500"/>
                                        <p:tgtEl>
                                          <p:spTgt spid="406">
                                            <p:txEl>
                                              <p:pRg st="2" end="2"/>
                                            </p:txEl>
                                          </p:spTgt>
                                        </p:tgtEl>
                                      </p:cBhvr>
                                    </p:animEffect>
                                    <p:set>
                                      <p:cBhvr>
                                        <p:cTn id="42" dur="1" fill="hold">
                                          <p:stCondLst>
                                            <p:cond delay="499"/>
                                          </p:stCondLst>
                                        </p:cTn>
                                        <p:tgtEl>
                                          <p:spTgt spid="406">
                                            <p:txEl>
                                              <p:pRg st="2" end="2"/>
                                            </p:txEl>
                                          </p:spTgt>
                                        </p:tgtEl>
                                        <p:attrNameLst>
                                          <p:attrName>style.visibility</p:attrName>
                                        </p:attrNameLst>
                                      </p:cBhvr>
                                      <p:to>
                                        <p:strVal val="hidden"/>
                                      </p:to>
                                    </p:set>
                                  </p:childTnLst>
                                </p:cTn>
                              </p:par>
                              <p:par>
                                <p:cTn id="43" presetID="9" presetClass="exit" presetSubtype="0" fill="hold" nodeType="withEffect">
                                  <p:stCondLst>
                                    <p:cond delay="0"/>
                                  </p:stCondLst>
                                  <p:childTnLst>
                                    <p:animEffect transition="out" filter="dissolve">
                                      <p:cBhvr>
                                        <p:cTn id="44" dur="500"/>
                                        <p:tgtEl>
                                          <p:spTgt spid="406">
                                            <p:txEl>
                                              <p:pRg st="3" end="3"/>
                                            </p:txEl>
                                          </p:spTgt>
                                        </p:tgtEl>
                                      </p:cBhvr>
                                    </p:animEffect>
                                    <p:set>
                                      <p:cBhvr>
                                        <p:cTn id="45" dur="1" fill="hold">
                                          <p:stCondLst>
                                            <p:cond delay="499"/>
                                          </p:stCondLst>
                                        </p:cTn>
                                        <p:tgtEl>
                                          <p:spTgt spid="406">
                                            <p:txEl>
                                              <p:pRg st="3" end="3"/>
                                            </p:txEl>
                                          </p:spTgt>
                                        </p:tgtEl>
                                        <p:attrNameLst>
                                          <p:attrName>style.visibility</p:attrName>
                                        </p:attrNameLst>
                                      </p:cBhvr>
                                      <p:to>
                                        <p:strVal val="hidden"/>
                                      </p:to>
                                    </p:set>
                                  </p:childTnLst>
                                </p:cTn>
                              </p:par>
                              <p:par>
                                <p:cTn id="46" presetID="9" presetClass="exit" presetSubtype="0" fill="hold" nodeType="withEffect">
                                  <p:stCondLst>
                                    <p:cond delay="0"/>
                                  </p:stCondLst>
                                  <p:childTnLst>
                                    <p:animEffect transition="out" filter="dissolve">
                                      <p:cBhvr>
                                        <p:cTn id="47" dur="500"/>
                                        <p:tgtEl>
                                          <p:spTgt spid="406">
                                            <p:txEl>
                                              <p:pRg st="4" end="4"/>
                                            </p:txEl>
                                          </p:spTgt>
                                        </p:tgtEl>
                                      </p:cBhvr>
                                    </p:animEffect>
                                    <p:set>
                                      <p:cBhvr>
                                        <p:cTn id="48" dur="1" fill="hold">
                                          <p:stCondLst>
                                            <p:cond delay="499"/>
                                          </p:stCondLst>
                                        </p:cTn>
                                        <p:tgtEl>
                                          <p:spTgt spid="406">
                                            <p:txEl>
                                              <p:pRg st="4" end="4"/>
                                            </p:txEl>
                                          </p:spTgt>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406">
                                            <p:txEl>
                                              <p:pRg st="5" end="5"/>
                                            </p:txEl>
                                          </p:spTgt>
                                        </p:tgtEl>
                                      </p:cBhvr>
                                    </p:animEffect>
                                    <p:set>
                                      <p:cBhvr>
                                        <p:cTn id="51" dur="1" fill="hold">
                                          <p:stCondLst>
                                            <p:cond delay="499"/>
                                          </p:stCondLst>
                                        </p:cTn>
                                        <p:tgtEl>
                                          <p:spTgt spid="406">
                                            <p:txEl>
                                              <p:pRg st="5" end="5"/>
                                            </p:txEl>
                                          </p:spTgt>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406">
                                            <p:txEl>
                                              <p:pRg st="6" end="6"/>
                                            </p:txEl>
                                          </p:spTgt>
                                        </p:tgtEl>
                                      </p:cBhvr>
                                    </p:animEffect>
                                    <p:set>
                                      <p:cBhvr>
                                        <p:cTn id="54" dur="1" fill="hold">
                                          <p:stCondLst>
                                            <p:cond delay="499"/>
                                          </p:stCondLst>
                                        </p:cTn>
                                        <p:tgtEl>
                                          <p:spTgt spid="406">
                                            <p:txEl>
                                              <p:pRg st="6" end="6"/>
                                            </p:txEl>
                                          </p:spTgt>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406">
                                            <p:txEl>
                                              <p:pRg st="7" end="7"/>
                                            </p:txEl>
                                          </p:spTgt>
                                        </p:tgtEl>
                                      </p:cBhvr>
                                    </p:animEffect>
                                    <p:set>
                                      <p:cBhvr>
                                        <p:cTn id="57" dur="1" fill="hold">
                                          <p:stCondLst>
                                            <p:cond delay="499"/>
                                          </p:stCondLst>
                                        </p:cTn>
                                        <p:tgtEl>
                                          <p:spTgt spid="406">
                                            <p:txEl>
                                              <p:pRg st="7" end="7"/>
                                            </p:txEl>
                                          </p:spTgt>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406">
                                            <p:txEl>
                                              <p:pRg st="8" end="8"/>
                                            </p:txEl>
                                          </p:spTgt>
                                        </p:tgtEl>
                                      </p:cBhvr>
                                    </p:animEffect>
                                    <p:set>
                                      <p:cBhvr>
                                        <p:cTn id="60" dur="1" fill="hold">
                                          <p:stCondLst>
                                            <p:cond delay="499"/>
                                          </p:stCondLst>
                                        </p:cTn>
                                        <p:tgtEl>
                                          <p:spTgt spid="406">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8" name="Google Shape;407;p34">
            <a:extLst>
              <a:ext uri="{FF2B5EF4-FFF2-40B4-BE49-F238E27FC236}">
                <a16:creationId xmlns:a16="http://schemas.microsoft.com/office/drawing/2014/main" id="{69F41BBF-AD63-887D-3E21-5E4A73FD6DBB}"/>
              </a:ext>
            </a:extLst>
          </p:cNvPr>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CCS?</a:t>
            </a:r>
            <a:endParaRPr dirty="0"/>
          </a:p>
        </p:txBody>
      </p:sp>
      <p:sp>
        <p:nvSpPr>
          <p:cNvPr id="9" name="Google Shape;406;p34">
            <a:extLst>
              <a:ext uri="{FF2B5EF4-FFF2-40B4-BE49-F238E27FC236}">
                <a16:creationId xmlns:a16="http://schemas.microsoft.com/office/drawing/2014/main" id="{09457565-8146-BC1B-CEDB-D798BF250A6A}"/>
              </a:ext>
            </a:extLst>
          </p:cNvPr>
          <p:cNvSpPr txBox="1">
            <a:spLocks noGrp="1"/>
          </p:cNvSpPr>
          <p:nvPr>
            <p:ph type="subTitle" idx="1"/>
          </p:nvPr>
        </p:nvSpPr>
        <p:spPr>
          <a:xfrm>
            <a:off x="714300" y="1206800"/>
            <a:ext cx="7715400" cy="3936700"/>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v"/>
            </a:pPr>
            <a:r>
              <a:rPr lang="en-US" sz="1600" dirty="0">
                <a:solidFill>
                  <a:srgbClr val="2F4A8A"/>
                </a:solidFill>
              </a:rPr>
              <a:t>Communication as a field has put less emphasis on methodologies</a:t>
            </a:r>
          </a:p>
          <a:p>
            <a:pPr marL="800100" lvl="1" indent="-342900">
              <a:buFont typeface="Wingdings" pitchFamily="2" charset="2"/>
              <a:buChar char="Ø"/>
            </a:pPr>
            <a:r>
              <a:rPr lang="en-US" sz="1400" dirty="0"/>
              <a:t>“lack of methods for the study of [communication] process and adoption of approaches from other fields” (Poole, 2007, p.181)</a:t>
            </a:r>
          </a:p>
          <a:p>
            <a:pPr marL="800100" lvl="1" indent="-342900">
              <a:buFont typeface="Wingdings" pitchFamily="2" charset="2"/>
              <a:buChar char="Ø"/>
            </a:pPr>
            <a:endParaRPr lang="en-US" sz="1400" dirty="0"/>
          </a:p>
          <a:p>
            <a:pPr marL="342900" indent="-342900" algn="l">
              <a:buFont typeface="Wingdings" pitchFamily="2" charset="2"/>
              <a:buChar char="v"/>
            </a:pPr>
            <a:r>
              <a:rPr lang="en-US" sz="1600" dirty="0">
                <a:solidFill>
                  <a:srgbClr val="2F4A8A"/>
                </a:solidFill>
              </a:rPr>
              <a:t>Definition of Computational Communication Science (if we ever need one)?</a:t>
            </a:r>
          </a:p>
          <a:p>
            <a:pPr marL="800100" lvl="1" indent="-342900">
              <a:buFont typeface="Wingdings" pitchFamily="2" charset="2"/>
              <a:buChar char="Ø"/>
            </a:pPr>
            <a:r>
              <a:rPr lang="en-US" sz="1400" dirty="0">
                <a:solidFill>
                  <a:schemeClr val="bg2"/>
                </a:solidFill>
              </a:rPr>
              <a:t>“An application of computational science to questions of human and social communication” (Hilbert et al., 2019)</a:t>
            </a:r>
          </a:p>
          <a:p>
            <a:pPr marL="800100" lvl="1" indent="-342900">
              <a:buFont typeface="Wingdings" pitchFamily="2" charset="2"/>
              <a:buChar char="Ø"/>
            </a:pPr>
            <a:r>
              <a:rPr lang="en-US" sz="1400" dirty="0">
                <a:solidFill>
                  <a:schemeClr val="bg2"/>
                </a:solidFill>
              </a:rPr>
              <a:t>A subfield of Computational Social Science (</a:t>
            </a:r>
            <a:r>
              <a:rPr lang="en-US" sz="1400" dirty="0" err="1">
                <a:solidFill>
                  <a:schemeClr val="bg2"/>
                </a:solidFill>
              </a:rPr>
              <a:t>Lazer</a:t>
            </a:r>
            <a:r>
              <a:rPr lang="en-US" sz="1400" dirty="0">
                <a:solidFill>
                  <a:schemeClr val="bg2"/>
                </a:solidFill>
              </a:rPr>
              <a:t> et al., 2009)</a:t>
            </a:r>
          </a:p>
          <a:p>
            <a:pPr marL="800100" lvl="1" indent="-342900">
              <a:buFont typeface="Wingdings" pitchFamily="2" charset="2"/>
              <a:buChar char="Ø"/>
            </a:pPr>
            <a:r>
              <a:rPr lang="en-US" sz="1400" dirty="0">
                <a:solidFill>
                  <a:schemeClr val="bg2"/>
                </a:solidFill>
              </a:rPr>
              <a:t>van </a:t>
            </a:r>
            <a:r>
              <a:rPr lang="en-US" sz="1400" dirty="0" err="1">
                <a:solidFill>
                  <a:schemeClr val="bg2"/>
                </a:solidFill>
              </a:rPr>
              <a:t>Atteveldt</a:t>
            </a:r>
            <a:r>
              <a:rPr lang="en-US" sz="1400" dirty="0">
                <a:solidFill>
                  <a:schemeClr val="bg2"/>
                </a:solidFill>
              </a:rPr>
              <a:t> &amp; Peng (2018)</a:t>
            </a:r>
          </a:p>
          <a:p>
            <a:pPr marL="1257300" lvl="2" indent="-342900">
              <a:buFont typeface="Wingdings" pitchFamily="2" charset="2"/>
              <a:buChar char="Ø"/>
            </a:pPr>
            <a:r>
              <a:rPr lang="en-US" sz="1400" dirty="0">
                <a:solidFill>
                  <a:schemeClr val="bg2"/>
                </a:solidFill>
              </a:rPr>
              <a:t>large and complex data sets; </a:t>
            </a:r>
          </a:p>
          <a:p>
            <a:pPr marL="1257300" lvl="2" indent="-342900">
              <a:buFont typeface="Wingdings" pitchFamily="2" charset="2"/>
              <a:buChar char="Ø"/>
            </a:pPr>
            <a:r>
              <a:rPr lang="en-US" sz="1400" dirty="0">
                <a:solidFill>
                  <a:schemeClr val="bg2"/>
                </a:solidFill>
              </a:rPr>
              <a:t>consisting of digital traces and other “naturally occurring” data;</a:t>
            </a:r>
          </a:p>
          <a:p>
            <a:pPr marL="1257300" lvl="2" indent="-342900">
              <a:buFont typeface="Wingdings" pitchFamily="2" charset="2"/>
              <a:buChar char="Ø"/>
            </a:pPr>
            <a:r>
              <a:rPr lang="en-US" sz="1400" dirty="0">
                <a:solidFill>
                  <a:schemeClr val="bg2"/>
                </a:solidFill>
              </a:rPr>
              <a:t>requiring algorithmic solutions to analyze; </a:t>
            </a:r>
          </a:p>
          <a:p>
            <a:pPr marL="1257300" lvl="2" indent="-342900">
              <a:buFont typeface="Wingdings" pitchFamily="2" charset="2"/>
              <a:buChar char="Ø"/>
            </a:pPr>
            <a:r>
              <a:rPr lang="en-US" sz="1400" dirty="0">
                <a:solidFill>
                  <a:schemeClr val="bg2"/>
                </a:solidFill>
              </a:rPr>
              <a:t>allowing the study of human communication by applying and testing communication theory. </a:t>
            </a:r>
          </a:p>
          <a:p>
            <a:pPr marL="1257300" lvl="2" indent="-342900">
              <a:buFont typeface="Wingdings" pitchFamily="2" charset="2"/>
              <a:buChar char="Ø"/>
            </a:pPr>
            <a:endParaRPr lang="en-US" sz="1400" dirty="0">
              <a:solidFill>
                <a:schemeClr val="bg2"/>
              </a:solidFill>
            </a:endParaRPr>
          </a:p>
          <a:p>
            <a:pPr marL="800100" lvl="1" indent="-342900">
              <a:buFont typeface="Wingdings" pitchFamily="2" charset="2"/>
              <a:buChar char="Ø"/>
            </a:pPr>
            <a:endParaRPr lang="en-US" sz="1400" dirty="0">
              <a:solidFill>
                <a:schemeClr val="bg2"/>
              </a:solidFill>
            </a:endParaRPr>
          </a:p>
          <a:p>
            <a:pPr marL="0" lvl="0" indent="0" algn="l" rtl="0">
              <a:spcBef>
                <a:spcPts val="0"/>
              </a:spcBef>
              <a:spcAft>
                <a:spcPts val="0"/>
              </a:spcAft>
              <a:buNone/>
            </a:pPr>
            <a:endParaRPr sz="2000" dirty="0">
              <a:solidFill>
                <a:srgbClr val="2F4A8A"/>
              </a:solidFill>
            </a:endParaRPr>
          </a:p>
        </p:txBody>
      </p:sp>
    </p:spTree>
    <p:extLst>
      <p:ext uri="{BB962C8B-B14F-4D97-AF65-F5344CB8AC3E}">
        <p14:creationId xmlns:p14="http://schemas.microsoft.com/office/powerpoint/2010/main" val="2621437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CAN WE UTILIZE DIGITAL TRACE DATA?</a:t>
            </a:r>
            <a:endParaRPr dirty="0"/>
          </a:p>
        </p:txBody>
      </p:sp>
      <p:pic>
        <p:nvPicPr>
          <p:cNvPr id="4" name="Picture 3" descr="Diagram&#10;&#10;Description automatically generated">
            <a:extLst>
              <a:ext uri="{FF2B5EF4-FFF2-40B4-BE49-F238E27FC236}">
                <a16:creationId xmlns:a16="http://schemas.microsoft.com/office/drawing/2014/main" id="{A797DAD8-6F55-550D-F2E2-E8270680833A}"/>
              </a:ext>
            </a:extLst>
          </p:cNvPr>
          <p:cNvPicPr>
            <a:picLocks noChangeAspect="1"/>
          </p:cNvPicPr>
          <p:nvPr/>
        </p:nvPicPr>
        <p:blipFill>
          <a:blip r:embed="rId3"/>
          <a:stretch>
            <a:fillRect/>
          </a:stretch>
        </p:blipFill>
        <p:spPr>
          <a:xfrm>
            <a:off x="1533980" y="1206800"/>
            <a:ext cx="5280479" cy="3898890"/>
          </a:xfrm>
          <a:prstGeom prst="rect">
            <a:avLst/>
          </a:prstGeom>
        </p:spPr>
      </p:pic>
      <p:sp>
        <p:nvSpPr>
          <p:cNvPr id="5" name="Google Shape;2711;p63">
            <a:extLst>
              <a:ext uri="{FF2B5EF4-FFF2-40B4-BE49-F238E27FC236}">
                <a16:creationId xmlns:a16="http://schemas.microsoft.com/office/drawing/2014/main" id="{11AB6270-885C-7CDB-826D-44C573219F61}"/>
              </a:ext>
            </a:extLst>
          </p:cNvPr>
          <p:cNvSpPr txBox="1"/>
          <p:nvPr/>
        </p:nvSpPr>
        <p:spPr>
          <a:xfrm>
            <a:off x="6733378" y="4698865"/>
            <a:ext cx="2487728" cy="38177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dirty="0">
                <a:solidFill>
                  <a:srgbClr val="595959"/>
                </a:solidFill>
                <a:latin typeface="Montserrat"/>
                <a:ea typeface="Montserrat"/>
                <a:cs typeface="Montserrat"/>
                <a:sym typeface="Montserrat"/>
              </a:rPr>
              <a:t>Source: Peng et al. (2023)</a:t>
            </a:r>
            <a:endParaRPr dirty="0">
              <a:latin typeface="Montserrat"/>
              <a:ea typeface="Montserrat"/>
              <a:cs typeface="Montserrat"/>
              <a:sym typeface="Montserrat"/>
            </a:endParaRPr>
          </a:p>
        </p:txBody>
      </p:sp>
    </p:spTree>
    <p:extLst>
      <p:ext uri="{BB962C8B-B14F-4D97-AF65-F5344CB8AC3E}">
        <p14:creationId xmlns:p14="http://schemas.microsoft.com/office/powerpoint/2010/main" val="1202971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097469"/>
            <a:ext cx="7902926" cy="3936700"/>
          </a:xfrm>
          <a:prstGeom prst="rect">
            <a:avLst/>
          </a:prstGeom>
        </p:spPr>
        <p:txBody>
          <a:bodyPr spcFirstLastPara="1" wrap="square" lIns="91425" tIns="91425" rIns="91425" bIns="91425" anchor="t" anchorCtr="0">
            <a:noAutofit/>
          </a:bodyPr>
          <a:lstStyle/>
          <a:p>
            <a:pPr marL="342900" lvl="0" indent="-342900">
              <a:buFont typeface="Wingdings" pitchFamily="2" charset="2"/>
              <a:buChar char="v"/>
            </a:pPr>
            <a:r>
              <a:rPr lang="en-US" sz="1800" dirty="0">
                <a:solidFill>
                  <a:srgbClr val="2F4A8A"/>
                </a:solidFill>
              </a:rPr>
              <a:t>Text-as-data</a:t>
            </a:r>
          </a:p>
          <a:p>
            <a:pPr marL="342900" indent="-342900">
              <a:buFont typeface="Wingdings" pitchFamily="2" charset="2"/>
              <a:buChar char="v"/>
            </a:pPr>
            <a:r>
              <a:rPr lang="en-US" sz="1800" dirty="0">
                <a:solidFill>
                  <a:srgbClr val="2F4A8A"/>
                </a:solidFill>
              </a:rPr>
              <a:t>Image-as-data/Video-as-data</a:t>
            </a:r>
          </a:p>
          <a:p>
            <a:pPr marL="800100" lvl="1" indent="-342900">
              <a:buFont typeface="Wingdings" pitchFamily="2" charset="2"/>
              <a:buChar char="Ø"/>
            </a:pPr>
            <a:r>
              <a:rPr lang="en-US" sz="1600" dirty="0">
                <a:solidFill>
                  <a:schemeClr val="bg2"/>
                </a:solidFill>
              </a:rPr>
              <a:t>Facial detection/recognition (gender, age)</a:t>
            </a:r>
          </a:p>
          <a:p>
            <a:pPr marL="1257300" lvl="2" indent="-342900">
              <a:buFont typeface="Wingdings" pitchFamily="2" charset="2"/>
              <a:buChar char="q"/>
            </a:pPr>
            <a:r>
              <a:rPr lang="en-US" sz="1400" dirty="0">
                <a:solidFill>
                  <a:schemeClr val="bg2"/>
                </a:solidFill>
              </a:rPr>
              <a:t>The links between personalities and number of faces in the respondents’ Instagram accounts (Kim &amp; Kim, 2018) </a:t>
            </a:r>
          </a:p>
          <a:p>
            <a:pPr marL="800100" lvl="1" indent="-342900">
              <a:buFont typeface="Wingdings" pitchFamily="2" charset="2"/>
              <a:buChar char="Ø"/>
            </a:pPr>
            <a:r>
              <a:rPr lang="en-US" sz="1600" dirty="0">
                <a:solidFill>
                  <a:schemeClr val="bg2"/>
                </a:solidFill>
              </a:rPr>
              <a:t>Emotion detection</a:t>
            </a:r>
          </a:p>
          <a:p>
            <a:pPr marL="1257300" lvl="2" indent="-342900">
              <a:buFont typeface="Wingdings" pitchFamily="2" charset="2"/>
              <a:buChar char="q"/>
            </a:pPr>
            <a:r>
              <a:rPr lang="en-US" sz="1400" dirty="0">
                <a:solidFill>
                  <a:schemeClr val="bg2"/>
                </a:solidFill>
              </a:rPr>
              <a:t>Facial expression emotions in credibility perception of a crisis management (Stephens et al., 2019)</a:t>
            </a:r>
          </a:p>
          <a:p>
            <a:pPr marL="800100" lvl="1" indent="-342900">
              <a:buFont typeface="Wingdings" pitchFamily="2" charset="2"/>
              <a:buChar char="Ø"/>
            </a:pPr>
            <a:r>
              <a:rPr lang="en-US" sz="1600" dirty="0">
                <a:solidFill>
                  <a:schemeClr val="bg2"/>
                </a:solidFill>
              </a:rPr>
              <a:t>Visual aesthetics: brightness, contrast, composition, color, texture, blur, and complexity (image entropy)</a:t>
            </a:r>
          </a:p>
          <a:p>
            <a:pPr marL="1257300" lvl="2" indent="-342900">
              <a:buFont typeface="Wingdings" pitchFamily="2" charset="2"/>
              <a:buChar char="q"/>
            </a:pPr>
            <a:r>
              <a:rPr lang="en-US" sz="1400" dirty="0">
                <a:solidFill>
                  <a:schemeClr val="bg2"/>
                </a:solidFill>
              </a:rPr>
              <a:t>How do the environmental characteristics (colors, luminance, and saturation, style)inspire consumers to engage in creating and posting environment-cued indirect advertising  (</a:t>
            </a:r>
            <a:r>
              <a:rPr lang="en-US" sz="1400" dirty="0" err="1">
                <a:solidFill>
                  <a:schemeClr val="bg2"/>
                </a:solidFill>
              </a:rPr>
              <a:t>Campell</a:t>
            </a:r>
            <a:r>
              <a:rPr lang="en-US" sz="1400" dirty="0">
                <a:solidFill>
                  <a:schemeClr val="bg2"/>
                </a:solidFill>
              </a:rPr>
              <a:t> et al., 2022)</a:t>
            </a:r>
          </a:p>
          <a:p>
            <a:pPr marL="914400" lvl="2" indent="0">
              <a:buNone/>
            </a:pPr>
            <a:endParaRPr lang="en-US" sz="1400" dirty="0">
              <a:solidFill>
                <a:schemeClr val="bg2"/>
              </a:solidFill>
            </a:endParaRPr>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CAN WE UTILIZE DIGITAL TRACE DATA?</a:t>
            </a:r>
            <a:endParaRPr dirty="0"/>
          </a:p>
        </p:txBody>
      </p:sp>
    </p:spTree>
    <p:extLst>
      <p:ext uri="{BB962C8B-B14F-4D97-AF65-F5344CB8AC3E}">
        <p14:creationId xmlns:p14="http://schemas.microsoft.com/office/powerpoint/2010/main" val="367288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animEffect transition="in" filter="dissolve">
                                      <p:cBhvr>
                                        <p:cTn id="7" dur="500"/>
                                        <p:tgtEl>
                                          <p:spTgt spid="4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06">
                                            <p:txEl>
                                              <p:pRg st="0" end="0"/>
                                            </p:txEl>
                                          </p:spTgt>
                                        </p:tgtEl>
                                      </p:cBhvr>
                                    </p:animEffect>
                                    <p:set>
                                      <p:cBhvr>
                                        <p:cTn id="12" dur="1" fill="hold">
                                          <p:stCondLst>
                                            <p:cond delay="499"/>
                                          </p:stCondLst>
                                        </p:cTn>
                                        <p:tgtEl>
                                          <p:spTgt spid="406">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6">
                                            <p:txEl>
                                              <p:pRg st="1" end="1"/>
                                            </p:txEl>
                                          </p:spTgt>
                                        </p:tgtEl>
                                        <p:attrNameLst>
                                          <p:attrName>style.visibility</p:attrName>
                                        </p:attrNameLst>
                                      </p:cBhvr>
                                      <p:to>
                                        <p:strVal val="visible"/>
                                      </p:to>
                                    </p:set>
                                    <p:animEffect transition="in" filter="dissolve">
                                      <p:cBhvr>
                                        <p:cTn id="17" dur="500"/>
                                        <p:tgtEl>
                                          <p:spTgt spid="4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06">
                                            <p:txEl>
                                              <p:pRg st="2" end="2"/>
                                            </p:txEl>
                                          </p:spTgt>
                                        </p:tgtEl>
                                        <p:attrNameLst>
                                          <p:attrName>style.visibility</p:attrName>
                                        </p:attrNameLst>
                                      </p:cBhvr>
                                      <p:to>
                                        <p:strVal val="visible"/>
                                      </p:to>
                                    </p:set>
                                    <p:animEffect transition="in" filter="dissolve">
                                      <p:cBhvr>
                                        <p:cTn id="22" dur="500"/>
                                        <p:tgtEl>
                                          <p:spTgt spid="4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06">
                                            <p:txEl>
                                              <p:pRg st="3" end="3"/>
                                            </p:txEl>
                                          </p:spTgt>
                                        </p:tgtEl>
                                        <p:attrNameLst>
                                          <p:attrName>style.visibility</p:attrName>
                                        </p:attrNameLst>
                                      </p:cBhvr>
                                      <p:to>
                                        <p:strVal val="visible"/>
                                      </p:to>
                                    </p:set>
                                    <p:animEffect transition="in" filter="dissolve">
                                      <p:cBhvr>
                                        <p:cTn id="27" dur="500"/>
                                        <p:tgtEl>
                                          <p:spTgt spid="40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06">
                                            <p:txEl>
                                              <p:pRg st="4" end="4"/>
                                            </p:txEl>
                                          </p:spTgt>
                                        </p:tgtEl>
                                        <p:attrNameLst>
                                          <p:attrName>style.visibility</p:attrName>
                                        </p:attrNameLst>
                                      </p:cBhvr>
                                      <p:to>
                                        <p:strVal val="visible"/>
                                      </p:to>
                                    </p:set>
                                    <p:animEffect transition="in" filter="dissolve">
                                      <p:cBhvr>
                                        <p:cTn id="32" dur="500"/>
                                        <p:tgtEl>
                                          <p:spTgt spid="40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6">
                                            <p:txEl>
                                              <p:pRg st="5" end="5"/>
                                            </p:txEl>
                                          </p:spTgt>
                                        </p:tgtEl>
                                        <p:attrNameLst>
                                          <p:attrName>style.visibility</p:attrName>
                                        </p:attrNameLst>
                                      </p:cBhvr>
                                      <p:to>
                                        <p:strVal val="visible"/>
                                      </p:to>
                                    </p:set>
                                    <p:animEffect transition="in" filter="dissolve">
                                      <p:cBhvr>
                                        <p:cTn id="37" dur="500"/>
                                        <p:tgtEl>
                                          <p:spTgt spid="40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06">
                                            <p:txEl>
                                              <p:pRg st="6" end="6"/>
                                            </p:txEl>
                                          </p:spTgt>
                                        </p:tgtEl>
                                        <p:attrNameLst>
                                          <p:attrName>style.visibility</p:attrName>
                                        </p:attrNameLst>
                                      </p:cBhvr>
                                      <p:to>
                                        <p:strVal val="visible"/>
                                      </p:to>
                                    </p:set>
                                    <p:animEffect transition="in" filter="dissolve">
                                      <p:cBhvr>
                                        <p:cTn id="42" dur="500"/>
                                        <p:tgtEl>
                                          <p:spTgt spid="406">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406">
                                            <p:txEl>
                                              <p:pRg st="7" end="7"/>
                                            </p:txEl>
                                          </p:spTgt>
                                        </p:tgtEl>
                                        <p:attrNameLst>
                                          <p:attrName>style.visibility</p:attrName>
                                        </p:attrNameLst>
                                      </p:cBhvr>
                                      <p:to>
                                        <p:strVal val="visible"/>
                                      </p:to>
                                    </p:set>
                                    <p:animEffect transition="in" filter="dissolve">
                                      <p:cBhvr>
                                        <p:cTn id="45" dur="500"/>
                                        <p:tgtEl>
                                          <p:spTgt spid="406">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nodeType="clickEffect">
                                  <p:stCondLst>
                                    <p:cond delay="0"/>
                                  </p:stCondLst>
                                  <p:childTnLst>
                                    <p:animEffect transition="out" filter="dissolve">
                                      <p:cBhvr>
                                        <p:cTn id="49" dur="500"/>
                                        <p:tgtEl>
                                          <p:spTgt spid="406">
                                            <p:txEl>
                                              <p:pRg st="1" end="1"/>
                                            </p:txEl>
                                          </p:spTgt>
                                        </p:tgtEl>
                                      </p:cBhvr>
                                    </p:animEffect>
                                    <p:set>
                                      <p:cBhvr>
                                        <p:cTn id="50" dur="1" fill="hold">
                                          <p:stCondLst>
                                            <p:cond delay="499"/>
                                          </p:stCondLst>
                                        </p:cTn>
                                        <p:tgtEl>
                                          <p:spTgt spid="406">
                                            <p:txEl>
                                              <p:pRg st="1" end="1"/>
                                            </p:tx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9" presetClass="exit" presetSubtype="0" fill="hold" nodeType="clickEffect">
                                  <p:stCondLst>
                                    <p:cond delay="0"/>
                                  </p:stCondLst>
                                  <p:childTnLst>
                                    <p:animEffect transition="out" filter="dissolve">
                                      <p:cBhvr>
                                        <p:cTn id="54" dur="500"/>
                                        <p:tgtEl>
                                          <p:spTgt spid="406">
                                            <p:txEl>
                                              <p:pRg st="2" end="2"/>
                                            </p:txEl>
                                          </p:spTgt>
                                        </p:tgtEl>
                                      </p:cBhvr>
                                    </p:animEffect>
                                    <p:set>
                                      <p:cBhvr>
                                        <p:cTn id="55" dur="1" fill="hold">
                                          <p:stCondLst>
                                            <p:cond delay="499"/>
                                          </p:stCondLst>
                                        </p:cTn>
                                        <p:tgtEl>
                                          <p:spTgt spid="406">
                                            <p:txEl>
                                              <p:pRg st="2" end="2"/>
                                            </p:txEl>
                                          </p:spTgt>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nodeType="clickEffect">
                                  <p:stCondLst>
                                    <p:cond delay="0"/>
                                  </p:stCondLst>
                                  <p:childTnLst>
                                    <p:animEffect transition="out" filter="dissolve">
                                      <p:cBhvr>
                                        <p:cTn id="59" dur="500"/>
                                        <p:tgtEl>
                                          <p:spTgt spid="406">
                                            <p:txEl>
                                              <p:pRg st="3" end="3"/>
                                            </p:txEl>
                                          </p:spTgt>
                                        </p:tgtEl>
                                      </p:cBhvr>
                                    </p:animEffect>
                                    <p:set>
                                      <p:cBhvr>
                                        <p:cTn id="60" dur="1" fill="hold">
                                          <p:stCondLst>
                                            <p:cond delay="499"/>
                                          </p:stCondLst>
                                        </p:cTn>
                                        <p:tgtEl>
                                          <p:spTgt spid="406">
                                            <p:txEl>
                                              <p:pRg st="3" end="3"/>
                                            </p:txEl>
                                          </p:spTgt>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9" presetClass="exit" presetSubtype="0" fill="hold" nodeType="clickEffect">
                                  <p:stCondLst>
                                    <p:cond delay="0"/>
                                  </p:stCondLst>
                                  <p:childTnLst>
                                    <p:animEffect transition="out" filter="dissolve">
                                      <p:cBhvr>
                                        <p:cTn id="64" dur="500"/>
                                        <p:tgtEl>
                                          <p:spTgt spid="406">
                                            <p:txEl>
                                              <p:pRg st="4" end="4"/>
                                            </p:txEl>
                                          </p:spTgt>
                                        </p:tgtEl>
                                      </p:cBhvr>
                                    </p:animEffect>
                                    <p:set>
                                      <p:cBhvr>
                                        <p:cTn id="65" dur="1" fill="hold">
                                          <p:stCondLst>
                                            <p:cond delay="499"/>
                                          </p:stCondLst>
                                        </p:cTn>
                                        <p:tgtEl>
                                          <p:spTgt spid="406">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nodeType="clickEffect">
                                  <p:stCondLst>
                                    <p:cond delay="0"/>
                                  </p:stCondLst>
                                  <p:childTnLst>
                                    <p:animEffect transition="out" filter="dissolve">
                                      <p:cBhvr>
                                        <p:cTn id="69" dur="500"/>
                                        <p:tgtEl>
                                          <p:spTgt spid="406">
                                            <p:txEl>
                                              <p:pRg st="5" end="5"/>
                                            </p:txEl>
                                          </p:spTgt>
                                        </p:tgtEl>
                                      </p:cBhvr>
                                    </p:animEffect>
                                    <p:set>
                                      <p:cBhvr>
                                        <p:cTn id="70" dur="1" fill="hold">
                                          <p:stCondLst>
                                            <p:cond delay="499"/>
                                          </p:stCondLst>
                                        </p:cTn>
                                        <p:tgtEl>
                                          <p:spTgt spid="406">
                                            <p:txEl>
                                              <p:pRg st="5" end="5"/>
                                            </p:txEl>
                                          </p:spTgt>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xit" presetSubtype="0" fill="hold" nodeType="clickEffect">
                                  <p:stCondLst>
                                    <p:cond delay="0"/>
                                  </p:stCondLst>
                                  <p:childTnLst>
                                    <p:animEffect transition="out" filter="dissolve">
                                      <p:cBhvr>
                                        <p:cTn id="74" dur="500"/>
                                        <p:tgtEl>
                                          <p:spTgt spid="406">
                                            <p:txEl>
                                              <p:pRg st="6" end="6"/>
                                            </p:txEl>
                                          </p:spTgt>
                                        </p:tgtEl>
                                      </p:cBhvr>
                                    </p:animEffect>
                                    <p:set>
                                      <p:cBhvr>
                                        <p:cTn id="75" dur="1" fill="hold">
                                          <p:stCondLst>
                                            <p:cond delay="499"/>
                                          </p:stCondLst>
                                        </p:cTn>
                                        <p:tgtEl>
                                          <p:spTgt spid="406">
                                            <p:txEl>
                                              <p:pRg st="6" end="6"/>
                                            </p:txEl>
                                          </p:spTgt>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406">
                                            <p:txEl>
                                              <p:pRg st="7" end="7"/>
                                            </p:txEl>
                                          </p:spTgt>
                                        </p:tgtEl>
                                      </p:cBhvr>
                                    </p:animEffect>
                                    <p:set>
                                      <p:cBhvr>
                                        <p:cTn id="78" dur="1" fill="hold">
                                          <p:stCondLst>
                                            <p:cond delay="499"/>
                                          </p:stCondLst>
                                        </p:cTn>
                                        <p:tgtEl>
                                          <p:spTgt spid="406">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097469"/>
            <a:ext cx="7902926" cy="3936700"/>
          </a:xfrm>
          <a:prstGeom prst="rect">
            <a:avLst/>
          </a:prstGeom>
        </p:spPr>
        <p:txBody>
          <a:bodyPr spcFirstLastPara="1" wrap="square" lIns="91425" tIns="91425" rIns="91425" bIns="91425" anchor="t" anchorCtr="0">
            <a:noAutofit/>
          </a:bodyPr>
          <a:lstStyle/>
          <a:p>
            <a:pPr marL="342900" lvl="0" indent="-342900">
              <a:buFont typeface="Wingdings" pitchFamily="2" charset="2"/>
              <a:buChar char="v"/>
            </a:pPr>
            <a:r>
              <a:rPr lang="en-US" sz="1800" dirty="0">
                <a:solidFill>
                  <a:srgbClr val="2F4A8A"/>
                </a:solidFill>
              </a:rPr>
              <a:t>Text-as-data</a:t>
            </a:r>
          </a:p>
          <a:p>
            <a:pPr marL="342900" lvl="0" indent="-342900">
              <a:buFont typeface="Wingdings" pitchFamily="2" charset="2"/>
              <a:buChar char="v"/>
            </a:pPr>
            <a:r>
              <a:rPr lang="en-US" sz="1800" dirty="0">
                <a:solidFill>
                  <a:srgbClr val="2F4A8A"/>
                </a:solidFill>
              </a:rPr>
              <a:t>Image-as-data/Video-as-data</a:t>
            </a:r>
          </a:p>
          <a:p>
            <a:pPr marL="342900" lvl="0" indent="-342900" algn="l" rtl="0">
              <a:spcBef>
                <a:spcPts val="0"/>
              </a:spcBef>
              <a:spcAft>
                <a:spcPts val="0"/>
              </a:spcAft>
              <a:buFont typeface="Wingdings" pitchFamily="2" charset="2"/>
              <a:buChar char="v"/>
            </a:pPr>
            <a:r>
              <a:rPr lang="en-US" sz="1800" dirty="0">
                <a:solidFill>
                  <a:srgbClr val="2F4A8A"/>
                </a:solidFill>
              </a:rPr>
              <a:t>Audio-as-data</a:t>
            </a:r>
          </a:p>
          <a:p>
            <a:pPr marL="800100" lvl="1" indent="-342900">
              <a:buFont typeface="Wingdings" pitchFamily="2" charset="2"/>
              <a:buChar char="v"/>
            </a:pPr>
            <a:r>
              <a:rPr lang="en-US" sz="1600" dirty="0">
                <a:solidFill>
                  <a:schemeClr val="bg2"/>
                </a:solidFill>
              </a:rPr>
              <a:t>Vocal pitch as measurement of emotional intensity in legislators’ speech when mentioning about women (Dietrich et al. 2019)</a:t>
            </a:r>
          </a:p>
          <a:p>
            <a:pPr marL="0" lvl="0" indent="0" algn="l" rtl="0">
              <a:spcBef>
                <a:spcPts val="0"/>
              </a:spcBef>
              <a:spcAft>
                <a:spcPts val="0"/>
              </a:spcAft>
              <a:buNone/>
            </a:pPr>
            <a:endParaRPr sz="2000" dirty="0">
              <a:solidFill>
                <a:srgbClr val="2F4A8A"/>
              </a:solidFill>
            </a:endParaRPr>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CAN WE UTILIZE DIGITAL TRACE DATA?</a:t>
            </a:r>
            <a:endParaRPr dirty="0"/>
          </a:p>
        </p:txBody>
      </p:sp>
    </p:spTree>
    <p:extLst>
      <p:ext uri="{BB962C8B-B14F-4D97-AF65-F5344CB8AC3E}">
        <p14:creationId xmlns:p14="http://schemas.microsoft.com/office/powerpoint/2010/main" val="381786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animEffect transition="in" filter="dissolve">
                                      <p:cBhvr>
                                        <p:cTn id="7" dur="500"/>
                                        <p:tgtEl>
                                          <p:spTgt spid="4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6">
                                            <p:txEl>
                                              <p:pRg st="1" end="1"/>
                                            </p:txEl>
                                          </p:spTgt>
                                        </p:tgtEl>
                                        <p:attrNameLst>
                                          <p:attrName>style.visibility</p:attrName>
                                        </p:attrNameLst>
                                      </p:cBhvr>
                                      <p:to>
                                        <p:strVal val="visible"/>
                                      </p:to>
                                    </p:set>
                                    <p:animEffect transition="in" filter="dissolve">
                                      <p:cBhvr>
                                        <p:cTn id="12" dur="500"/>
                                        <p:tgtEl>
                                          <p:spTgt spid="4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406">
                                            <p:txEl>
                                              <p:pRg st="0" end="0"/>
                                            </p:txEl>
                                          </p:spTgt>
                                        </p:tgtEl>
                                      </p:cBhvr>
                                    </p:animEffect>
                                    <p:set>
                                      <p:cBhvr>
                                        <p:cTn id="17" dur="1" fill="hold">
                                          <p:stCondLst>
                                            <p:cond delay="499"/>
                                          </p:stCondLst>
                                        </p:cTn>
                                        <p:tgtEl>
                                          <p:spTgt spid="406">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406">
                                            <p:txEl>
                                              <p:pRg st="1" end="1"/>
                                            </p:txEl>
                                          </p:spTgt>
                                        </p:tgtEl>
                                      </p:cBhvr>
                                    </p:animEffect>
                                    <p:set>
                                      <p:cBhvr>
                                        <p:cTn id="22" dur="1" fill="hold">
                                          <p:stCondLst>
                                            <p:cond delay="499"/>
                                          </p:stCondLst>
                                        </p:cTn>
                                        <p:tgtEl>
                                          <p:spTgt spid="406">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06">
                                            <p:txEl>
                                              <p:pRg st="2" end="2"/>
                                            </p:txEl>
                                          </p:spTgt>
                                        </p:tgtEl>
                                        <p:attrNameLst>
                                          <p:attrName>style.visibility</p:attrName>
                                        </p:attrNameLst>
                                      </p:cBhvr>
                                      <p:to>
                                        <p:strVal val="visible"/>
                                      </p:to>
                                    </p:set>
                                    <p:animEffect transition="in" filter="dissolve">
                                      <p:cBhvr>
                                        <p:cTn id="27" dur="500"/>
                                        <p:tgtEl>
                                          <p:spTgt spid="406">
                                            <p:txEl>
                                              <p:pRg st="2" end="2"/>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406">
                                            <p:txEl>
                                              <p:pRg st="3" end="3"/>
                                            </p:txEl>
                                          </p:spTgt>
                                        </p:tgtEl>
                                        <p:attrNameLst>
                                          <p:attrName>style.visibility</p:attrName>
                                        </p:attrNameLst>
                                      </p:cBhvr>
                                      <p:to>
                                        <p:strVal val="visible"/>
                                      </p:to>
                                    </p:set>
                                    <p:animEffect transition="in" filter="dissolve">
                                      <p:cBhvr>
                                        <p:cTn id="30" dur="500"/>
                                        <p:tgtEl>
                                          <p:spTgt spid="40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406">
                                            <p:txEl>
                                              <p:pRg st="2" end="2"/>
                                            </p:txEl>
                                          </p:spTgt>
                                        </p:tgtEl>
                                      </p:cBhvr>
                                    </p:animEffect>
                                    <p:set>
                                      <p:cBhvr>
                                        <p:cTn id="35" dur="1" fill="hold">
                                          <p:stCondLst>
                                            <p:cond delay="499"/>
                                          </p:stCondLst>
                                        </p:cTn>
                                        <p:tgtEl>
                                          <p:spTgt spid="406">
                                            <p:txEl>
                                              <p:pRg st="2" end="2"/>
                                            </p:txEl>
                                          </p:spTgt>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406">
                                            <p:txEl>
                                              <p:pRg st="3" end="3"/>
                                            </p:txEl>
                                          </p:spTgt>
                                        </p:tgtEl>
                                      </p:cBhvr>
                                    </p:animEffect>
                                    <p:set>
                                      <p:cBhvr>
                                        <p:cTn id="38" dur="1" fill="hold">
                                          <p:stCondLst>
                                            <p:cond delay="499"/>
                                          </p:stCondLst>
                                        </p:cTn>
                                        <p:tgtEl>
                                          <p:spTgt spid="406">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NEW METHODS? OLD METHODS?</a:t>
            </a:r>
            <a:endParaRPr dirty="0"/>
          </a:p>
        </p:txBody>
      </p:sp>
      <p:sp>
        <p:nvSpPr>
          <p:cNvPr id="6" name="Google Shape;406;p34">
            <a:extLst>
              <a:ext uri="{FF2B5EF4-FFF2-40B4-BE49-F238E27FC236}">
                <a16:creationId xmlns:a16="http://schemas.microsoft.com/office/drawing/2014/main" id="{918DDB63-7B1B-77B5-92C9-FC0C083A0FD6}"/>
              </a:ext>
            </a:extLst>
          </p:cNvPr>
          <p:cNvSpPr txBox="1">
            <a:spLocks noGrp="1"/>
          </p:cNvSpPr>
          <p:nvPr>
            <p:ph type="subTitle" idx="1"/>
          </p:nvPr>
        </p:nvSpPr>
        <p:spPr>
          <a:xfrm>
            <a:off x="714300" y="1206800"/>
            <a:ext cx="7715400" cy="3936700"/>
          </a:xfrm>
          <a:prstGeom prst="rect">
            <a:avLst/>
          </a:prstGeom>
        </p:spPr>
        <p:txBody>
          <a:bodyPr spcFirstLastPara="1" wrap="square" lIns="91425" tIns="91425" rIns="91425" bIns="91425" anchor="t" anchorCtr="0">
            <a:noAutofit/>
          </a:bodyPr>
          <a:lstStyle/>
          <a:p>
            <a:pPr marL="342900" lvl="0" indent="-342900">
              <a:buFont typeface="Wingdings" pitchFamily="2" charset="2"/>
              <a:buChar char="v"/>
            </a:pPr>
            <a:r>
              <a:rPr lang="en-US" sz="1600" dirty="0">
                <a:solidFill>
                  <a:srgbClr val="2F4A8A"/>
                </a:solidFill>
              </a:rPr>
              <a:t>Observational research</a:t>
            </a:r>
          </a:p>
          <a:p>
            <a:pPr marL="800100" lvl="1" indent="-342900">
              <a:buFont typeface="Wingdings" pitchFamily="2" charset="2"/>
              <a:buChar char="Ø"/>
            </a:pPr>
            <a:r>
              <a:rPr lang="en-US" sz="1400" dirty="0"/>
              <a:t>Linking survey data and digital trace data</a:t>
            </a:r>
            <a:endParaRPr lang="en-US" sz="1400" dirty="0">
              <a:solidFill>
                <a:schemeClr val="bg2"/>
              </a:solidFill>
            </a:endParaRPr>
          </a:p>
          <a:p>
            <a:pPr marL="800100" lvl="1" indent="-342900">
              <a:buFont typeface="Wingdings" pitchFamily="2" charset="2"/>
              <a:buChar char="Ø"/>
            </a:pPr>
            <a:endParaRPr lang="en-US" sz="1400" dirty="0">
              <a:solidFill>
                <a:schemeClr val="bg2"/>
              </a:solidFill>
            </a:endParaRPr>
          </a:p>
          <a:p>
            <a:pPr marL="0" lvl="0" indent="0" algn="l" rtl="0">
              <a:spcBef>
                <a:spcPts val="0"/>
              </a:spcBef>
              <a:spcAft>
                <a:spcPts val="0"/>
              </a:spcAft>
              <a:buNone/>
            </a:pPr>
            <a:endParaRPr sz="2000" dirty="0">
              <a:solidFill>
                <a:srgbClr val="2F4A8A"/>
              </a:solidFill>
            </a:endParaRPr>
          </a:p>
        </p:txBody>
      </p:sp>
    </p:spTree>
    <p:extLst>
      <p:ext uri="{BB962C8B-B14F-4D97-AF65-F5344CB8AC3E}">
        <p14:creationId xmlns:p14="http://schemas.microsoft.com/office/powerpoint/2010/main" val="1990611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NEW METHODS? OLD METHODS?</a:t>
            </a:r>
            <a:endParaRPr dirty="0"/>
          </a:p>
        </p:txBody>
      </p:sp>
      <p:sp>
        <p:nvSpPr>
          <p:cNvPr id="6" name="Google Shape;406;p34">
            <a:extLst>
              <a:ext uri="{FF2B5EF4-FFF2-40B4-BE49-F238E27FC236}">
                <a16:creationId xmlns:a16="http://schemas.microsoft.com/office/drawing/2014/main" id="{918DDB63-7B1B-77B5-92C9-FC0C083A0FD6}"/>
              </a:ext>
            </a:extLst>
          </p:cNvPr>
          <p:cNvSpPr txBox="1">
            <a:spLocks noGrp="1"/>
          </p:cNvSpPr>
          <p:nvPr>
            <p:ph type="subTitle" idx="1"/>
          </p:nvPr>
        </p:nvSpPr>
        <p:spPr>
          <a:xfrm>
            <a:off x="714300" y="1206800"/>
            <a:ext cx="7715400" cy="3936700"/>
          </a:xfrm>
          <a:prstGeom prst="rect">
            <a:avLst/>
          </a:prstGeom>
        </p:spPr>
        <p:txBody>
          <a:bodyPr spcFirstLastPara="1" wrap="square" lIns="91425" tIns="91425" rIns="91425" bIns="91425" anchor="t" anchorCtr="0">
            <a:noAutofit/>
          </a:bodyPr>
          <a:lstStyle/>
          <a:p>
            <a:pPr marL="342900" lvl="0" indent="-342900">
              <a:buFont typeface="Wingdings" pitchFamily="2" charset="2"/>
              <a:buChar char="v"/>
            </a:pPr>
            <a:r>
              <a:rPr lang="en-US" sz="1600" dirty="0">
                <a:solidFill>
                  <a:srgbClr val="2F4A8A"/>
                </a:solidFill>
              </a:rPr>
              <a:t>Observational research</a:t>
            </a:r>
          </a:p>
          <a:p>
            <a:pPr marL="800100" lvl="1" indent="-342900">
              <a:buFont typeface="Wingdings" pitchFamily="2" charset="2"/>
              <a:buChar char="Ø"/>
            </a:pPr>
            <a:r>
              <a:rPr lang="en-US" sz="1400" dirty="0"/>
              <a:t>Linking survey data and digital trace data</a:t>
            </a:r>
          </a:p>
          <a:p>
            <a:pPr marL="342900" indent="-342900">
              <a:buFont typeface="Wingdings" pitchFamily="2" charset="2"/>
              <a:buChar char="v"/>
            </a:pPr>
            <a:r>
              <a:rPr lang="en-US" sz="1600" dirty="0">
                <a:solidFill>
                  <a:srgbClr val="2F4A8A"/>
                </a:solidFill>
              </a:rPr>
              <a:t>Experiment</a:t>
            </a:r>
          </a:p>
          <a:p>
            <a:pPr marL="800100" lvl="1" indent="-342900">
              <a:buFont typeface="Wingdings" pitchFamily="2" charset="2"/>
              <a:buChar char="Ø"/>
            </a:pPr>
            <a:r>
              <a:rPr lang="en-US" sz="1400" dirty="0">
                <a:solidFill>
                  <a:schemeClr val="bg2"/>
                </a:solidFill>
              </a:rPr>
              <a:t>Virtual lab experiment (e.g., apps/web as labs: Zhang et al., 2015)</a:t>
            </a:r>
          </a:p>
          <a:p>
            <a:pPr marL="800100" lvl="1" indent="-342900">
              <a:buFont typeface="Wingdings" pitchFamily="2" charset="2"/>
              <a:buChar char="Ø"/>
            </a:pPr>
            <a:r>
              <a:rPr lang="en-US" sz="1400" dirty="0">
                <a:solidFill>
                  <a:schemeClr val="bg2"/>
                </a:solidFill>
              </a:rPr>
              <a:t>Virtual field experiment (Bail et al., 2018)</a:t>
            </a:r>
          </a:p>
          <a:p>
            <a:pPr marL="800100" lvl="1" indent="-342900">
              <a:buFont typeface="Wingdings" pitchFamily="2" charset="2"/>
              <a:buChar char="Ø"/>
            </a:pPr>
            <a:endParaRPr lang="en-US" sz="1400" dirty="0">
              <a:solidFill>
                <a:schemeClr val="bg2"/>
              </a:solidFill>
            </a:endParaRPr>
          </a:p>
          <a:p>
            <a:pPr marL="0" lvl="0" indent="0" algn="l" rtl="0">
              <a:spcBef>
                <a:spcPts val="0"/>
              </a:spcBef>
              <a:spcAft>
                <a:spcPts val="0"/>
              </a:spcAft>
              <a:buNone/>
            </a:pPr>
            <a:endParaRPr sz="2000" dirty="0">
              <a:solidFill>
                <a:srgbClr val="2F4A8A"/>
              </a:solidFill>
            </a:endParaRPr>
          </a:p>
        </p:txBody>
      </p:sp>
    </p:spTree>
    <p:extLst>
      <p:ext uri="{BB962C8B-B14F-4D97-AF65-F5344CB8AC3E}">
        <p14:creationId xmlns:p14="http://schemas.microsoft.com/office/powerpoint/2010/main" val="3850977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lvl="0">
              <a:spcAft>
                <a:spcPts val="1000"/>
              </a:spcAft>
            </a:pPr>
            <a:r>
              <a:rPr lang="en-US" sz="2400" dirty="0">
                <a:solidFill>
                  <a:srgbClr val="595959"/>
                </a:solidFill>
                <a:latin typeface="Montserrat"/>
                <a:ea typeface="Montserrat"/>
                <a:cs typeface="Montserrat"/>
                <a:sym typeface="Montserrat"/>
              </a:rPr>
              <a:t>Source: Bail et al. (2018)</a:t>
            </a:r>
            <a:endParaRPr lang="en-US" sz="2400" dirty="0">
              <a:latin typeface="Montserrat"/>
              <a:ea typeface="Montserrat"/>
              <a:cs typeface="Montserrat"/>
              <a:sym typeface="Montserrat"/>
            </a:endParaRPr>
          </a:p>
        </p:txBody>
      </p:sp>
      <p:pic>
        <p:nvPicPr>
          <p:cNvPr id="2050" name="Picture 2">
            <a:extLst>
              <a:ext uri="{FF2B5EF4-FFF2-40B4-BE49-F238E27FC236}">
                <a16:creationId xmlns:a16="http://schemas.microsoft.com/office/drawing/2014/main" id="{4A09CAFB-F370-464E-D4D6-D9A239B34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859" y="1049132"/>
            <a:ext cx="3394282" cy="409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243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NEW METHODS? OLD METHODS?</a:t>
            </a:r>
            <a:endParaRPr dirty="0"/>
          </a:p>
        </p:txBody>
      </p:sp>
      <p:sp>
        <p:nvSpPr>
          <p:cNvPr id="6" name="Google Shape;406;p34">
            <a:extLst>
              <a:ext uri="{FF2B5EF4-FFF2-40B4-BE49-F238E27FC236}">
                <a16:creationId xmlns:a16="http://schemas.microsoft.com/office/drawing/2014/main" id="{918DDB63-7B1B-77B5-92C9-FC0C083A0FD6}"/>
              </a:ext>
            </a:extLst>
          </p:cNvPr>
          <p:cNvSpPr txBox="1">
            <a:spLocks noGrp="1"/>
          </p:cNvSpPr>
          <p:nvPr>
            <p:ph type="subTitle" idx="1"/>
          </p:nvPr>
        </p:nvSpPr>
        <p:spPr>
          <a:xfrm>
            <a:off x="714300" y="1206800"/>
            <a:ext cx="7715400" cy="3395850"/>
          </a:xfrm>
          <a:prstGeom prst="rect">
            <a:avLst/>
          </a:prstGeom>
        </p:spPr>
        <p:txBody>
          <a:bodyPr spcFirstLastPara="1" wrap="square" lIns="91425" tIns="91425" rIns="91425" bIns="91425" anchor="t" anchorCtr="0">
            <a:noAutofit/>
          </a:bodyPr>
          <a:lstStyle/>
          <a:p>
            <a:pPr marL="342900" lvl="0" indent="-342900">
              <a:buFont typeface="Wingdings" pitchFamily="2" charset="2"/>
              <a:buChar char="v"/>
            </a:pPr>
            <a:r>
              <a:rPr lang="en-US" sz="1600" dirty="0">
                <a:solidFill>
                  <a:srgbClr val="2F4A8A"/>
                </a:solidFill>
              </a:rPr>
              <a:t>Observational research</a:t>
            </a:r>
          </a:p>
          <a:p>
            <a:pPr marL="800100" lvl="1" indent="-342900">
              <a:buFont typeface="Wingdings" pitchFamily="2" charset="2"/>
              <a:buChar char="Ø"/>
            </a:pPr>
            <a:r>
              <a:rPr lang="en-US" sz="1400" dirty="0"/>
              <a:t>Linking survey data and digital trace data</a:t>
            </a:r>
          </a:p>
          <a:p>
            <a:pPr marL="342900" indent="-342900">
              <a:buFont typeface="Wingdings" pitchFamily="2" charset="2"/>
              <a:buChar char="v"/>
            </a:pPr>
            <a:r>
              <a:rPr lang="en-US" sz="1600" dirty="0">
                <a:solidFill>
                  <a:srgbClr val="2F4A8A"/>
                </a:solidFill>
              </a:rPr>
              <a:t>Experiment</a:t>
            </a:r>
          </a:p>
          <a:p>
            <a:pPr marL="800100" lvl="1" indent="-342900">
              <a:buFont typeface="Wingdings" pitchFamily="2" charset="2"/>
              <a:buChar char="Ø"/>
            </a:pPr>
            <a:r>
              <a:rPr lang="en-US" sz="1400" dirty="0">
                <a:solidFill>
                  <a:schemeClr val="bg2"/>
                </a:solidFill>
              </a:rPr>
              <a:t>Virtual lab experiment (e.g., apps/web as labs: Zhang et al., 2015)</a:t>
            </a:r>
          </a:p>
          <a:p>
            <a:pPr marL="800100" lvl="1" indent="-342900">
              <a:buFont typeface="Wingdings" pitchFamily="2" charset="2"/>
              <a:buChar char="Ø"/>
            </a:pPr>
            <a:r>
              <a:rPr lang="en-US" sz="1400" dirty="0">
                <a:solidFill>
                  <a:schemeClr val="bg2"/>
                </a:solidFill>
              </a:rPr>
              <a:t>Virtual field experiment (Bail et al., 2018)</a:t>
            </a:r>
          </a:p>
          <a:p>
            <a:pPr marL="342900" lvl="0" indent="-342900" algn="l" rtl="0">
              <a:spcBef>
                <a:spcPts val="0"/>
              </a:spcBef>
              <a:spcAft>
                <a:spcPts val="0"/>
              </a:spcAft>
              <a:buFont typeface="Wingdings" pitchFamily="2" charset="2"/>
              <a:buChar char="v"/>
            </a:pPr>
            <a:r>
              <a:rPr lang="en-US" sz="1600" dirty="0">
                <a:solidFill>
                  <a:srgbClr val="2F4A8A"/>
                </a:solidFill>
              </a:rPr>
              <a:t>Multimodal data: text, image, audio</a:t>
            </a:r>
            <a:endParaRPr lang="en-US" sz="1400" dirty="0">
              <a:solidFill>
                <a:schemeClr val="bg2"/>
              </a:solidFill>
            </a:endParaRPr>
          </a:p>
          <a:p>
            <a:pPr marL="342900" lvl="0" indent="-342900" algn="l" rtl="0">
              <a:spcBef>
                <a:spcPts val="0"/>
              </a:spcBef>
              <a:spcAft>
                <a:spcPts val="0"/>
              </a:spcAft>
              <a:buFont typeface="Wingdings" pitchFamily="2" charset="2"/>
              <a:buChar char="v"/>
            </a:pPr>
            <a:r>
              <a:rPr lang="en-US" sz="1600" dirty="0">
                <a:solidFill>
                  <a:srgbClr val="2F4A8A"/>
                </a:solidFill>
              </a:rPr>
              <a:t>How does theory fit in?</a:t>
            </a:r>
          </a:p>
          <a:p>
            <a:pPr marL="800100" lvl="1" indent="-342900">
              <a:buFont typeface="Wingdings" pitchFamily="2" charset="2"/>
              <a:buChar char="Ø"/>
            </a:pPr>
            <a:r>
              <a:rPr lang="en-US" sz="1400" dirty="0">
                <a:solidFill>
                  <a:schemeClr val="bg2"/>
                </a:solidFill>
              </a:rPr>
              <a:t>Two-step flow model/networked-step flow model (Hilbert et al., 2017)</a:t>
            </a:r>
          </a:p>
          <a:p>
            <a:pPr marL="800100" lvl="1" indent="-342900">
              <a:buFont typeface="Wingdings" pitchFamily="2" charset="2"/>
              <a:buChar char="Ø"/>
            </a:pPr>
            <a:r>
              <a:rPr lang="en-US" sz="1400" dirty="0">
                <a:solidFill>
                  <a:schemeClr val="bg2"/>
                </a:solidFill>
              </a:rPr>
              <a:t>Framing (Chen et al., 2021)</a:t>
            </a:r>
          </a:p>
          <a:p>
            <a:pPr marL="800100" lvl="1" indent="-342900">
              <a:buFont typeface="Wingdings" pitchFamily="2" charset="2"/>
              <a:buChar char="Ø"/>
            </a:pPr>
            <a:r>
              <a:rPr lang="en-US" sz="1400" dirty="0">
                <a:solidFill>
                  <a:schemeClr val="bg2"/>
                </a:solidFill>
              </a:rPr>
              <a:t>Agenda-setting (Russel et al., 2014)</a:t>
            </a:r>
          </a:p>
          <a:p>
            <a:pPr marL="800100" lvl="1" indent="-342900">
              <a:buFont typeface="Wingdings" pitchFamily="2" charset="2"/>
              <a:buChar char="Ø"/>
            </a:pPr>
            <a:r>
              <a:rPr lang="en-US" sz="1400" dirty="0">
                <a:solidFill>
                  <a:schemeClr val="bg2"/>
                </a:solidFill>
              </a:rPr>
              <a:t>Selective exposure (Song &amp; </a:t>
            </a:r>
            <a:r>
              <a:rPr lang="en-US" sz="1400" dirty="0" err="1">
                <a:solidFill>
                  <a:schemeClr val="bg2"/>
                </a:solidFill>
              </a:rPr>
              <a:t>Boomgaarden</a:t>
            </a:r>
            <a:r>
              <a:rPr lang="en-US" sz="1400" dirty="0">
                <a:solidFill>
                  <a:schemeClr val="bg2"/>
                </a:solidFill>
              </a:rPr>
              <a:t>, 2017)</a:t>
            </a:r>
          </a:p>
          <a:p>
            <a:pPr marL="800100" lvl="1" indent="-342900">
              <a:buFont typeface="Wingdings" pitchFamily="2" charset="2"/>
              <a:buChar char="Ø"/>
            </a:pPr>
            <a:endParaRPr lang="en-US" sz="1400" dirty="0">
              <a:solidFill>
                <a:schemeClr val="bg2"/>
              </a:solidFill>
            </a:endParaRPr>
          </a:p>
          <a:p>
            <a:pPr marL="0" lvl="0" indent="0" algn="l" rtl="0">
              <a:spcBef>
                <a:spcPts val="0"/>
              </a:spcBef>
              <a:spcAft>
                <a:spcPts val="0"/>
              </a:spcAft>
              <a:buNone/>
            </a:pPr>
            <a:endParaRPr sz="2000" dirty="0">
              <a:solidFill>
                <a:srgbClr val="2F4A8A"/>
              </a:solidFill>
            </a:endParaRPr>
          </a:p>
        </p:txBody>
      </p:sp>
    </p:spTree>
    <p:extLst>
      <p:ext uri="{BB962C8B-B14F-4D97-AF65-F5344CB8AC3E}">
        <p14:creationId xmlns:p14="http://schemas.microsoft.com/office/powerpoint/2010/main" val="3054700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5" name="Title 4">
            <a:extLst>
              <a:ext uri="{FF2B5EF4-FFF2-40B4-BE49-F238E27FC236}">
                <a16:creationId xmlns:a16="http://schemas.microsoft.com/office/drawing/2014/main" id="{7D2736F6-FD5C-24D2-387D-5778E70902F9}"/>
              </a:ext>
            </a:extLst>
          </p:cNvPr>
          <p:cNvSpPr>
            <a:spLocks noGrp="1"/>
          </p:cNvSpPr>
          <p:nvPr>
            <p:ph type="title"/>
          </p:nvPr>
        </p:nvSpPr>
        <p:spPr/>
        <p:txBody>
          <a:bodyPr/>
          <a:lstStyle/>
          <a:p>
            <a:r>
              <a:rPr lang="en-US" dirty="0"/>
              <a:t>IS COMPUTATIONAL APPROACH A ONE-FOR-ALL SOLUTION?</a:t>
            </a:r>
          </a:p>
        </p:txBody>
      </p:sp>
      <p:grpSp>
        <p:nvGrpSpPr>
          <p:cNvPr id="10" name="Google Shape;754;p37">
            <a:extLst>
              <a:ext uri="{FF2B5EF4-FFF2-40B4-BE49-F238E27FC236}">
                <a16:creationId xmlns:a16="http://schemas.microsoft.com/office/drawing/2014/main" id="{CC78C8B1-8842-D5B9-5917-A6631BEF94A4}"/>
              </a:ext>
            </a:extLst>
          </p:cNvPr>
          <p:cNvGrpSpPr/>
          <p:nvPr/>
        </p:nvGrpSpPr>
        <p:grpSpPr>
          <a:xfrm flipH="1">
            <a:off x="6171887" y="2935154"/>
            <a:ext cx="2676375" cy="1931750"/>
            <a:chOff x="-3651325" y="-2528050"/>
            <a:chExt cx="2676375" cy="1931750"/>
          </a:xfrm>
        </p:grpSpPr>
        <p:sp>
          <p:nvSpPr>
            <p:cNvPr id="11" name="Google Shape;755;p37">
              <a:extLst>
                <a:ext uri="{FF2B5EF4-FFF2-40B4-BE49-F238E27FC236}">
                  <a16:creationId xmlns:a16="http://schemas.microsoft.com/office/drawing/2014/main" id="{95EF1C6B-3DF0-94D2-0B17-5723B8865DC0}"/>
                </a:ext>
              </a:extLst>
            </p:cNvPr>
            <p:cNvSpPr/>
            <p:nvPr/>
          </p:nvSpPr>
          <p:spPr>
            <a:xfrm>
              <a:off x="-3651325" y="-2449675"/>
              <a:ext cx="2278950" cy="1853375"/>
            </a:xfrm>
            <a:custGeom>
              <a:avLst/>
              <a:gdLst/>
              <a:ahLst/>
              <a:cxnLst/>
              <a:rect l="l" t="t" r="r" b="b"/>
              <a:pathLst>
                <a:path w="91158" h="74135" extrusionOk="0">
                  <a:moveTo>
                    <a:pt x="27313" y="0"/>
                  </a:moveTo>
                  <a:cubicBezTo>
                    <a:pt x="19451" y="0"/>
                    <a:pt x="12651" y="6569"/>
                    <a:pt x="8457" y="13281"/>
                  </a:cubicBezTo>
                  <a:cubicBezTo>
                    <a:pt x="1980" y="23645"/>
                    <a:pt x="20" y="34020"/>
                    <a:pt x="9" y="46198"/>
                  </a:cubicBezTo>
                  <a:cubicBezTo>
                    <a:pt x="0" y="56051"/>
                    <a:pt x="2535" y="74135"/>
                    <a:pt x="33687" y="74135"/>
                  </a:cubicBezTo>
                  <a:lnTo>
                    <a:pt x="70703" y="74135"/>
                  </a:lnTo>
                  <a:cubicBezTo>
                    <a:pt x="91157" y="74135"/>
                    <a:pt x="87972" y="61851"/>
                    <a:pt x="75113" y="57965"/>
                  </a:cubicBezTo>
                  <a:cubicBezTo>
                    <a:pt x="66161" y="55261"/>
                    <a:pt x="60234" y="52199"/>
                    <a:pt x="55341" y="47328"/>
                  </a:cubicBezTo>
                  <a:cubicBezTo>
                    <a:pt x="50142" y="42149"/>
                    <a:pt x="48303" y="37118"/>
                    <a:pt x="46894" y="30075"/>
                  </a:cubicBezTo>
                  <a:cubicBezTo>
                    <a:pt x="44928" y="20258"/>
                    <a:pt x="42797" y="4596"/>
                    <a:pt x="32170" y="849"/>
                  </a:cubicBezTo>
                  <a:cubicBezTo>
                    <a:pt x="30516" y="266"/>
                    <a:pt x="28893" y="0"/>
                    <a:pt x="27313" y="0"/>
                  </a:cubicBezTo>
                  <a:close/>
                </a:path>
              </a:pathLst>
            </a:custGeom>
            <a:solidFill>
              <a:schemeClr val="accent4"/>
            </a:solidFill>
            <a:ln w="120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6;p37">
              <a:extLst>
                <a:ext uri="{FF2B5EF4-FFF2-40B4-BE49-F238E27FC236}">
                  <a16:creationId xmlns:a16="http://schemas.microsoft.com/office/drawing/2014/main" id="{30793486-385F-6940-CBC1-43E2E5F02C26}"/>
                </a:ext>
              </a:extLst>
            </p:cNvPr>
            <p:cNvSpPr/>
            <p:nvPr/>
          </p:nvSpPr>
          <p:spPr>
            <a:xfrm>
              <a:off x="-3454175" y="-2336050"/>
              <a:ext cx="1706500" cy="1564000"/>
            </a:xfrm>
            <a:custGeom>
              <a:avLst/>
              <a:gdLst/>
              <a:ahLst/>
              <a:cxnLst/>
              <a:rect l="l" t="t" r="r" b="b"/>
              <a:pathLst>
                <a:path w="68260" h="62560" extrusionOk="0">
                  <a:moveTo>
                    <a:pt x="22972" y="0"/>
                  </a:moveTo>
                  <a:cubicBezTo>
                    <a:pt x="20473" y="0"/>
                    <a:pt x="17995" y="495"/>
                    <a:pt x="15799" y="1700"/>
                  </a:cubicBezTo>
                  <a:cubicBezTo>
                    <a:pt x="11978" y="3798"/>
                    <a:pt x="9011" y="7228"/>
                    <a:pt x="6909" y="11043"/>
                  </a:cubicBezTo>
                  <a:cubicBezTo>
                    <a:pt x="4807" y="14859"/>
                    <a:pt x="3517" y="19065"/>
                    <a:pt x="2471" y="23291"/>
                  </a:cubicBezTo>
                  <a:cubicBezTo>
                    <a:pt x="1018" y="29160"/>
                    <a:pt x="1" y="33313"/>
                    <a:pt x="738" y="39314"/>
                  </a:cubicBezTo>
                  <a:cubicBezTo>
                    <a:pt x="1991" y="49500"/>
                    <a:pt x="8388" y="58490"/>
                    <a:pt x="18344" y="60872"/>
                  </a:cubicBezTo>
                  <a:cubicBezTo>
                    <a:pt x="24066" y="62241"/>
                    <a:pt x="29475" y="62559"/>
                    <a:pt x="35268" y="62559"/>
                  </a:cubicBezTo>
                  <a:cubicBezTo>
                    <a:pt x="39632" y="62559"/>
                    <a:pt x="44214" y="62379"/>
                    <a:pt x="49314" y="62331"/>
                  </a:cubicBezTo>
                  <a:cubicBezTo>
                    <a:pt x="53855" y="62289"/>
                    <a:pt x="68260" y="60536"/>
                    <a:pt x="64471" y="52758"/>
                  </a:cubicBezTo>
                  <a:cubicBezTo>
                    <a:pt x="62636" y="48995"/>
                    <a:pt x="54853" y="50126"/>
                    <a:pt x="46452" y="41322"/>
                  </a:cubicBezTo>
                  <a:cubicBezTo>
                    <a:pt x="41588" y="36224"/>
                    <a:pt x="39565" y="31819"/>
                    <a:pt x="38186" y="25185"/>
                  </a:cubicBezTo>
                  <a:cubicBezTo>
                    <a:pt x="37019" y="19576"/>
                    <a:pt x="32651" y="831"/>
                    <a:pt x="24882" y="93"/>
                  </a:cubicBezTo>
                  <a:cubicBezTo>
                    <a:pt x="24247" y="32"/>
                    <a:pt x="23609" y="0"/>
                    <a:pt x="229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7;p37">
              <a:extLst>
                <a:ext uri="{FF2B5EF4-FFF2-40B4-BE49-F238E27FC236}">
                  <a16:creationId xmlns:a16="http://schemas.microsoft.com/office/drawing/2014/main" id="{9D2A0E4E-2EEC-B69B-874F-D468662606ED}"/>
                </a:ext>
              </a:extLst>
            </p:cNvPr>
            <p:cNvSpPr/>
            <p:nvPr/>
          </p:nvSpPr>
          <p:spPr>
            <a:xfrm>
              <a:off x="-3453025" y="-2245400"/>
              <a:ext cx="1236750" cy="1489125"/>
            </a:xfrm>
            <a:custGeom>
              <a:avLst/>
              <a:gdLst/>
              <a:ahLst/>
              <a:cxnLst/>
              <a:rect l="l" t="t" r="r" b="b"/>
              <a:pathLst>
                <a:path w="49470" h="59565" extrusionOk="0">
                  <a:moveTo>
                    <a:pt x="12734" y="0"/>
                  </a:moveTo>
                  <a:cubicBezTo>
                    <a:pt x="12703" y="0"/>
                    <a:pt x="12672" y="11"/>
                    <a:pt x="12643" y="35"/>
                  </a:cubicBezTo>
                  <a:lnTo>
                    <a:pt x="12643" y="37"/>
                  </a:lnTo>
                  <a:cubicBezTo>
                    <a:pt x="10654" y="1746"/>
                    <a:pt x="8950" y="3773"/>
                    <a:pt x="7493" y="5951"/>
                  </a:cubicBezTo>
                  <a:cubicBezTo>
                    <a:pt x="5894" y="8342"/>
                    <a:pt x="4582" y="10920"/>
                    <a:pt x="3507" y="13586"/>
                  </a:cubicBezTo>
                  <a:cubicBezTo>
                    <a:pt x="2380" y="16392"/>
                    <a:pt x="1514" y="19297"/>
                    <a:pt x="924" y="22263"/>
                  </a:cubicBezTo>
                  <a:cubicBezTo>
                    <a:pt x="333" y="25220"/>
                    <a:pt x="4" y="28240"/>
                    <a:pt x="1" y="31257"/>
                  </a:cubicBezTo>
                  <a:cubicBezTo>
                    <a:pt x="0" y="34182"/>
                    <a:pt x="300" y="37119"/>
                    <a:pt x="994" y="39964"/>
                  </a:cubicBezTo>
                  <a:cubicBezTo>
                    <a:pt x="1650" y="42655"/>
                    <a:pt x="2669" y="45282"/>
                    <a:pt x="4130" y="47641"/>
                  </a:cubicBezTo>
                  <a:cubicBezTo>
                    <a:pt x="5581" y="49988"/>
                    <a:pt x="7462" y="52049"/>
                    <a:pt x="9695" y="53672"/>
                  </a:cubicBezTo>
                  <a:cubicBezTo>
                    <a:pt x="12617" y="55796"/>
                    <a:pt x="16100" y="57073"/>
                    <a:pt x="19582" y="57940"/>
                  </a:cubicBezTo>
                  <a:cubicBezTo>
                    <a:pt x="23927" y="59025"/>
                    <a:pt x="28420" y="59435"/>
                    <a:pt x="32889" y="59542"/>
                  </a:cubicBezTo>
                  <a:cubicBezTo>
                    <a:pt x="33561" y="59558"/>
                    <a:pt x="34233" y="59565"/>
                    <a:pt x="34905" y="59565"/>
                  </a:cubicBezTo>
                  <a:cubicBezTo>
                    <a:pt x="36474" y="59565"/>
                    <a:pt x="38043" y="59525"/>
                    <a:pt x="39612" y="59467"/>
                  </a:cubicBezTo>
                  <a:cubicBezTo>
                    <a:pt x="41805" y="59386"/>
                    <a:pt x="44002" y="59290"/>
                    <a:pt x="46188" y="59101"/>
                  </a:cubicBezTo>
                  <a:cubicBezTo>
                    <a:pt x="47211" y="59011"/>
                    <a:pt x="48242" y="58920"/>
                    <a:pt x="49269" y="58864"/>
                  </a:cubicBezTo>
                  <a:cubicBezTo>
                    <a:pt x="49465" y="58852"/>
                    <a:pt x="49470" y="58551"/>
                    <a:pt x="49280" y="58551"/>
                  </a:cubicBezTo>
                  <a:cubicBezTo>
                    <a:pt x="49276" y="58551"/>
                    <a:pt x="49273" y="58551"/>
                    <a:pt x="49269" y="58551"/>
                  </a:cubicBezTo>
                  <a:cubicBezTo>
                    <a:pt x="47154" y="58670"/>
                    <a:pt x="45030" y="58704"/>
                    <a:pt x="42914" y="58795"/>
                  </a:cubicBezTo>
                  <a:cubicBezTo>
                    <a:pt x="40732" y="58890"/>
                    <a:pt x="38546" y="58960"/>
                    <a:pt x="36361" y="58966"/>
                  </a:cubicBezTo>
                  <a:cubicBezTo>
                    <a:pt x="36205" y="58966"/>
                    <a:pt x="36049" y="58966"/>
                    <a:pt x="35893" y="58966"/>
                  </a:cubicBezTo>
                  <a:cubicBezTo>
                    <a:pt x="31582" y="58966"/>
                    <a:pt x="27258" y="58785"/>
                    <a:pt x="23005" y="58049"/>
                  </a:cubicBezTo>
                  <a:cubicBezTo>
                    <a:pt x="19146" y="57381"/>
                    <a:pt x="15206" y="56304"/>
                    <a:pt x="11793" y="54336"/>
                  </a:cubicBezTo>
                  <a:cubicBezTo>
                    <a:pt x="9426" y="52970"/>
                    <a:pt x="7360" y="51138"/>
                    <a:pt x="5720" y="48952"/>
                  </a:cubicBezTo>
                  <a:cubicBezTo>
                    <a:pt x="4092" y="46779"/>
                    <a:pt x="2886" y="44312"/>
                    <a:pt x="2060" y="41728"/>
                  </a:cubicBezTo>
                  <a:cubicBezTo>
                    <a:pt x="1188" y="39005"/>
                    <a:pt x="724" y="36163"/>
                    <a:pt x="570" y="33311"/>
                  </a:cubicBezTo>
                  <a:cubicBezTo>
                    <a:pt x="412" y="30345"/>
                    <a:pt x="575" y="27360"/>
                    <a:pt x="1015" y="24425"/>
                  </a:cubicBezTo>
                  <a:cubicBezTo>
                    <a:pt x="1459" y="21463"/>
                    <a:pt x="2172" y="18549"/>
                    <a:pt x="3148" y="15717"/>
                  </a:cubicBezTo>
                  <a:cubicBezTo>
                    <a:pt x="4087" y="12988"/>
                    <a:pt x="5272" y="10338"/>
                    <a:pt x="6730" y="7845"/>
                  </a:cubicBezTo>
                  <a:cubicBezTo>
                    <a:pt x="8073" y="5550"/>
                    <a:pt x="9647" y="3375"/>
                    <a:pt x="11515" y="1478"/>
                  </a:cubicBezTo>
                  <a:cubicBezTo>
                    <a:pt x="11941" y="1046"/>
                    <a:pt x="12382" y="630"/>
                    <a:pt x="12837" y="230"/>
                  </a:cubicBezTo>
                  <a:cubicBezTo>
                    <a:pt x="12942" y="138"/>
                    <a:pt x="12845" y="0"/>
                    <a:pt x="12734" y="0"/>
                  </a:cubicBezTo>
                  <a:close/>
                </a:path>
              </a:pathLst>
            </a:custGeom>
            <a:solidFill>
              <a:srgbClr val="ABB3ED"/>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8;p37">
              <a:extLst>
                <a:ext uri="{FF2B5EF4-FFF2-40B4-BE49-F238E27FC236}">
                  <a16:creationId xmlns:a16="http://schemas.microsoft.com/office/drawing/2014/main" id="{17F12315-97C1-4A59-F85E-E13CD5C8C7A9}"/>
                </a:ext>
              </a:extLst>
            </p:cNvPr>
            <p:cNvSpPr/>
            <p:nvPr/>
          </p:nvSpPr>
          <p:spPr>
            <a:xfrm>
              <a:off x="-1747500" y="-1132375"/>
              <a:ext cx="724075" cy="490375"/>
            </a:xfrm>
            <a:custGeom>
              <a:avLst/>
              <a:gdLst/>
              <a:ahLst/>
              <a:cxnLst/>
              <a:rect l="l" t="t" r="r" b="b"/>
              <a:pathLst>
                <a:path w="28963" h="19615" extrusionOk="0">
                  <a:moveTo>
                    <a:pt x="7776" y="0"/>
                  </a:moveTo>
                  <a:lnTo>
                    <a:pt x="0" y="6565"/>
                  </a:lnTo>
                  <a:lnTo>
                    <a:pt x="12622" y="15973"/>
                  </a:lnTo>
                  <a:lnTo>
                    <a:pt x="14993" y="19614"/>
                  </a:lnTo>
                  <a:lnTo>
                    <a:pt x="28547" y="10376"/>
                  </a:lnTo>
                  <a:cubicBezTo>
                    <a:pt x="28877" y="10151"/>
                    <a:pt x="28963" y="9700"/>
                    <a:pt x="28737" y="9369"/>
                  </a:cubicBezTo>
                  <a:cubicBezTo>
                    <a:pt x="28599" y="9168"/>
                    <a:pt x="28373" y="9052"/>
                    <a:pt x="28137" y="9052"/>
                  </a:cubicBezTo>
                  <a:cubicBezTo>
                    <a:pt x="28082" y="9052"/>
                    <a:pt x="28027" y="9058"/>
                    <a:pt x="27972" y="9071"/>
                  </a:cubicBezTo>
                  <a:lnTo>
                    <a:pt x="20287" y="10328"/>
                  </a:lnTo>
                  <a:lnTo>
                    <a:pt x="7776"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9;p37">
              <a:extLst>
                <a:ext uri="{FF2B5EF4-FFF2-40B4-BE49-F238E27FC236}">
                  <a16:creationId xmlns:a16="http://schemas.microsoft.com/office/drawing/2014/main" id="{7F2F21AF-72DE-D816-CE25-5A6C50ED6EF5}"/>
                </a:ext>
              </a:extLst>
            </p:cNvPr>
            <p:cNvSpPr/>
            <p:nvPr/>
          </p:nvSpPr>
          <p:spPr>
            <a:xfrm>
              <a:off x="-1431975" y="-911850"/>
              <a:ext cx="457025" cy="312950"/>
            </a:xfrm>
            <a:custGeom>
              <a:avLst/>
              <a:gdLst/>
              <a:ahLst/>
              <a:cxnLst/>
              <a:rect l="l" t="t" r="r" b="b"/>
              <a:pathLst>
                <a:path w="18281" h="12518" extrusionOk="0">
                  <a:moveTo>
                    <a:pt x="15762" y="1"/>
                  </a:moveTo>
                  <a:cubicBezTo>
                    <a:pt x="15730" y="1"/>
                    <a:pt x="15700" y="3"/>
                    <a:pt x="15671" y="9"/>
                  </a:cubicBezTo>
                  <a:lnTo>
                    <a:pt x="7646" y="1523"/>
                  </a:lnTo>
                  <a:cubicBezTo>
                    <a:pt x="5154" y="5224"/>
                    <a:pt x="1" y="7154"/>
                    <a:pt x="1" y="7154"/>
                  </a:cubicBezTo>
                  <a:lnTo>
                    <a:pt x="2366" y="12370"/>
                  </a:lnTo>
                  <a:cubicBezTo>
                    <a:pt x="2431" y="12466"/>
                    <a:pt x="2537" y="12517"/>
                    <a:pt x="2645" y="12517"/>
                  </a:cubicBezTo>
                  <a:cubicBezTo>
                    <a:pt x="2711" y="12517"/>
                    <a:pt x="2777" y="12498"/>
                    <a:pt x="2836" y="12459"/>
                  </a:cubicBezTo>
                  <a:lnTo>
                    <a:pt x="17977" y="2250"/>
                  </a:lnTo>
                  <a:cubicBezTo>
                    <a:pt x="18281" y="2042"/>
                    <a:pt x="17033" y="615"/>
                    <a:pt x="17021" y="605"/>
                  </a:cubicBezTo>
                  <a:cubicBezTo>
                    <a:pt x="16625" y="293"/>
                    <a:pt x="16102" y="1"/>
                    <a:pt x="15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0;p37">
              <a:extLst>
                <a:ext uri="{FF2B5EF4-FFF2-40B4-BE49-F238E27FC236}">
                  <a16:creationId xmlns:a16="http://schemas.microsoft.com/office/drawing/2014/main" id="{CFA45EC5-8B0C-EF73-B16A-68C11E06FE62}"/>
                </a:ext>
              </a:extLst>
            </p:cNvPr>
            <p:cNvSpPr/>
            <p:nvPr/>
          </p:nvSpPr>
          <p:spPr>
            <a:xfrm>
              <a:off x="-1203750" y="-889800"/>
              <a:ext cx="3950" cy="51600"/>
            </a:xfrm>
            <a:custGeom>
              <a:avLst/>
              <a:gdLst/>
              <a:ahLst/>
              <a:cxnLst/>
              <a:rect l="l" t="t" r="r" b="b"/>
              <a:pathLst>
                <a:path w="158" h="2064" fill="none" extrusionOk="0">
                  <a:moveTo>
                    <a:pt x="43" y="1"/>
                  </a:moveTo>
                  <a:cubicBezTo>
                    <a:pt x="1" y="690"/>
                    <a:pt x="39" y="1383"/>
                    <a:pt x="158" y="2064"/>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1;p37">
              <a:extLst>
                <a:ext uri="{FF2B5EF4-FFF2-40B4-BE49-F238E27FC236}">
                  <a16:creationId xmlns:a16="http://schemas.microsoft.com/office/drawing/2014/main" id="{B567E477-7CF1-3797-CCC6-D3C806C5DAEA}"/>
                </a:ext>
              </a:extLst>
            </p:cNvPr>
            <p:cNvSpPr/>
            <p:nvPr/>
          </p:nvSpPr>
          <p:spPr>
            <a:xfrm>
              <a:off x="-1175825" y="-891275"/>
              <a:ext cx="3700" cy="43475"/>
            </a:xfrm>
            <a:custGeom>
              <a:avLst/>
              <a:gdLst/>
              <a:ahLst/>
              <a:cxnLst/>
              <a:rect l="l" t="t" r="r" b="b"/>
              <a:pathLst>
                <a:path w="148" h="1739" fill="none" extrusionOk="0">
                  <a:moveTo>
                    <a:pt x="24" y="0"/>
                  </a:moveTo>
                  <a:cubicBezTo>
                    <a:pt x="1" y="744"/>
                    <a:pt x="50" y="1129"/>
                    <a:pt x="148" y="173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2;p37">
              <a:extLst>
                <a:ext uri="{FF2B5EF4-FFF2-40B4-BE49-F238E27FC236}">
                  <a16:creationId xmlns:a16="http://schemas.microsoft.com/office/drawing/2014/main" id="{434036E4-1920-3E83-5043-EEE5A97BE37B}"/>
                </a:ext>
              </a:extLst>
            </p:cNvPr>
            <p:cNvSpPr/>
            <p:nvPr/>
          </p:nvSpPr>
          <p:spPr>
            <a:xfrm>
              <a:off x="-1153475" y="-893900"/>
              <a:ext cx="3025" cy="40150"/>
            </a:xfrm>
            <a:custGeom>
              <a:avLst/>
              <a:gdLst/>
              <a:ahLst/>
              <a:cxnLst/>
              <a:rect l="l" t="t" r="r" b="b"/>
              <a:pathLst>
                <a:path w="121" h="1606" fill="none" extrusionOk="0">
                  <a:moveTo>
                    <a:pt x="22" y="1"/>
                  </a:moveTo>
                  <a:cubicBezTo>
                    <a:pt x="0" y="495"/>
                    <a:pt x="65" y="1113"/>
                    <a:pt x="121" y="160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3;p37">
              <a:extLst>
                <a:ext uri="{FF2B5EF4-FFF2-40B4-BE49-F238E27FC236}">
                  <a16:creationId xmlns:a16="http://schemas.microsoft.com/office/drawing/2014/main" id="{E20A62A2-A9AD-5ECF-427D-00DB4E2B3203}"/>
                </a:ext>
              </a:extLst>
            </p:cNvPr>
            <p:cNvSpPr/>
            <p:nvPr/>
          </p:nvSpPr>
          <p:spPr>
            <a:xfrm>
              <a:off x="-1383175" y="-885725"/>
              <a:ext cx="386450" cy="263475"/>
            </a:xfrm>
            <a:custGeom>
              <a:avLst/>
              <a:gdLst/>
              <a:ahLst/>
              <a:cxnLst/>
              <a:rect l="l" t="t" r="r" b="b"/>
              <a:pathLst>
                <a:path w="15458" h="10539" fill="none" extrusionOk="0">
                  <a:moveTo>
                    <a:pt x="1" y="10538"/>
                  </a:moveTo>
                  <a:lnTo>
                    <a:pt x="15457"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4;p37">
              <a:extLst>
                <a:ext uri="{FF2B5EF4-FFF2-40B4-BE49-F238E27FC236}">
                  <a16:creationId xmlns:a16="http://schemas.microsoft.com/office/drawing/2014/main" id="{12FA1741-5E01-1817-520A-97C81600E9BF}"/>
                </a:ext>
              </a:extLst>
            </p:cNvPr>
            <p:cNvSpPr/>
            <p:nvPr/>
          </p:nvSpPr>
          <p:spPr>
            <a:xfrm>
              <a:off x="-1411025" y="-746375"/>
              <a:ext cx="137225" cy="59600"/>
            </a:xfrm>
            <a:custGeom>
              <a:avLst/>
              <a:gdLst/>
              <a:ahLst/>
              <a:cxnLst/>
              <a:rect l="l" t="t" r="r" b="b"/>
              <a:pathLst>
                <a:path w="5489" h="2384" fill="none" extrusionOk="0">
                  <a:moveTo>
                    <a:pt x="0" y="2384"/>
                  </a:moveTo>
                  <a:cubicBezTo>
                    <a:pt x="0" y="2384"/>
                    <a:pt x="3695" y="1"/>
                    <a:pt x="5489" y="198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5;p37">
              <a:extLst>
                <a:ext uri="{FF2B5EF4-FFF2-40B4-BE49-F238E27FC236}">
                  <a16:creationId xmlns:a16="http://schemas.microsoft.com/office/drawing/2014/main" id="{5FE5216B-D9A2-5D93-4ACA-4FD56DF3FCF0}"/>
                </a:ext>
              </a:extLst>
            </p:cNvPr>
            <p:cNvSpPr/>
            <p:nvPr/>
          </p:nvSpPr>
          <p:spPr>
            <a:xfrm>
              <a:off x="-1082400" y="-903900"/>
              <a:ext cx="6150" cy="72475"/>
            </a:xfrm>
            <a:custGeom>
              <a:avLst/>
              <a:gdLst/>
              <a:ahLst/>
              <a:cxnLst/>
              <a:rect l="l" t="t" r="r" b="b"/>
              <a:pathLst>
                <a:path w="246" h="2899" fill="none" extrusionOk="0">
                  <a:moveTo>
                    <a:pt x="41" y="1"/>
                  </a:moveTo>
                  <a:cubicBezTo>
                    <a:pt x="41" y="1"/>
                    <a:pt x="1" y="2105"/>
                    <a:pt x="245" y="2898"/>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66;p37">
              <a:extLst>
                <a:ext uri="{FF2B5EF4-FFF2-40B4-BE49-F238E27FC236}">
                  <a16:creationId xmlns:a16="http://schemas.microsoft.com/office/drawing/2014/main" id="{8D01EBE7-63FF-9360-D61C-D112A6583E7E}"/>
                </a:ext>
              </a:extLst>
            </p:cNvPr>
            <p:cNvSpPr/>
            <p:nvPr/>
          </p:nvSpPr>
          <p:spPr>
            <a:xfrm>
              <a:off x="-2203725" y="-1104425"/>
              <a:ext cx="561375" cy="464525"/>
            </a:xfrm>
            <a:custGeom>
              <a:avLst/>
              <a:gdLst/>
              <a:ahLst/>
              <a:cxnLst/>
              <a:rect l="l" t="t" r="r" b="b"/>
              <a:pathLst>
                <a:path w="22455" h="18581" extrusionOk="0">
                  <a:moveTo>
                    <a:pt x="10118" y="1"/>
                  </a:moveTo>
                  <a:lnTo>
                    <a:pt x="1" y="1096"/>
                  </a:lnTo>
                  <a:lnTo>
                    <a:pt x="5398" y="14236"/>
                  </a:lnTo>
                  <a:lnTo>
                    <a:pt x="5329" y="18581"/>
                  </a:lnTo>
                  <a:lnTo>
                    <a:pt x="21731" y="18496"/>
                  </a:lnTo>
                  <a:cubicBezTo>
                    <a:pt x="22131" y="18495"/>
                    <a:pt x="22454" y="18167"/>
                    <a:pt x="22451" y="17767"/>
                  </a:cubicBezTo>
                  <a:cubicBezTo>
                    <a:pt x="22450" y="17468"/>
                    <a:pt x="22264" y="17200"/>
                    <a:pt x="21984" y="17094"/>
                  </a:cubicBezTo>
                  <a:lnTo>
                    <a:pt x="14911" y="13840"/>
                  </a:lnTo>
                  <a:lnTo>
                    <a:pt x="10118" y="1"/>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7;p37">
              <a:extLst>
                <a:ext uri="{FF2B5EF4-FFF2-40B4-BE49-F238E27FC236}">
                  <a16:creationId xmlns:a16="http://schemas.microsoft.com/office/drawing/2014/main" id="{C2FCB5FC-59A3-1785-F7D8-74177BBD5942}"/>
                </a:ext>
              </a:extLst>
            </p:cNvPr>
            <p:cNvSpPr/>
            <p:nvPr/>
          </p:nvSpPr>
          <p:spPr>
            <a:xfrm>
              <a:off x="-2092650" y="-758400"/>
              <a:ext cx="474225" cy="159475"/>
            </a:xfrm>
            <a:custGeom>
              <a:avLst/>
              <a:gdLst/>
              <a:ahLst/>
              <a:cxnLst/>
              <a:rect l="l" t="t" r="r" b="b"/>
              <a:pathLst>
                <a:path w="18969" h="6379" extrusionOk="0">
                  <a:moveTo>
                    <a:pt x="10440" y="0"/>
                  </a:moveTo>
                  <a:cubicBezTo>
                    <a:pt x="8806" y="663"/>
                    <a:pt x="6981" y="863"/>
                    <a:pt x="5372" y="863"/>
                  </a:cubicBezTo>
                  <a:cubicBezTo>
                    <a:pt x="2911" y="863"/>
                    <a:pt x="955" y="395"/>
                    <a:pt x="955" y="395"/>
                  </a:cubicBezTo>
                  <a:lnTo>
                    <a:pt x="0" y="6041"/>
                  </a:lnTo>
                  <a:cubicBezTo>
                    <a:pt x="0" y="6229"/>
                    <a:pt x="153" y="6379"/>
                    <a:pt x="341" y="6379"/>
                  </a:cubicBezTo>
                  <a:lnTo>
                    <a:pt x="18600" y="6379"/>
                  </a:lnTo>
                  <a:cubicBezTo>
                    <a:pt x="18968" y="6377"/>
                    <a:pt x="18731" y="4495"/>
                    <a:pt x="18727" y="4479"/>
                  </a:cubicBezTo>
                  <a:cubicBezTo>
                    <a:pt x="18558" y="3954"/>
                    <a:pt x="18251" y="3364"/>
                    <a:pt x="17940" y="3230"/>
                  </a:cubicBezTo>
                  <a:lnTo>
                    <a:pt x="104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8;p37">
              <a:extLst>
                <a:ext uri="{FF2B5EF4-FFF2-40B4-BE49-F238E27FC236}">
                  <a16:creationId xmlns:a16="http://schemas.microsoft.com/office/drawing/2014/main" id="{D98CA157-BA32-4319-F200-E9091F15DB13}"/>
                </a:ext>
              </a:extLst>
            </p:cNvPr>
            <p:cNvSpPr/>
            <p:nvPr/>
          </p:nvSpPr>
          <p:spPr>
            <a:xfrm>
              <a:off x="-1817475" y="-750325"/>
              <a:ext cx="26450" cy="44375"/>
            </a:xfrm>
            <a:custGeom>
              <a:avLst/>
              <a:gdLst/>
              <a:ahLst/>
              <a:cxnLst/>
              <a:rect l="l" t="t" r="r" b="b"/>
              <a:pathLst>
                <a:path w="1058" h="1775" fill="none" extrusionOk="0">
                  <a:moveTo>
                    <a:pt x="1058" y="0"/>
                  </a:moveTo>
                  <a:cubicBezTo>
                    <a:pt x="636" y="549"/>
                    <a:pt x="281" y="1145"/>
                    <a:pt x="0" y="177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69;p37">
              <a:extLst>
                <a:ext uri="{FF2B5EF4-FFF2-40B4-BE49-F238E27FC236}">
                  <a16:creationId xmlns:a16="http://schemas.microsoft.com/office/drawing/2014/main" id="{CC153531-9950-3725-0462-472C83DF223E}"/>
                </a:ext>
              </a:extLst>
            </p:cNvPr>
            <p:cNvSpPr/>
            <p:nvPr/>
          </p:nvSpPr>
          <p:spPr>
            <a:xfrm>
              <a:off x="-1789175" y="-736225"/>
              <a:ext cx="21725" cy="37750"/>
            </a:xfrm>
            <a:custGeom>
              <a:avLst/>
              <a:gdLst/>
              <a:ahLst/>
              <a:cxnLst/>
              <a:rect l="l" t="t" r="r" b="b"/>
              <a:pathLst>
                <a:path w="869" h="1510" fill="none" extrusionOk="0">
                  <a:moveTo>
                    <a:pt x="868" y="1"/>
                  </a:moveTo>
                  <a:cubicBezTo>
                    <a:pt x="434" y="603"/>
                    <a:pt x="259" y="952"/>
                    <a:pt x="0" y="150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0;p37">
              <a:extLst>
                <a:ext uri="{FF2B5EF4-FFF2-40B4-BE49-F238E27FC236}">
                  <a16:creationId xmlns:a16="http://schemas.microsoft.com/office/drawing/2014/main" id="{881C0359-1B2E-18C5-04A6-778E37A1D362}"/>
                </a:ext>
              </a:extLst>
            </p:cNvPr>
            <p:cNvSpPr/>
            <p:nvPr/>
          </p:nvSpPr>
          <p:spPr>
            <a:xfrm>
              <a:off x="-1767875" y="-725925"/>
              <a:ext cx="20400" cy="34675"/>
            </a:xfrm>
            <a:custGeom>
              <a:avLst/>
              <a:gdLst/>
              <a:ahLst/>
              <a:cxnLst/>
              <a:rect l="l" t="t" r="r" b="b"/>
              <a:pathLst>
                <a:path w="816" h="1387" fill="none" extrusionOk="0">
                  <a:moveTo>
                    <a:pt x="815" y="0"/>
                  </a:moveTo>
                  <a:cubicBezTo>
                    <a:pt x="520" y="398"/>
                    <a:pt x="229" y="947"/>
                    <a:pt x="0" y="138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1;p37">
              <a:extLst>
                <a:ext uri="{FF2B5EF4-FFF2-40B4-BE49-F238E27FC236}">
                  <a16:creationId xmlns:a16="http://schemas.microsoft.com/office/drawing/2014/main" id="{B5266DA6-6B27-A27E-7185-42785EB02278}"/>
                </a:ext>
              </a:extLst>
            </p:cNvPr>
            <p:cNvSpPr/>
            <p:nvPr/>
          </p:nvSpPr>
          <p:spPr>
            <a:xfrm>
              <a:off x="-2090250" y="-631825"/>
              <a:ext cx="467725" cy="2425"/>
            </a:xfrm>
            <a:custGeom>
              <a:avLst/>
              <a:gdLst/>
              <a:ahLst/>
              <a:cxnLst/>
              <a:rect l="l" t="t" r="r" b="b"/>
              <a:pathLst>
                <a:path w="18709" h="97" fill="none" extrusionOk="0">
                  <a:moveTo>
                    <a:pt x="0" y="97"/>
                  </a:moveTo>
                  <a:lnTo>
                    <a:pt x="18708"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2;p37">
              <a:extLst>
                <a:ext uri="{FF2B5EF4-FFF2-40B4-BE49-F238E27FC236}">
                  <a16:creationId xmlns:a16="http://schemas.microsoft.com/office/drawing/2014/main" id="{5F0A5BC0-87D5-AA32-836F-3E8C15F14E90}"/>
                </a:ext>
              </a:extLst>
            </p:cNvPr>
            <p:cNvSpPr/>
            <p:nvPr/>
          </p:nvSpPr>
          <p:spPr>
            <a:xfrm>
              <a:off x="-2077275" y="-698475"/>
              <a:ext cx="119350" cy="68425"/>
            </a:xfrm>
            <a:custGeom>
              <a:avLst/>
              <a:gdLst/>
              <a:ahLst/>
              <a:cxnLst/>
              <a:rect l="l" t="t" r="r" b="b"/>
              <a:pathLst>
                <a:path w="4774" h="2737" fill="none" extrusionOk="0">
                  <a:moveTo>
                    <a:pt x="1" y="1"/>
                  </a:moveTo>
                  <a:cubicBezTo>
                    <a:pt x="1" y="1"/>
                    <a:pt x="4395" y="89"/>
                    <a:pt x="4773" y="273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73;p37">
              <a:extLst>
                <a:ext uri="{FF2B5EF4-FFF2-40B4-BE49-F238E27FC236}">
                  <a16:creationId xmlns:a16="http://schemas.microsoft.com/office/drawing/2014/main" id="{556F523D-EECA-9C09-F2F0-164EFFF6AAD0}"/>
                </a:ext>
              </a:extLst>
            </p:cNvPr>
            <p:cNvSpPr/>
            <p:nvPr/>
          </p:nvSpPr>
          <p:spPr>
            <a:xfrm>
              <a:off x="-1718850" y="-694225"/>
              <a:ext cx="36300" cy="62950"/>
            </a:xfrm>
            <a:custGeom>
              <a:avLst/>
              <a:gdLst/>
              <a:ahLst/>
              <a:cxnLst/>
              <a:rect l="l" t="t" r="r" b="b"/>
              <a:pathLst>
                <a:path w="1452" h="2518" fill="none" extrusionOk="0">
                  <a:moveTo>
                    <a:pt x="1452" y="1"/>
                  </a:moveTo>
                  <a:cubicBezTo>
                    <a:pt x="1452" y="1"/>
                    <a:pt x="240" y="1723"/>
                    <a:pt x="0" y="251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74;p37">
              <a:extLst>
                <a:ext uri="{FF2B5EF4-FFF2-40B4-BE49-F238E27FC236}">
                  <a16:creationId xmlns:a16="http://schemas.microsoft.com/office/drawing/2014/main" id="{AC51CF1D-D95B-9A99-F89B-42ECBE9C3D2F}"/>
                </a:ext>
              </a:extLst>
            </p:cNvPr>
            <p:cNvSpPr/>
            <p:nvPr/>
          </p:nvSpPr>
          <p:spPr>
            <a:xfrm>
              <a:off x="-2959275" y="-2455050"/>
              <a:ext cx="259925" cy="242950"/>
            </a:xfrm>
            <a:custGeom>
              <a:avLst/>
              <a:gdLst/>
              <a:ahLst/>
              <a:cxnLst/>
              <a:rect l="l" t="t" r="r" b="b"/>
              <a:pathLst>
                <a:path w="10397" h="9718" extrusionOk="0">
                  <a:moveTo>
                    <a:pt x="6804" y="0"/>
                  </a:moveTo>
                  <a:cubicBezTo>
                    <a:pt x="6463" y="0"/>
                    <a:pt x="1674" y="63"/>
                    <a:pt x="358" y="3548"/>
                  </a:cubicBezTo>
                  <a:cubicBezTo>
                    <a:pt x="1" y="4494"/>
                    <a:pt x="2462" y="8892"/>
                    <a:pt x="3585" y="9442"/>
                  </a:cubicBezTo>
                  <a:cubicBezTo>
                    <a:pt x="3974" y="9633"/>
                    <a:pt x="4460" y="9718"/>
                    <a:pt x="4980" y="9718"/>
                  </a:cubicBezTo>
                  <a:cubicBezTo>
                    <a:pt x="6486" y="9718"/>
                    <a:pt x="8282" y="9006"/>
                    <a:pt x="8871" y="8068"/>
                  </a:cubicBezTo>
                  <a:cubicBezTo>
                    <a:pt x="10397" y="5639"/>
                    <a:pt x="6823" y="0"/>
                    <a:pt x="6823" y="0"/>
                  </a:cubicBezTo>
                  <a:cubicBezTo>
                    <a:pt x="6823" y="0"/>
                    <a:pt x="6816" y="0"/>
                    <a:pt x="6804"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5;p37">
              <a:extLst>
                <a:ext uri="{FF2B5EF4-FFF2-40B4-BE49-F238E27FC236}">
                  <a16:creationId xmlns:a16="http://schemas.microsoft.com/office/drawing/2014/main" id="{4C52795F-A324-8068-07DB-079236030A2E}"/>
                </a:ext>
              </a:extLst>
            </p:cNvPr>
            <p:cNvSpPr/>
            <p:nvPr/>
          </p:nvSpPr>
          <p:spPr>
            <a:xfrm>
              <a:off x="-2965825" y="-2257150"/>
              <a:ext cx="195325" cy="191750"/>
            </a:xfrm>
            <a:custGeom>
              <a:avLst/>
              <a:gdLst/>
              <a:ahLst/>
              <a:cxnLst/>
              <a:rect l="l" t="t" r="r" b="b"/>
              <a:pathLst>
                <a:path w="7813" h="7670" extrusionOk="0">
                  <a:moveTo>
                    <a:pt x="340" y="0"/>
                  </a:moveTo>
                  <a:lnTo>
                    <a:pt x="1" y="4369"/>
                  </a:lnTo>
                  <a:cubicBezTo>
                    <a:pt x="1" y="4369"/>
                    <a:pt x="1323" y="7670"/>
                    <a:pt x="3792" y="7670"/>
                  </a:cubicBezTo>
                  <a:cubicBezTo>
                    <a:pt x="4905" y="7670"/>
                    <a:pt x="6250" y="7000"/>
                    <a:pt x="7812" y="5057"/>
                  </a:cubicBezTo>
                  <a:lnTo>
                    <a:pt x="7590" y="236"/>
                  </a:lnTo>
                  <a:lnTo>
                    <a:pt x="34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6;p37">
              <a:extLst>
                <a:ext uri="{FF2B5EF4-FFF2-40B4-BE49-F238E27FC236}">
                  <a16:creationId xmlns:a16="http://schemas.microsoft.com/office/drawing/2014/main" id="{F4033576-7E1B-DEA7-B069-47FE798A168F}"/>
                </a:ext>
              </a:extLst>
            </p:cNvPr>
            <p:cNvSpPr/>
            <p:nvPr/>
          </p:nvSpPr>
          <p:spPr>
            <a:xfrm>
              <a:off x="-3030100" y="-2528050"/>
              <a:ext cx="297150" cy="307500"/>
            </a:xfrm>
            <a:custGeom>
              <a:avLst/>
              <a:gdLst/>
              <a:ahLst/>
              <a:cxnLst/>
              <a:rect l="l" t="t" r="r" b="b"/>
              <a:pathLst>
                <a:path w="11886" h="12300" extrusionOk="0">
                  <a:moveTo>
                    <a:pt x="10735" y="1"/>
                  </a:moveTo>
                  <a:cubicBezTo>
                    <a:pt x="9482" y="1"/>
                    <a:pt x="7463" y="1100"/>
                    <a:pt x="6013" y="1332"/>
                  </a:cubicBezTo>
                  <a:cubicBezTo>
                    <a:pt x="4671" y="1546"/>
                    <a:pt x="2438" y="1488"/>
                    <a:pt x="1773" y="2801"/>
                  </a:cubicBezTo>
                  <a:cubicBezTo>
                    <a:pt x="1221" y="3892"/>
                    <a:pt x="1238" y="4016"/>
                    <a:pt x="1272" y="4019"/>
                  </a:cubicBezTo>
                  <a:lnTo>
                    <a:pt x="1272" y="4019"/>
                  </a:lnTo>
                  <a:cubicBezTo>
                    <a:pt x="1109" y="4086"/>
                    <a:pt x="1" y="4597"/>
                    <a:pt x="210" y="6083"/>
                  </a:cubicBezTo>
                  <a:cubicBezTo>
                    <a:pt x="425" y="7617"/>
                    <a:pt x="857" y="8272"/>
                    <a:pt x="1375" y="9529"/>
                  </a:cubicBezTo>
                  <a:cubicBezTo>
                    <a:pt x="1938" y="10895"/>
                    <a:pt x="2405" y="11808"/>
                    <a:pt x="3104" y="12130"/>
                  </a:cubicBezTo>
                  <a:cubicBezTo>
                    <a:pt x="3359" y="12247"/>
                    <a:pt x="3625" y="12299"/>
                    <a:pt x="3865" y="12299"/>
                  </a:cubicBezTo>
                  <a:cubicBezTo>
                    <a:pt x="4285" y="12299"/>
                    <a:pt x="4623" y="12139"/>
                    <a:pt x="4672" y="11888"/>
                  </a:cubicBezTo>
                  <a:cubicBezTo>
                    <a:pt x="4818" y="11136"/>
                    <a:pt x="2867" y="9571"/>
                    <a:pt x="3763" y="8964"/>
                  </a:cubicBezTo>
                  <a:lnTo>
                    <a:pt x="4466" y="8461"/>
                  </a:lnTo>
                  <a:cubicBezTo>
                    <a:pt x="4429" y="8311"/>
                    <a:pt x="4408" y="8134"/>
                    <a:pt x="4306" y="7933"/>
                  </a:cubicBezTo>
                  <a:cubicBezTo>
                    <a:pt x="3645" y="6649"/>
                    <a:pt x="4810" y="6762"/>
                    <a:pt x="4931" y="6135"/>
                  </a:cubicBezTo>
                  <a:cubicBezTo>
                    <a:pt x="5148" y="5006"/>
                    <a:pt x="5560" y="4634"/>
                    <a:pt x="7328" y="4355"/>
                  </a:cubicBezTo>
                  <a:cubicBezTo>
                    <a:pt x="8277" y="4205"/>
                    <a:pt x="9625" y="4464"/>
                    <a:pt x="10447" y="4006"/>
                  </a:cubicBezTo>
                  <a:cubicBezTo>
                    <a:pt x="11884" y="3206"/>
                    <a:pt x="11886" y="481"/>
                    <a:pt x="11430" y="177"/>
                  </a:cubicBezTo>
                  <a:cubicBezTo>
                    <a:pt x="11244" y="53"/>
                    <a:pt x="11008" y="1"/>
                    <a:pt x="107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7;p37">
              <a:extLst>
                <a:ext uri="{FF2B5EF4-FFF2-40B4-BE49-F238E27FC236}">
                  <a16:creationId xmlns:a16="http://schemas.microsoft.com/office/drawing/2014/main" id="{6F5CC787-DDD2-29FA-8E94-E9CDE1F2B17A}"/>
                </a:ext>
              </a:extLst>
            </p:cNvPr>
            <p:cNvSpPr/>
            <p:nvPr/>
          </p:nvSpPr>
          <p:spPr>
            <a:xfrm>
              <a:off x="-2973700" y="-2316000"/>
              <a:ext cx="71175" cy="71000"/>
            </a:xfrm>
            <a:custGeom>
              <a:avLst/>
              <a:gdLst/>
              <a:ahLst/>
              <a:cxnLst/>
              <a:rect l="l" t="t" r="r" b="b"/>
              <a:pathLst>
                <a:path w="2847" h="2840" extrusionOk="0">
                  <a:moveTo>
                    <a:pt x="983" y="0"/>
                  </a:moveTo>
                  <a:cubicBezTo>
                    <a:pt x="696" y="0"/>
                    <a:pt x="482" y="185"/>
                    <a:pt x="346" y="456"/>
                  </a:cubicBezTo>
                  <a:cubicBezTo>
                    <a:pt x="0" y="1153"/>
                    <a:pt x="973" y="2424"/>
                    <a:pt x="1385" y="2616"/>
                  </a:cubicBezTo>
                  <a:cubicBezTo>
                    <a:pt x="1703" y="2765"/>
                    <a:pt x="1992" y="2840"/>
                    <a:pt x="2227" y="2840"/>
                  </a:cubicBezTo>
                  <a:cubicBezTo>
                    <a:pt x="2607" y="2840"/>
                    <a:pt x="2846" y="2644"/>
                    <a:pt x="2842" y="2245"/>
                  </a:cubicBezTo>
                  <a:lnTo>
                    <a:pt x="1960" y="552"/>
                  </a:lnTo>
                  <a:cubicBezTo>
                    <a:pt x="1576" y="159"/>
                    <a:pt x="1249" y="0"/>
                    <a:pt x="983"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8;p37">
              <a:extLst>
                <a:ext uri="{FF2B5EF4-FFF2-40B4-BE49-F238E27FC236}">
                  <a16:creationId xmlns:a16="http://schemas.microsoft.com/office/drawing/2014/main" id="{DDD20056-9DE9-8B4B-E60E-6D540CD93CA0}"/>
                </a:ext>
              </a:extLst>
            </p:cNvPr>
            <p:cNvSpPr/>
            <p:nvPr/>
          </p:nvSpPr>
          <p:spPr>
            <a:xfrm>
              <a:off x="-2876725" y="-2223925"/>
              <a:ext cx="102175" cy="19625"/>
            </a:xfrm>
            <a:custGeom>
              <a:avLst/>
              <a:gdLst/>
              <a:ahLst/>
              <a:cxnLst/>
              <a:rect l="l" t="t" r="r" b="b"/>
              <a:pathLst>
                <a:path w="4087" h="785" fill="none" extrusionOk="0">
                  <a:moveTo>
                    <a:pt x="4087" y="186"/>
                  </a:moveTo>
                  <a:cubicBezTo>
                    <a:pt x="1391" y="785"/>
                    <a:pt x="1" y="1"/>
                    <a:pt x="1" y="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9;p37">
              <a:extLst>
                <a:ext uri="{FF2B5EF4-FFF2-40B4-BE49-F238E27FC236}">
                  <a16:creationId xmlns:a16="http://schemas.microsoft.com/office/drawing/2014/main" id="{49481795-96E5-4539-449B-D6881BFF78AA}"/>
                </a:ext>
              </a:extLst>
            </p:cNvPr>
            <p:cNvSpPr/>
            <p:nvPr/>
          </p:nvSpPr>
          <p:spPr>
            <a:xfrm>
              <a:off x="-2797325" y="-2370425"/>
              <a:ext cx="32300" cy="63325"/>
            </a:xfrm>
            <a:custGeom>
              <a:avLst/>
              <a:gdLst/>
              <a:ahLst/>
              <a:cxnLst/>
              <a:rect l="l" t="t" r="r" b="b"/>
              <a:pathLst>
                <a:path w="1292" h="2533" fill="none" extrusionOk="0">
                  <a:moveTo>
                    <a:pt x="0" y="0"/>
                  </a:moveTo>
                  <a:cubicBezTo>
                    <a:pt x="0" y="0"/>
                    <a:pt x="1292" y="1395"/>
                    <a:pt x="1270" y="1849"/>
                  </a:cubicBezTo>
                  <a:cubicBezTo>
                    <a:pt x="1248" y="2303"/>
                    <a:pt x="217" y="2533"/>
                    <a:pt x="217" y="2533"/>
                  </a:cubicBezTo>
                </a:path>
              </a:pathLst>
            </a:custGeom>
            <a:noFill/>
            <a:ln w="9050" cap="flat" cmpd="sng">
              <a:solidFill>
                <a:srgbClr val="6D221D"/>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0;p37">
              <a:extLst>
                <a:ext uri="{FF2B5EF4-FFF2-40B4-BE49-F238E27FC236}">
                  <a16:creationId xmlns:a16="http://schemas.microsoft.com/office/drawing/2014/main" id="{769C5D7F-63BD-A8FB-5FC0-17498E298D30}"/>
                </a:ext>
              </a:extLst>
            </p:cNvPr>
            <p:cNvSpPr/>
            <p:nvPr/>
          </p:nvSpPr>
          <p:spPr>
            <a:xfrm>
              <a:off x="-2822250" y="-2302675"/>
              <a:ext cx="83550" cy="45325"/>
            </a:xfrm>
            <a:custGeom>
              <a:avLst/>
              <a:gdLst/>
              <a:ahLst/>
              <a:cxnLst/>
              <a:rect l="l" t="t" r="r" b="b"/>
              <a:pathLst>
                <a:path w="3342" h="1813" extrusionOk="0">
                  <a:moveTo>
                    <a:pt x="2770" y="0"/>
                  </a:moveTo>
                  <a:lnTo>
                    <a:pt x="1" y="883"/>
                  </a:lnTo>
                  <a:cubicBezTo>
                    <a:pt x="1" y="883"/>
                    <a:pt x="538" y="1813"/>
                    <a:pt x="1558" y="1813"/>
                  </a:cubicBezTo>
                  <a:cubicBezTo>
                    <a:pt x="1777" y="1813"/>
                    <a:pt x="2018" y="1770"/>
                    <a:pt x="2281" y="1666"/>
                  </a:cubicBezTo>
                  <a:cubicBezTo>
                    <a:pt x="3342" y="1245"/>
                    <a:pt x="2770" y="0"/>
                    <a:pt x="2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1;p37">
              <a:extLst>
                <a:ext uri="{FF2B5EF4-FFF2-40B4-BE49-F238E27FC236}">
                  <a16:creationId xmlns:a16="http://schemas.microsoft.com/office/drawing/2014/main" id="{AE71EBFC-ED21-157A-E13A-C5BED29C3640}"/>
                </a:ext>
              </a:extLst>
            </p:cNvPr>
            <p:cNvSpPr/>
            <p:nvPr/>
          </p:nvSpPr>
          <p:spPr>
            <a:xfrm>
              <a:off x="-2779050" y="-2389925"/>
              <a:ext cx="13950" cy="17650"/>
            </a:xfrm>
            <a:custGeom>
              <a:avLst/>
              <a:gdLst/>
              <a:ahLst/>
              <a:cxnLst/>
              <a:rect l="l" t="t" r="r" b="b"/>
              <a:pathLst>
                <a:path w="558" h="706" extrusionOk="0">
                  <a:moveTo>
                    <a:pt x="186" y="1"/>
                  </a:moveTo>
                  <a:cubicBezTo>
                    <a:pt x="164" y="1"/>
                    <a:pt x="143" y="5"/>
                    <a:pt x="121" y="14"/>
                  </a:cubicBezTo>
                  <a:cubicBezTo>
                    <a:pt x="49" y="44"/>
                    <a:pt x="1" y="130"/>
                    <a:pt x="25" y="209"/>
                  </a:cubicBezTo>
                  <a:cubicBezTo>
                    <a:pt x="69" y="347"/>
                    <a:pt x="123" y="482"/>
                    <a:pt x="187" y="612"/>
                  </a:cubicBezTo>
                  <a:cubicBezTo>
                    <a:pt x="218" y="671"/>
                    <a:pt x="288" y="706"/>
                    <a:pt x="355" y="706"/>
                  </a:cubicBezTo>
                  <a:cubicBezTo>
                    <a:pt x="388" y="706"/>
                    <a:pt x="420" y="698"/>
                    <a:pt x="447" y="680"/>
                  </a:cubicBezTo>
                  <a:cubicBezTo>
                    <a:pt x="543" y="619"/>
                    <a:pt x="558" y="518"/>
                    <a:pt x="516" y="420"/>
                  </a:cubicBezTo>
                  <a:cubicBezTo>
                    <a:pt x="463" y="302"/>
                    <a:pt x="401" y="188"/>
                    <a:pt x="329" y="81"/>
                  </a:cubicBezTo>
                  <a:cubicBezTo>
                    <a:pt x="298" y="30"/>
                    <a:pt x="243" y="1"/>
                    <a:pt x="186"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2;p37">
              <a:extLst>
                <a:ext uri="{FF2B5EF4-FFF2-40B4-BE49-F238E27FC236}">
                  <a16:creationId xmlns:a16="http://schemas.microsoft.com/office/drawing/2014/main" id="{DADE3150-FED1-EE8A-221C-F630435F81E0}"/>
                </a:ext>
              </a:extLst>
            </p:cNvPr>
            <p:cNvSpPr/>
            <p:nvPr/>
          </p:nvSpPr>
          <p:spPr>
            <a:xfrm>
              <a:off x="-2796200" y="-2417050"/>
              <a:ext cx="26100" cy="16525"/>
            </a:xfrm>
            <a:custGeom>
              <a:avLst/>
              <a:gdLst/>
              <a:ahLst/>
              <a:cxnLst/>
              <a:rect l="l" t="t" r="r" b="b"/>
              <a:pathLst>
                <a:path w="1044" h="661" fill="none" extrusionOk="0">
                  <a:moveTo>
                    <a:pt x="0" y="661"/>
                  </a:moveTo>
                  <a:cubicBezTo>
                    <a:pt x="0" y="661"/>
                    <a:pt x="335" y="1"/>
                    <a:pt x="1043" y="351"/>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83;p37">
              <a:extLst>
                <a:ext uri="{FF2B5EF4-FFF2-40B4-BE49-F238E27FC236}">
                  <a16:creationId xmlns:a16="http://schemas.microsoft.com/office/drawing/2014/main" id="{4029723E-F006-8DE2-85B9-2C72353C4CB7}"/>
                </a:ext>
              </a:extLst>
            </p:cNvPr>
            <p:cNvSpPr/>
            <p:nvPr/>
          </p:nvSpPr>
          <p:spPr>
            <a:xfrm>
              <a:off x="-2856700" y="-2357200"/>
              <a:ext cx="13825" cy="17850"/>
            </a:xfrm>
            <a:custGeom>
              <a:avLst/>
              <a:gdLst/>
              <a:ahLst/>
              <a:cxnLst/>
              <a:rect l="l" t="t" r="r" b="b"/>
              <a:pathLst>
                <a:path w="553" h="714" extrusionOk="0">
                  <a:moveTo>
                    <a:pt x="195" y="1"/>
                  </a:moveTo>
                  <a:cubicBezTo>
                    <a:pt x="97" y="1"/>
                    <a:pt x="0" y="88"/>
                    <a:pt x="32" y="209"/>
                  </a:cubicBezTo>
                  <a:lnTo>
                    <a:pt x="32" y="210"/>
                  </a:lnTo>
                  <a:cubicBezTo>
                    <a:pt x="67" y="350"/>
                    <a:pt x="115" y="488"/>
                    <a:pt x="173" y="622"/>
                  </a:cubicBezTo>
                  <a:cubicBezTo>
                    <a:pt x="200" y="683"/>
                    <a:pt x="269" y="713"/>
                    <a:pt x="335" y="713"/>
                  </a:cubicBezTo>
                  <a:cubicBezTo>
                    <a:pt x="362" y="713"/>
                    <a:pt x="387" y="709"/>
                    <a:pt x="410" y="699"/>
                  </a:cubicBezTo>
                  <a:cubicBezTo>
                    <a:pt x="488" y="666"/>
                    <a:pt x="552" y="565"/>
                    <a:pt x="520" y="475"/>
                  </a:cubicBezTo>
                  <a:cubicBezTo>
                    <a:pt x="469" y="340"/>
                    <a:pt x="407" y="207"/>
                    <a:pt x="334" y="82"/>
                  </a:cubicBezTo>
                  <a:cubicBezTo>
                    <a:pt x="300" y="25"/>
                    <a:pt x="247" y="1"/>
                    <a:pt x="195"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84;p37">
              <a:extLst>
                <a:ext uri="{FF2B5EF4-FFF2-40B4-BE49-F238E27FC236}">
                  <a16:creationId xmlns:a16="http://schemas.microsoft.com/office/drawing/2014/main" id="{FFFC46A8-DFA6-92E8-3EB2-033E134F2F8B}"/>
                </a:ext>
              </a:extLst>
            </p:cNvPr>
            <p:cNvSpPr/>
            <p:nvPr/>
          </p:nvSpPr>
          <p:spPr>
            <a:xfrm>
              <a:off x="-2882225" y="-2386000"/>
              <a:ext cx="32900" cy="23625"/>
            </a:xfrm>
            <a:custGeom>
              <a:avLst/>
              <a:gdLst/>
              <a:ahLst/>
              <a:cxnLst/>
              <a:rect l="l" t="t" r="r" b="b"/>
              <a:pathLst>
                <a:path w="1316" h="945" fill="none" extrusionOk="0">
                  <a:moveTo>
                    <a:pt x="1316" y="120"/>
                  </a:moveTo>
                  <a:cubicBezTo>
                    <a:pt x="1316" y="120"/>
                    <a:pt x="581" y="1"/>
                    <a:pt x="1" y="945"/>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85;p37">
              <a:extLst>
                <a:ext uri="{FF2B5EF4-FFF2-40B4-BE49-F238E27FC236}">
                  <a16:creationId xmlns:a16="http://schemas.microsoft.com/office/drawing/2014/main" id="{830F158D-004B-0BE4-F183-97E1745A80E2}"/>
                </a:ext>
              </a:extLst>
            </p:cNvPr>
            <p:cNvSpPr/>
            <p:nvPr/>
          </p:nvSpPr>
          <p:spPr>
            <a:xfrm>
              <a:off x="-2679375" y="-1913500"/>
              <a:ext cx="823775" cy="481425"/>
            </a:xfrm>
            <a:custGeom>
              <a:avLst/>
              <a:gdLst/>
              <a:ahLst/>
              <a:cxnLst/>
              <a:rect l="l" t="t" r="r" b="b"/>
              <a:pathLst>
                <a:path w="32951" h="19257" extrusionOk="0">
                  <a:moveTo>
                    <a:pt x="28165" y="0"/>
                  </a:moveTo>
                  <a:cubicBezTo>
                    <a:pt x="28165" y="0"/>
                    <a:pt x="16573" y="8567"/>
                    <a:pt x="14868" y="8567"/>
                  </a:cubicBezTo>
                  <a:cubicBezTo>
                    <a:pt x="14850" y="8567"/>
                    <a:pt x="14832" y="8566"/>
                    <a:pt x="14816" y="8564"/>
                  </a:cubicBezTo>
                  <a:cubicBezTo>
                    <a:pt x="13571" y="8405"/>
                    <a:pt x="9290" y="143"/>
                    <a:pt x="9290" y="143"/>
                  </a:cubicBezTo>
                  <a:lnTo>
                    <a:pt x="1" y="5793"/>
                  </a:lnTo>
                  <a:cubicBezTo>
                    <a:pt x="1" y="5793"/>
                    <a:pt x="6936" y="19256"/>
                    <a:pt x="14398" y="19256"/>
                  </a:cubicBezTo>
                  <a:cubicBezTo>
                    <a:pt x="21861" y="19256"/>
                    <a:pt x="32950" y="5796"/>
                    <a:pt x="32950" y="5796"/>
                  </a:cubicBezTo>
                  <a:lnTo>
                    <a:pt x="28165"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86;p37">
              <a:extLst>
                <a:ext uri="{FF2B5EF4-FFF2-40B4-BE49-F238E27FC236}">
                  <a16:creationId xmlns:a16="http://schemas.microsoft.com/office/drawing/2014/main" id="{DA1C8A29-F4B8-8E92-02CA-2335A507CF39}"/>
                </a:ext>
              </a:extLst>
            </p:cNvPr>
            <p:cNvSpPr/>
            <p:nvPr/>
          </p:nvSpPr>
          <p:spPr>
            <a:xfrm>
              <a:off x="-3187025" y="-2147950"/>
              <a:ext cx="709100" cy="956500"/>
            </a:xfrm>
            <a:custGeom>
              <a:avLst/>
              <a:gdLst/>
              <a:ahLst/>
              <a:cxnLst/>
              <a:rect l="l" t="t" r="r" b="b"/>
              <a:pathLst>
                <a:path w="28364" h="38260" extrusionOk="0">
                  <a:moveTo>
                    <a:pt x="8849" y="1"/>
                  </a:moveTo>
                  <a:cubicBezTo>
                    <a:pt x="8849" y="1"/>
                    <a:pt x="1784" y="7809"/>
                    <a:pt x="1020" y="16542"/>
                  </a:cubicBezTo>
                  <a:cubicBezTo>
                    <a:pt x="0" y="28214"/>
                    <a:pt x="674" y="38260"/>
                    <a:pt x="674" y="38260"/>
                  </a:cubicBezTo>
                  <a:lnTo>
                    <a:pt x="28364" y="36399"/>
                  </a:lnTo>
                  <a:cubicBezTo>
                    <a:pt x="28364" y="36399"/>
                    <a:pt x="26698" y="21124"/>
                    <a:pt x="25373" y="12184"/>
                  </a:cubicBezTo>
                  <a:cubicBezTo>
                    <a:pt x="23951" y="2587"/>
                    <a:pt x="16660" y="689"/>
                    <a:pt x="16660" y="689"/>
                  </a:cubicBezTo>
                  <a:cubicBezTo>
                    <a:pt x="16660" y="689"/>
                    <a:pt x="15565" y="1702"/>
                    <a:pt x="13128" y="1813"/>
                  </a:cubicBezTo>
                  <a:cubicBezTo>
                    <a:pt x="13015" y="1818"/>
                    <a:pt x="12904" y="1821"/>
                    <a:pt x="12796" y="1821"/>
                  </a:cubicBezTo>
                  <a:cubicBezTo>
                    <a:pt x="9858" y="1821"/>
                    <a:pt x="8849" y="1"/>
                    <a:pt x="8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7;p37">
              <a:extLst>
                <a:ext uri="{FF2B5EF4-FFF2-40B4-BE49-F238E27FC236}">
                  <a16:creationId xmlns:a16="http://schemas.microsoft.com/office/drawing/2014/main" id="{322F2E87-6B14-FCED-2D23-A76193C089AE}"/>
                </a:ext>
              </a:extLst>
            </p:cNvPr>
            <p:cNvSpPr/>
            <p:nvPr/>
          </p:nvSpPr>
          <p:spPr>
            <a:xfrm>
              <a:off x="-3003225" y="-1393350"/>
              <a:ext cx="393625" cy="28050"/>
            </a:xfrm>
            <a:custGeom>
              <a:avLst/>
              <a:gdLst/>
              <a:ahLst/>
              <a:cxnLst/>
              <a:rect l="l" t="t" r="r" b="b"/>
              <a:pathLst>
                <a:path w="15745" h="1122" extrusionOk="0">
                  <a:moveTo>
                    <a:pt x="834" y="1"/>
                  </a:moveTo>
                  <a:cubicBezTo>
                    <a:pt x="379" y="1"/>
                    <a:pt x="7" y="401"/>
                    <a:pt x="0" y="901"/>
                  </a:cubicBezTo>
                  <a:lnTo>
                    <a:pt x="15732" y="1121"/>
                  </a:lnTo>
                  <a:lnTo>
                    <a:pt x="15745" y="211"/>
                  </a:lnTo>
                  <a:lnTo>
                    <a:pt x="847" y="1"/>
                  </a:lnTo>
                  <a:cubicBezTo>
                    <a:pt x="843" y="1"/>
                    <a:pt x="838" y="1"/>
                    <a:pt x="834"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88;p37">
              <a:extLst>
                <a:ext uri="{FF2B5EF4-FFF2-40B4-BE49-F238E27FC236}">
                  <a16:creationId xmlns:a16="http://schemas.microsoft.com/office/drawing/2014/main" id="{3FC4B873-2251-C4FD-8EF9-310498134476}"/>
                </a:ext>
              </a:extLst>
            </p:cNvPr>
            <p:cNvSpPr/>
            <p:nvPr/>
          </p:nvSpPr>
          <p:spPr>
            <a:xfrm>
              <a:off x="-2679375" y="-1745800"/>
              <a:ext cx="634025" cy="386850"/>
            </a:xfrm>
            <a:custGeom>
              <a:avLst/>
              <a:gdLst/>
              <a:ahLst/>
              <a:cxnLst/>
              <a:rect l="l" t="t" r="r" b="b"/>
              <a:pathLst>
                <a:path w="25361" h="15474" extrusionOk="0">
                  <a:moveTo>
                    <a:pt x="5702" y="1"/>
                  </a:moveTo>
                  <a:cubicBezTo>
                    <a:pt x="5020" y="1"/>
                    <a:pt x="4413" y="481"/>
                    <a:pt x="4200" y="1191"/>
                  </a:cubicBezTo>
                  <a:lnTo>
                    <a:pt x="1" y="15181"/>
                  </a:lnTo>
                  <a:lnTo>
                    <a:pt x="20933" y="15474"/>
                  </a:lnTo>
                  <a:lnTo>
                    <a:pt x="25228" y="1157"/>
                  </a:lnTo>
                  <a:cubicBezTo>
                    <a:pt x="25360" y="721"/>
                    <a:pt x="25067" y="272"/>
                    <a:pt x="24646" y="266"/>
                  </a:cubicBezTo>
                  <a:lnTo>
                    <a:pt x="5723" y="1"/>
                  </a:lnTo>
                  <a:cubicBezTo>
                    <a:pt x="5716" y="1"/>
                    <a:pt x="5709" y="1"/>
                    <a:pt x="5702"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9;p37">
              <a:extLst>
                <a:ext uri="{FF2B5EF4-FFF2-40B4-BE49-F238E27FC236}">
                  <a16:creationId xmlns:a16="http://schemas.microsoft.com/office/drawing/2014/main" id="{5EA0F301-21C4-D77B-8BA5-85CB424F995E}"/>
                </a:ext>
              </a:extLst>
            </p:cNvPr>
            <p:cNvSpPr/>
            <p:nvPr/>
          </p:nvSpPr>
          <p:spPr>
            <a:xfrm>
              <a:off x="-2655875" y="-1745500"/>
              <a:ext cx="634025" cy="386875"/>
            </a:xfrm>
            <a:custGeom>
              <a:avLst/>
              <a:gdLst/>
              <a:ahLst/>
              <a:cxnLst/>
              <a:rect l="l" t="t" r="r" b="b"/>
              <a:pathLst>
                <a:path w="25361" h="15475" extrusionOk="0">
                  <a:moveTo>
                    <a:pt x="5701" y="1"/>
                  </a:moveTo>
                  <a:cubicBezTo>
                    <a:pt x="5021" y="1"/>
                    <a:pt x="4413" y="481"/>
                    <a:pt x="4200" y="1191"/>
                  </a:cubicBezTo>
                  <a:lnTo>
                    <a:pt x="0" y="15181"/>
                  </a:lnTo>
                  <a:lnTo>
                    <a:pt x="20932" y="15475"/>
                  </a:lnTo>
                  <a:lnTo>
                    <a:pt x="25229" y="1157"/>
                  </a:lnTo>
                  <a:cubicBezTo>
                    <a:pt x="25360" y="721"/>
                    <a:pt x="25068" y="273"/>
                    <a:pt x="24647" y="267"/>
                  </a:cubicBezTo>
                  <a:lnTo>
                    <a:pt x="5723" y="1"/>
                  </a:lnTo>
                  <a:cubicBezTo>
                    <a:pt x="5716" y="1"/>
                    <a:pt x="5709" y="1"/>
                    <a:pt x="5701" y="1"/>
                  </a:cubicBezTo>
                  <a:close/>
                </a:path>
              </a:pathLst>
            </a:cu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0;p37">
              <a:extLst>
                <a:ext uri="{FF2B5EF4-FFF2-40B4-BE49-F238E27FC236}">
                  <a16:creationId xmlns:a16="http://schemas.microsoft.com/office/drawing/2014/main" id="{CE5111C4-24C5-A764-47E7-D361B4404FC7}"/>
                </a:ext>
              </a:extLst>
            </p:cNvPr>
            <p:cNvSpPr/>
            <p:nvPr/>
          </p:nvSpPr>
          <p:spPr>
            <a:xfrm>
              <a:off x="-2357800" y="-1597750"/>
              <a:ext cx="76775" cy="59200"/>
            </a:xfrm>
            <a:custGeom>
              <a:avLst/>
              <a:gdLst/>
              <a:ahLst/>
              <a:cxnLst/>
              <a:rect l="l" t="t" r="r" b="b"/>
              <a:pathLst>
                <a:path w="3071" h="2368" extrusionOk="0">
                  <a:moveTo>
                    <a:pt x="1749" y="1"/>
                  </a:moveTo>
                  <a:cubicBezTo>
                    <a:pt x="984" y="1"/>
                    <a:pt x="264" y="517"/>
                    <a:pt x="133" y="1164"/>
                  </a:cubicBezTo>
                  <a:cubicBezTo>
                    <a:pt x="1" y="1818"/>
                    <a:pt x="523" y="2356"/>
                    <a:pt x="1297" y="2367"/>
                  </a:cubicBezTo>
                  <a:cubicBezTo>
                    <a:pt x="1305" y="2368"/>
                    <a:pt x="1314" y="2368"/>
                    <a:pt x="1322" y="2368"/>
                  </a:cubicBezTo>
                  <a:cubicBezTo>
                    <a:pt x="2087" y="2368"/>
                    <a:pt x="2808" y="1850"/>
                    <a:pt x="2938" y="1204"/>
                  </a:cubicBezTo>
                  <a:cubicBezTo>
                    <a:pt x="3070" y="549"/>
                    <a:pt x="2549" y="11"/>
                    <a:pt x="1774" y="1"/>
                  </a:cubicBezTo>
                  <a:cubicBezTo>
                    <a:pt x="1766" y="1"/>
                    <a:pt x="1757" y="1"/>
                    <a:pt x="1749"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1;p37">
              <a:extLst>
                <a:ext uri="{FF2B5EF4-FFF2-40B4-BE49-F238E27FC236}">
                  <a16:creationId xmlns:a16="http://schemas.microsoft.com/office/drawing/2014/main" id="{CDF4A193-1BB2-F836-DB93-1CEFA4ABC656}"/>
                </a:ext>
              </a:extLst>
            </p:cNvPr>
            <p:cNvSpPr/>
            <p:nvPr/>
          </p:nvSpPr>
          <p:spPr>
            <a:xfrm>
              <a:off x="-2770525" y="-2131500"/>
              <a:ext cx="389875" cy="354425"/>
            </a:xfrm>
            <a:custGeom>
              <a:avLst/>
              <a:gdLst/>
              <a:ahLst/>
              <a:cxnLst/>
              <a:rect l="l" t="t" r="r" b="b"/>
              <a:pathLst>
                <a:path w="15595" h="14177" extrusionOk="0">
                  <a:moveTo>
                    <a:pt x="914" y="1"/>
                  </a:moveTo>
                  <a:cubicBezTo>
                    <a:pt x="602" y="1"/>
                    <a:pt x="297" y="11"/>
                    <a:pt x="0" y="31"/>
                  </a:cubicBezTo>
                  <a:lnTo>
                    <a:pt x="8463" y="14177"/>
                  </a:lnTo>
                  <a:lnTo>
                    <a:pt x="15595" y="12361"/>
                  </a:lnTo>
                  <a:cubicBezTo>
                    <a:pt x="15595" y="12361"/>
                    <a:pt x="13425" y="5164"/>
                    <a:pt x="8249" y="1802"/>
                  </a:cubicBezTo>
                  <a:cubicBezTo>
                    <a:pt x="6507" y="672"/>
                    <a:pt x="3499" y="1"/>
                    <a:pt x="9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2;p37">
              <a:extLst>
                <a:ext uri="{FF2B5EF4-FFF2-40B4-BE49-F238E27FC236}">
                  <a16:creationId xmlns:a16="http://schemas.microsoft.com/office/drawing/2014/main" id="{54C7043A-1FB1-B8C1-ED72-4B282EA4096B}"/>
                </a:ext>
              </a:extLst>
            </p:cNvPr>
            <p:cNvSpPr/>
            <p:nvPr/>
          </p:nvSpPr>
          <p:spPr>
            <a:xfrm>
              <a:off x="-3407950" y="-1792550"/>
              <a:ext cx="627450" cy="526200"/>
            </a:xfrm>
            <a:custGeom>
              <a:avLst/>
              <a:gdLst/>
              <a:ahLst/>
              <a:cxnLst/>
              <a:rect l="l" t="t" r="r" b="b"/>
              <a:pathLst>
                <a:path w="25098" h="21048" extrusionOk="0">
                  <a:moveTo>
                    <a:pt x="4210" y="0"/>
                  </a:moveTo>
                  <a:cubicBezTo>
                    <a:pt x="4210" y="0"/>
                    <a:pt x="1" y="14052"/>
                    <a:pt x="3701" y="18675"/>
                  </a:cubicBezTo>
                  <a:cubicBezTo>
                    <a:pt x="5272" y="20636"/>
                    <a:pt x="12235" y="21047"/>
                    <a:pt x="17797" y="21047"/>
                  </a:cubicBezTo>
                  <a:cubicBezTo>
                    <a:pt x="21812" y="21047"/>
                    <a:pt x="25097" y="20833"/>
                    <a:pt x="25097" y="20833"/>
                  </a:cubicBezTo>
                  <a:lnTo>
                    <a:pt x="24546" y="13810"/>
                  </a:lnTo>
                  <a:cubicBezTo>
                    <a:pt x="24546" y="13810"/>
                    <a:pt x="13969" y="12293"/>
                    <a:pt x="13604" y="11086"/>
                  </a:cubicBezTo>
                  <a:cubicBezTo>
                    <a:pt x="13120" y="9484"/>
                    <a:pt x="15214" y="2131"/>
                    <a:pt x="15214" y="2131"/>
                  </a:cubicBezTo>
                  <a:lnTo>
                    <a:pt x="421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93;p37">
              <a:extLst>
                <a:ext uri="{FF2B5EF4-FFF2-40B4-BE49-F238E27FC236}">
                  <a16:creationId xmlns:a16="http://schemas.microsoft.com/office/drawing/2014/main" id="{4B0DB8E1-6AF1-610C-62F1-054089E0471B}"/>
                </a:ext>
              </a:extLst>
            </p:cNvPr>
            <p:cNvSpPr/>
            <p:nvPr/>
          </p:nvSpPr>
          <p:spPr>
            <a:xfrm>
              <a:off x="-2849450" y="-1449675"/>
              <a:ext cx="337525" cy="178025"/>
            </a:xfrm>
            <a:custGeom>
              <a:avLst/>
              <a:gdLst/>
              <a:ahLst/>
              <a:cxnLst/>
              <a:rect l="l" t="t" r="r" b="b"/>
              <a:pathLst>
                <a:path w="13501" h="7121" extrusionOk="0">
                  <a:moveTo>
                    <a:pt x="7977" y="4950"/>
                  </a:moveTo>
                  <a:cubicBezTo>
                    <a:pt x="7861" y="5000"/>
                    <a:pt x="7796" y="5028"/>
                    <a:pt x="7796" y="5028"/>
                  </a:cubicBezTo>
                  <a:cubicBezTo>
                    <a:pt x="7812" y="5007"/>
                    <a:pt x="7875" y="4981"/>
                    <a:pt x="7977" y="4950"/>
                  </a:cubicBezTo>
                  <a:close/>
                  <a:moveTo>
                    <a:pt x="1" y="1"/>
                  </a:moveTo>
                  <a:lnTo>
                    <a:pt x="966" y="7067"/>
                  </a:lnTo>
                  <a:cubicBezTo>
                    <a:pt x="966" y="7067"/>
                    <a:pt x="1593" y="7120"/>
                    <a:pt x="2600" y="7120"/>
                  </a:cubicBezTo>
                  <a:cubicBezTo>
                    <a:pt x="4033" y="7120"/>
                    <a:pt x="6238" y="7013"/>
                    <a:pt x="8509" y="6493"/>
                  </a:cubicBezTo>
                  <a:cubicBezTo>
                    <a:pt x="8948" y="6391"/>
                    <a:pt x="11456" y="5237"/>
                    <a:pt x="11692" y="4587"/>
                  </a:cubicBezTo>
                  <a:lnTo>
                    <a:pt x="11692" y="4587"/>
                  </a:lnTo>
                  <a:cubicBezTo>
                    <a:pt x="12216" y="4271"/>
                    <a:pt x="12594" y="3973"/>
                    <a:pt x="12684" y="3756"/>
                  </a:cubicBezTo>
                  <a:lnTo>
                    <a:pt x="12684" y="3756"/>
                  </a:lnTo>
                  <a:cubicBezTo>
                    <a:pt x="13188" y="3553"/>
                    <a:pt x="13501" y="3337"/>
                    <a:pt x="13447" y="3115"/>
                  </a:cubicBezTo>
                  <a:cubicBezTo>
                    <a:pt x="13415" y="2984"/>
                    <a:pt x="13149" y="2924"/>
                    <a:pt x="12748" y="2910"/>
                  </a:cubicBezTo>
                  <a:lnTo>
                    <a:pt x="12748" y="2910"/>
                  </a:lnTo>
                  <a:cubicBezTo>
                    <a:pt x="12800" y="2860"/>
                    <a:pt x="12825" y="2805"/>
                    <a:pt x="12817" y="2744"/>
                  </a:cubicBezTo>
                  <a:cubicBezTo>
                    <a:pt x="12766" y="2357"/>
                    <a:pt x="11354" y="2213"/>
                    <a:pt x="10447" y="2213"/>
                  </a:cubicBezTo>
                  <a:cubicBezTo>
                    <a:pt x="10434" y="2213"/>
                    <a:pt x="10420" y="2213"/>
                    <a:pt x="10407" y="2213"/>
                  </a:cubicBezTo>
                  <a:cubicBezTo>
                    <a:pt x="10398" y="2213"/>
                    <a:pt x="10388" y="2213"/>
                    <a:pt x="10379" y="2213"/>
                  </a:cubicBezTo>
                  <a:cubicBezTo>
                    <a:pt x="9360" y="2213"/>
                    <a:pt x="7597" y="2056"/>
                    <a:pt x="7451" y="1760"/>
                  </a:cubicBezTo>
                  <a:cubicBezTo>
                    <a:pt x="7348" y="1550"/>
                    <a:pt x="9698" y="1272"/>
                    <a:pt x="9732" y="869"/>
                  </a:cubicBezTo>
                  <a:cubicBezTo>
                    <a:pt x="9767" y="452"/>
                    <a:pt x="1554" y="39"/>
                    <a:pt x="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94;p37">
              <a:extLst>
                <a:ext uri="{FF2B5EF4-FFF2-40B4-BE49-F238E27FC236}">
                  <a16:creationId xmlns:a16="http://schemas.microsoft.com/office/drawing/2014/main" id="{49F6BF85-4CC1-AE44-4DD6-6DD8E3B6FC61}"/>
                </a:ext>
              </a:extLst>
            </p:cNvPr>
            <p:cNvSpPr/>
            <p:nvPr/>
          </p:nvSpPr>
          <p:spPr>
            <a:xfrm>
              <a:off x="-2637575" y="-1372025"/>
              <a:ext cx="96050" cy="9525"/>
            </a:xfrm>
            <a:custGeom>
              <a:avLst/>
              <a:gdLst/>
              <a:ahLst/>
              <a:cxnLst/>
              <a:rect l="l" t="t" r="r" b="b"/>
              <a:pathLst>
                <a:path w="3842" h="381" extrusionOk="0">
                  <a:moveTo>
                    <a:pt x="3487" y="1"/>
                  </a:moveTo>
                  <a:cubicBezTo>
                    <a:pt x="3282" y="1"/>
                    <a:pt x="3077" y="7"/>
                    <a:pt x="2873" y="16"/>
                  </a:cubicBezTo>
                  <a:cubicBezTo>
                    <a:pt x="2553" y="31"/>
                    <a:pt x="2231" y="56"/>
                    <a:pt x="1913" y="83"/>
                  </a:cubicBezTo>
                  <a:cubicBezTo>
                    <a:pt x="1593" y="112"/>
                    <a:pt x="1274" y="147"/>
                    <a:pt x="956" y="190"/>
                  </a:cubicBezTo>
                  <a:cubicBezTo>
                    <a:pt x="636" y="232"/>
                    <a:pt x="319" y="278"/>
                    <a:pt x="0" y="342"/>
                  </a:cubicBezTo>
                  <a:cubicBezTo>
                    <a:pt x="162" y="361"/>
                    <a:pt x="323" y="371"/>
                    <a:pt x="484" y="376"/>
                  </a:cubicBezTo>
                  <a:cubicBezTo>
                    <a:pt x="566" y="379"/>
                    <a:pt x="646" y="380"/>
                    <a:pt x="727" y="380"/>
                  </a:cubicBezTo>
                  <a:cubicBezTo>
                    <a:pt x="807" y="380"/>
                    <a:pt x="889" y="380"/>
                    <a:pt x="969" y="379"/>
                  </a:cubicBezTo>
                  <a:cubicBezTo>
                    <a:pt x="1292" y="373"/>
                    <a:pt x="1613" y="352"/>
                    <a:pt x="1935" y="323"/>
                  </a:cubicBezTo>
                  <a:cubicBezTo>
                    <a:pt x="2255" y="294"/>
                    <a:pt x="2575" y="255"/>
                    <a:pt x="2893" y="206"/>
                  </a:cubicBezTo>
                  <a:cubicBezTo>
                    <a:pt x="3052" y="179"/>
                    <a:pt x="3210" y="152"/>
                    <a:pt x="3369" y="120"/>
                  </a:cubicBezTo>
                  <a:cubicBezTo>
                    <a:pt x="3528" y="88"/>
                    <a:pt x="3685" y="53"/>
                    <a:pt x="3842" y="8"/>
                  </a:cubicBezTo>
                  <a:cubicBezTo>
                    <a:pt x="3723" y="3"/>
                    <a:pt x="3605" y="1"/>
                    <a:pt x="3487"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95;p37">
              <a:extLst>
                <a:ext uri="{FF2B5EF4-FFF2-40B4-BE49-F238E27FC236}">
                  <a16:creationId xmlns:a16="http://schemas.microsoft.com/office/drawing/2014/main" id="{B60C5DD9-275E-FEF9-77E7-82E143211240}"/>
                </a:ext>
              </a:extLst>
            </p:cNvPr>
            <p:cNvSpPr/>
            <p:nvPr/>
          </p:nvSpPr>
          <p:spPr>
            <a:xfrm>
              <a:off x="-2655250" y="-1348925"/>
              <a:ext cx="102575" cy="21125"/>
            </a:xfrm>
            <a:custGeom>
              <a:avLst/>
              <a:gdLst/>
              <a:ahLst/>
              <a:cxnLst/>
              <a:rect l="l" t="t" r="r" b="b"/>
              <a:pathLst>
                <a:path w="4103" h="845" extrusionOk="0">
                  <a:moveTo>
                    <a:pt x="4102" y="0"/>
                  </a:moveTo>
                  <a:lnTo>
                    <a:pt x="4102" y="0"/>
                  </a:lnTo>
                  <a:cubicBezTo>
                    <a:pt x="3753" y="47"/>
                    <a:pt x="3410" y="111"/>
                    <a:pt x="3066" y="176"/>
                  </a:cubicBezTo>
                  <a:lnTo>
                    <a:pt x="2937" y="202"/>
                  </a:lnTo>
                  <a:lnTo>
                    <a:pt x="2809" y="229"/>
                  </a:lnTo>
                  <a:cubicBezTo>
                    <a:pt x="2725" y="245"/>
                    <a:pt x="2639" y="263"/>
                    <a:pt x="2553" y="281"/>
                  </a:cubicBezTo>
                  <a:cubicBezTo>
                    <a:pt x="2469" y="300"/>
                    <a:pt x="2383" y="317"/>
                    <a:pt x="2298" y="336"/>
                  </a:cubicBezTo>
                  <a:cubicBezTo>
                    <a:pt x="2214" y="354"/>
                    <a:pt x="2128" y="373"/>
                    <a:pt x="2044" y="390"/>
                  </a:cubicBezTo>
                  <a:lnTo>
                    <a:pt x="1026" y="614"/>
                  </a:lnTo>
                  <a:cubicBezTo>
                    <a:pt x="685" y="688"/>
                    <a:pt x="346" y="762"/>
                    <a:pt x="0" y="828"/>
                  </a:cubicBezTo>
                  <a:cubicBezTo>
                    <a:pt x="87" y="835"/>
                    <a:pt x="176" y="842"/>
                    <a:pt x="265" y="844"/>
                  </a:cubicBezTo>
                  <a:cubicBezTo>
                    <a:pt x="282" y="844"/>
                    <a:pt x="299" y="844"/>
                    <a:pt x="316" y="844"/>
                  </a:cubicBezTo>
                  <a:cubicBezTo>
                    <a:pt x="387" y="844"/>
                    <a:pt x="458" y="842"/>
                    <a:pt x="530" y="841"/>
                  </a:cubicBezTo>
                  <a:cubicBezTo>
                    <a:pt x="551" y="841"/>
                    <a:pt x="573" y="841"/>
                    <a:pt x="595" y="839"/>
                  </a:cubicBezTo>
                  <a:lnTo>
                    <a:pt x="662" y="835"/>
                  </a:lnTo>
                  <a:lnTo>
                    <a:pt x="793" y="826"/>
                  </a:lnTo>
                  <a:cubicBezTo>
                    <a:pt x="837" y="823"/>
                    <a:pt x="882" y="821"/>
                    <a:pt x="925" y="815"/>
                  </a:cubicBezTo>
                  <a:cubicBezTo>
                    <a:pt x="969" y="810"/>
                    <a:pt x="1013" y="806"/>
                    <a:pt x="1056" y="800"/>
                  </a:cubicBezTo>
                  <a:cubicBezTo>
                    <a:pt x="1231" y="783"/>
                    <a:pt x="1405" y="755"/>
                    <a:pt x="1578" y="726"/>
                  </a:cubicBezTo>
                  <a:cubicBezTo>
                    <a:pt x="1666" y="711"/>
                    <a:pt x="1752" y="695"/>
                    <a:pt x="1837" y="679"/>
                  </a:cubicBezTo>
                  <a:cubicBezTo>
                    <a:pt x="1923" y="662"/>
                    <a:pt x="2009" y="645"/>
                    <a:pt x="2095" y="626"/>
                  </a:cubicBezTo>
                  <a:cubicBezTo>
                    <a:pt x="2181" y="607"/>
                    <a:pt x="2266" y="588"/>
                    <a:pt x="2351" y="567"/>
                  </a:cubicBezTo>
                  <a:cubicBezTo>
                    <a:pt x="2435" y="546"/>
                    <a:pt x="2521" y="525"/>
                    <a:pt x="2605" y="503"/>
                  </a:cubicBezTo>
                  <a:cubicBezTo>
                    <a:pt x="2776" y="458"/>
                    <a:pt x="2944" y="412"/>
                    <a:pt x="3112" y="361"/>
                  </a:cubicBezTo>
                  <a:cubicBezTo>
                    <a:pt x="3279" y="309"/>
                    <a:pt x="3446" y="255"/>
                    <a:pt x="3612" y="195"/>
                  </a:cubicBezTo>
                  <a:cubicBezTo>
                    <a:pt x="3776" y="135"/>
                    <a:pt x="3941" y="73"/>
                    <a:pt x="4102" y="0"/>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96;p37">
              <a:extLst>
                <a:ext uri="{FF2B5EF4-FFF2-40B4-BE49-F238E27FC236}">
                  <a16:creationId xmlns:a16="http://schemas.microsoft.com/office/drawing/2014/main" id="{E204C2A1-10DB-2422-4C08-8DCF8EF93AF4}"/>
                </a:ext>
              </a:extLst>
            </p:cNvPr>
            <p:cNvSpPr/>
            <p:nvPr/>
          </p:nvSpPr>
          <p:spPr>
            <a:xfrm>
              <a:off x="-2661850" y="-1325775"/>
              <a:ext cx="90075" cy="24575"/>
            </a:xfrm>
            <a:custGeom>
              <a:avLst/>
              <a:gdLst/>
              <a:ahLst/>
              <a:cxnLst/>
              <a:rect l="l" t="t" r="r" b="b"/>
              <a:pathLst>
                <a:path w="3603" h="983" extrusionOk="0">
                  <a:moveTo>
                    <a:pt x="3602" y="1"/>
                  </a:moveTo>
                  <a:lnTo>
                    <a:pt x="3602" y="1"/>
                  </a:lnTo>
                  <a:cubicBezTo>
                    <a:pt x="3291" y="50"/>
                    <a:pt x="2986" y="119"/>
                    <a:pt x="2685" y="194"/>
                  </a:cubicBezTo>
                  <a:cubicBezTo>
                    <a:pt x="2382" y="268"/>
                    <a:pt x="2082" y="350"/>
                    <a:pt x="1784" y="433"/>
                  </a:cubicBezTo>
                  <a:cubicBezTo>
                    <a:pt x="1486" y="517"/>
                    <a:pt x="1189" y="606"/>
                    <a:pt x="893" y="697"/>
                  </a:cubicBezTo>
                  <a:cubicBezTo>
                    <a:pt x="594" y="789"/>
                    <a:pt x="299" y="882"/>
                    <a:pt x="1" y="983"/>
                  </a:cubicBezTo>
                  <a:cubicBezTo>
                    <a:pt x="81" y="983"/>
                    <a:pt x="159" y="980"/>
                    <a:pt x="238" y="974"/>
                  </a:cubicBezTo>
                  <a:cubicBezTo>
                    <a:pt x="317" y="969"/>
                    <a:pt x="394" y="961"/>
                    <a:pt x="472" y="952"/>
                  </a:cubicBezTo>
                  <a:cubicBezTo>
                    <a:pt x="551" y="945"/>
                    <a:pt x="628" y="932"/>
                    <a:pt x="705" y="920"/>
                  </a:cubicBezTo>
                  <a:cubicBezTo>
                    <a:pt x="783" y="908"/>
                    <a:pt x="861" y="897"/>
                    <a:pt x="938" y="881"/>
                  </a:cubicBezTo>
                  <a:cubicBezTo>
                    <a:pt x="1245" y="824"/>
                    <a:pt x="1549" y="750"/>
                    <a:pt x="1850" y="665"/>
                  </a:cubicBezTo>
                  <a:cubicBezTo>
                    <a:pt x="2151" y="580"/>
                    <a:pt x="2448" y="484"/>
                    <a:pt x="2740" y="375"/>
                  </a:cubicBezTo>
                  <a:cubicBezTo>
                    <a:pt x="2887" y="319"/>
                    <a:pt x="3032" y="261"/>
                    <a:pt x="3176" y="200"/>
                  </a:cubicBezTo>
                  <a:cubicBezTo>
                    <a:pt x="3319" y="139"/>
                    <a:pt x="3463" y="75"/>
                    <a:pt x="3602"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97;p37">
              <a:extLst>
                <a:ext uri="{FF2B5EF4-FFF2-40B4-BE49-F238E27FC236}">
                  <a16:creationId xmlns:a16="http://schemas.microsoft.com/office/drawing/2014/main" id="{EA47B0E7-D317-81E8-C235-ABE3E6E5643F}"/>
                </a:ext>
              </a:extLst>
            </p:cNvPr>
            <p:cNvSpPr/>
            <p:nvPr/>
          </p:nvSpPr>
          <p:spPr>
            <a:xfrm>
              <a:off x="-3334475" y="-2147950"/>
              <a:ext cx="369125" cy="448550"/>
            </a:xfrm>
            <a:custGeom>
              <a:avLst/>
              <a:gdLst/>
              <a:ahLst/>
              <a:cxnLst/>
              <a:rect l="l" t="t" r="r" b="b"/>
              <a:pathLst>
                <a:path w="14765" h="17942" extrusionOk="0">
                  <a:moveTo>
                    <a:pt x="14747" y="1"/>
                  </a:moveTo>
                  <a:cubicBezTo>
                    <a:pt x="14747" y="1"/>
                    <a:pt x="9145" y="377"/>
                    <a:pt x="7014" y="1982"/>
                  </a:cubicBezTo>
                  <a:cubicBezTo>
                    <a:pt x="1308" y="6277"/>
                    <a:pt x="0" y="14679"/>
                    <a:pt x="0" y="14679"/>
                  </a:cubicBezTo>
                  <a:lnTo>
                    <a:pt x="12515" y="17942"/>
                  </a:lnTo>
                  <a:lnTo>
                    <a:pt x="14764" y="11034"/>
                  </a:lnTo>
                  <a:lnTo>
                    <a:pt x="14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98;p37">
              <a:extLst>
                <a:ext uri="{FF2B5EF4-FFF2-40B4-BE49-F238E27FC236}">
                  <a16:creationId xmlns:a16="http://schemas.microsoft.com/office/drawing/2014/main" id="{3EAEA60D-26AC-A1D8-AB6E-7656F10E5A04}"/>
                </a:ext>
              </a:extLst>
            </p:cNvPr>
            <p:cNvSpPr/>
            <p:nvPr/>
          </p:nvSpPr>
          <p:spPr>
            <a:xfrm>
              <a:off x="-3034250" y="-1843400"/>
              <a:ext cx="42825" cy="144850"/>
            </a:xfrm>
            <a:custGeom>
              <a:avLst/>
              <a:gdLst/>
              <a:ahLst/>
              <a:cxnLst/>
              <a:rect l="l" t="t" r="r" b="b"/>
              <a:pathLst>
                <a:path w="1713" h="5794" fill="none" extrusionOk="0">
                  <a:moveTo>
                    <a:pt x="0" y="5793"/>
                  </a:moveTo>
                  <a:cubicBezTo>
                    <a:pt x="655" y="2592"/>
                    <a:pt x="1712" y="1"/>
                    <a:pt x="1712"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9;p37">
              <a:extLst>
                <a:ext uri="{FF2B5EF4-FFF2-40B4-BE49-F238E27FC236}">
                  <a16:creationId xmlns:a16="http://schemas.microsoft.com/office/drawing/2014/main" id="{CD178066-C3B1-981D-0EF2-87B91749E423}"/>
                </a:ext>
              </a:extLst>
            </p:cNvPr>
            <p:cNvSpPr/>
            <p:nvPr/>
          </p:nvSpPr>
          <p:spPr>
            <a:xfrm>
              <a:off x="-2594275" y="-1975875"/>
              <a:ext cx="51600" cy="193500"/>
            </a:xfrm>
            <a:custGeom>
              <a:avLst/>
              <a:gdLst/>
              <a:ahLst/>
              <a:cxnLst/>
              <a:rect l="l" t="t" r="r" b="b"/>
              <a:pathLst>
                <a:path w="2064" h="7740" fill="none" extrusionOk="0">
                  <a:moveTo>
                    <a:pt x="2063" y="7739"/>
                  </a:moveTo>
                  <a:cubicBezTo>
                    <a:pt x="1154" y="2942"/>
                    <a:pt x="1" y="1"/>
                    <a:pt x="1"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00;p37">
              <a:extLst>
                <a:ext uri="{FF2B5EF4-FFF2-40B4-BE49-F238E27FC236}">
                  <a16:creationId xmlns:a16="http://schemas.microsoft.com/office/drawing/2014/main" id="{91346E5D-268E-85FA-6785-D4B256F8CD8A}"/>
                </a:ext>
              </a:extLst>
            </p:cNvPr>
            <p:cNvSpPr/>
            <p:nvPr/>
          </p:nvSpPr>
          <p:spPr>
            <a:xfrm>
              <a:off x="-3323425" y="-1829750"/>
              <a:ext cx="299125" cy="88400"/>
            </a:xfrm>
            <a:custGeom>
              <a:avLst/>
              <a:gdLst/>
              <a:ahLst/>
              <a:cxnLst/>
              <a:rect l="l" t="t" r="r" b="b"/>
              <a:pathLst>
                <a:path w="11965" h="3536" fill="none" extrusionOk="0">
                  <a:moveTo>
                    <a:pt x="0" y="0"/>
                  </a:moveTo>
                  <a:lnTo>
                    <a:pt x="11964" y="353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01;p37">
              <a:extLst>
                <a:ext uri="{FF2B5EF4-FFF2-40B4-BE49-F238E27FC236}">
                  <a16:creationId xmlns:a16="http://schemas.microsoft.com/office/drawing/2014/main" id="{912D144F-B6C1-8F1E-7D8D-609CE74293C4}"/>
                </a:ext>
              </a:extLst>
            </p:cNvPr>
            <p:cNvSpPr/>
            <p:nvPr/>
          </p:nvSpPr>
          <p:spPr>
            <a:xfrm>
              <a:off x="-2551025" y="-1864850"/>
              <a:ext cx="154675" cy="41625"/>
            </a:xfrm>
            <a:custGeom>
              <a:avLst/>
              <a:gdLst/>
              <a:ahLst/>
              <a:cxnLst/>
              <a:rect l="l" t="t" r="r" b="b"/>
              <a:pathLst>
                <a:path w="6187" h="1665" fill="none" extrusionOk="0">
                  <a:moveTo>
                    <a:pt x="6186" y="1"/>
                  </a:moveTo>
                  <a:lnTo>
                    <a:pt x="0" y="166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02;p37">
              <a:extLst>
                <a:ext uri="{FF2B5EF4-FFF2-40B4-BE49-F238E27FC236}">
                  <a16:creationId xmlns:a16="http://schemas.microsoft.com/office/drawing/2014/main" id="{D69C3F83-AAC9-F07A-10E7-8707A5D8A2A5}"/>
                </a:ext>
              </a:extLst>
            </p:cNvPr>
            <p:cNvSpPr/>
            <p:nvPr/>
          </p:nvSpPr>
          <p:spPr>
            <a:xfrm>
              <a:off x="-2995625" y="-2145050"/>
              <a:ext cx="260800" cy="73350"/>
            </a:xfrm>
            <a:custGeom>
              <a:avLst/>
              <a:gdLst/>
              <a:ahLst/>
              <a:cxnLst/>
              <a:rect l="l" t="t" r="r" b="b"/>
              <a:pathLst>
                <a:path w="10432" h="2934" fill="none" extrusionOk="0">
                  <a:moveTo>
                    <a:pt x="0" y="1"/>
                  </a:moveTo>
                  <a:cubicBezTo>
                    <a:pt x="0" y="1"/>
                    <a:pt x="1498" y="2933"/>
                    <a:pt x="5872" y="2640"/>
                  </a:cubicBezTo>
                  <a:cubicBezTo>
                    <a:pt x="10246" y="2346"/>
                    <a:pt x="10431" y="548"/>
                    <a:pt x="10431" y="548"/>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03;p37">
              <a:extLst>
                <a:ext uri="{FF2B5EF4-FFF2-40B4-BE49-F238E27FC236}">
                  <a16:creationId xmlns:a16="http://schemas.microsoft.com/office/drawing/2014/main" id="{1C8EFC04-C3A6-573B-7C70-6F4B59C249EF}"/>
                </a:ext>
              </a:extLst>
            </p:cNvPr>
            <p:cNvSpPr/>
            <p:nvPr/>
          </p:nvSpPr>
          <p:spPr>
            <a:xfrm>
              <a:off x="-2054400" y="-2035750"/>
              <a:ext cx="347675" cy="335925"/>
            </a:xfrm>
            <a:custGeom>
              <a:avLst/>
              <a:gdLst/>
              <a:ahLst/>
              <a:cxnLst/>
              <a:rect l="l" t="t" r="r" b="b"/>
              <a:pathLst>
                <a:path w="13907" h="13437" extrusionOk="0">
                  <a:moveTo>
                    <a:pt x="11611" y="1"/>
                  </a:moveTo>
                  <a:cubicBezTo>
                    <a:pt x="11076" y="1"/>
                    <a:pt x="8701" y="2418"/>
                    <a:pt x="8323" y="2418"/>
                  </a:cubicBezTo>
                  <a:cubicBezTo>
                    <a:pt x="8320" y="2418"/>
                    <a:pt x="8317" y="2418"/>
                    <a:pt x="8314" y="2418"/>
                  </a:cubicBezTo>
                  <a:cubicBezTo>
                    <a:pt x="7951" y="2374"/>
                    <a:pt x="9092" y="1159"/>
                    <a:pt x="8677" y="1028"/>
                  </a:cubicBezTo>
                  <a:cubicBezTo>
                    <a:pt x="8673" y="1027"/>
                    <a:pt x="8668" y="1026"/>
                    <a:pt x="8662" y="1026"/>
                  </a:cubicBezTo>
                  <a:cubicBezTo>
                    <a:pt x="8095" y="1026"/>
                    <a:pt x="1" y="7315"/>
                    <a:pt x="1" y="7315"/>
                  </a:cubicBezTo>
                  <a:lnTo>
                    <a:pt x="5354" y="13436"/>
                  </a:lnTo>
                  <a:cubicBezTo>
                    <a:pt x="9329" y="9471"/>
                    <a:pt x="13907" y="3616"/>
                    <a:pt x="13560" y="3299"/>
                  </a:cubicBezTo>
                  <a:cubicBezTo>
                    <a:pt x="13534" y="3275"/>
                    <a:pt x="13496" y="3263"/>
                    <a:pt x="13449" y="3263"/>
                  </a:cubicBezTo>
                  <a:cubicBezTo>
                    <a:pt x="12894" y="3263"/>
                    <a:pt x="11060" y="4873"/>
                    <a:pt x="11060" y="4873"/>
                  </a:cubicBezTo>
                  <a:cubicBezTo>
                    <a:pt x="11060" y="4873"/>
                    <a:pt x="13805" y="2266"/>
                    <a:pt x="13543" y="1958"/>
                  </a:cubicBezTo>
                  <a:cubicBezTo>
                    <a:pt x="13526" y="1938"/>
                    <a:pt x="13498" y="1929"/>
                    <a:pt x="13459" y="1929"/>
                  </a:cubicBezTo>
                  <a:cubicBezTo>
                    <a:pt x="12897" y="1929"/>
                    <a:pt x="10176" y="3916"/>
                    <a:pt x="10176" y="3916"/>
                  </a:cubicBezTo>
                  <a:cubicBezTo>
                    <a:pt x="10176" y="3916"/>
                    <a:pt x="13248" y="979"/>
                    <a:pt x="12989" y="687"/>
                  </a:cubicBezTo>
                  <a:cubicBezTo>
                    <a:pt x="12962" y="657"/>
                    <a:pt x="12921" y="643"/>
                    <a:pt x="12868" y="643"/>
                  </a:cubicBezTo>
                  <a:cubicBezTo>
                    <a:pt x="12186" y="643"/>
                    <a:pt x="9495" y="2905"/>
                    <a:pt x="9495" y="2905"/>
                  </a:cubicBezTo>
                  <a:cubicBezTo>
                    <a:pt x="9495" y="2905"/>
                    <a:pt x="12187" y="343"/>
                    <a:pt x="11672" y="16"/>
                  </a:cubicBezTo>
                  <a:cubicBezTo>
                    <a:pt x="11656" y="6"/>
                    <a:pt x="11636" y="1"/>
                    <a:pt x="1161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04;p37">
              <a:extLst>
                <a:ext uri="{FF2B5EF4-FFF2-40B4-BE49-F238E27FC236}">
                  <a16:creationId xmlns:a16="http://schemas.microsoft.com/office/drawing/2014/main" id="{D75FAA4A-0A0A-E96B-14E9-996E35099609}"/>
                </a:ext>
              </a:extLst>
            </p:cNvPr>
            <p:cNvSpPr/>
            <p:nvPr/>
          </p:nvSpPr>
          <p:spPr>
            <a:xfrm>
              <a:off x="-1895000" y="-1966350"/>
              <a:ext cx="33825" cy="66175"/>
            </a:xfrm>
            <a:custGeom>
              <a:avLst/>
              <a:gdLst/>
              <a:ahLst/>
              <a:cxnLst/>
              <a:rect l="l" t="t" r="r" b="b"/>
              <a:pathLst>
                <a:path w="1353" h="2647" fill="none" extrusionOk="0">
                  <a:moveTo>
                    <a:pt x="1353" y="1"/>
                  </a:moveTo>
                  <a:cubicBezTo>
                    <a:pt x="1353" y="1"/>
                    <a:pt x="754" y="1495"/>
                    <a:pt x="0" y="2647"/>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05;p37">
              <a:extLst>
                <a:ext uri="{FF2B5EF4-FFF2-40B4-BE49-F238E27FC236}">
                  <a16:creationId xmlns:a16="http://schemas.microsoft.com/office/drawing/2014/main" id="{8EB342D9-8808-C45A-8289-BF0E30148581}"/>
                </a:ext>
              </a:extLst>
            </p:cNvPr>
            <p:cNvSpPr/>
            <p:nvPr/>
          </p:nvSpPr>
          <p:spPr>
            <a:xfrm>
              <a:off x="-1869775" y="-1909100"/>
              <a:ext cx="78825" cy="26450"/>
            </a:xfrm>
            <a:custGeom>
              <a:avLst/>
              <a:gdLst/>
              <a:ahLst/>
              <a:cxnLst/>
              <a:rect l="l" t="t" r="r" b="b"/>
              <a:pathLst>
                <a:path w="3153" h="1058" fill="none" extrusionOk="0">
                  <a:moveTo>
                    <a:pt x="1" y="1058"/>
                  </a:moveTo>
                  <a:cubicBezTo>
                    <a:pt x="882" y="158"/>
                    <a:pt x="2053" y="0"/>
                    <a:pt x="3153" y="5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06;p37">
              <a:extLst>
                <a:ext uri="{FF2B5EF4-FFF2-40B4-BE49-F238E27FC236}">
                  <a16:creationId xmlns:a16="http://schemas.microsoft.com/office/drawing/2014/main" id="{FA7D0960-F150-F2F2-0389-CC76BF9C94F5}"/>
                </a:ext>
              </a:extLst>
            </p:cNvPr>
            <p:cNvSpPr/>
            <p:nvPr/>
          </p:nvSpPr>
          <p:spPr>
            <a:xfrm>
              <a:off x="-2885300" y="-1478500"/>
              <a:ext cx="1587175" cy="724950"/>
            </a:xfrm>
            <a:custGeom>
              <a:avLst/>
              <a:gdLst/>
              <a:ahLst/>
              <a:cxnLst/>
              <a:rect l="l" t="t" r="r" b="b"/>
              <a:pathLst>
                <a:path w="63487" h="28998" extrusionOk="0">
                  <a:moveTo>
                    <a:pt x="35633" y="0"/>
                  </a:moveTo>
                  <a:cubicBezTo>
                    <a:pt x="35458" y="0"/>
                    <a:pt x="35283" y="6"/>
                    <a:pt x="35107" y="18"/>
                  </a:cubicBezTo>
                  <a:cubicBezTo>
                    <a:pt x="30978" y="296"/>
                    <a:pt x="7620" y="9394"/>
                    <a:pt x="7620" y="9394"/>
                  </a:cubicBezTo>
                  <a:lnTo>
                    <a:pt x="700" y="22154"/>
                  </a:lnTo>
                  <a:cubicBezTo>
                    <a:pt x="700" y="22154"/>
                    <a:pt x="1" y="26345"/>
                    <a:pt x="4072" y="26345"/>
                  </a:cubicBezTo>
                  <a:cubicBezTo>
                    <a:pt x="4211" y="26345"/>
                    <a:pt x="4355" y="26340"/>
                    <a:pt x="4505" y="26330"/>
                  </a:cubicBezTo>
                  <a:cubicBezTo>
                    <a:pt x="15575" y="25587"/>
                    <a:pt x="33221" y="12398"/>
                    <a:pt x="33221" y="12398"/>
                  </a:cubicBezTo>
                  <a:lnTo>
                    <a:pt x="54666" y="28998"/>
                  </a:lnTo>
                  <a:lnTo>
                    <a:pt x="63487" y="19587"/>
                  </a:lnTo>
                  <a:cubicBezTo>
                    <a:pt x="63487" y="19587"/>
                    <a:pt x="48971" y="7471"/>
                    <a:pt x="44702" y="4195"/>
                  </a:cubicBezTo>
                  <a:cubicBezTo>
                    <a:pt x="42997" y="2888"/>
                    <a:pt x="39548" y="0"/>
                    <a:pt x="35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07;p37">
              <a:extLst>
                <a:ext uri="{FF2B5EF4-FFF2-40B4-BE49-F238E27FC236}">
                  <a16:creationId xmlns:a16="http://schemas.microsoft.com/office/drawing/2014/main" id="{98917782-9ED3-AC8D-59CF-31F8671E49C5}"/>
                </a:ext>
              </a:extLst>
            </p:cNvPr>
            <p:cNvSpPr/>
            <p:nvPr/>
          </p:nvSpPr>
          <p:spPr>
            <a:xfrm>
              <a:off x="-2776725" y="-1222825"/>
              <a:ext cx="1287025" cy="438400"/>
            </a:xfrm>
            <a:custGeom>
              <a:avLst/>
              <a:gdLst/>
              <a:ahLst/>
              <a:cxnLst/>
              <a:rect l="l" t="t" r="r" b="b"/>
              <a:pathLst>
                <a:path w="51481" h="17536" fill="none" extrusionOk="0">
                  <a:moveTo>
                    <a:pt x="1" y="13697"/>
                  </a:moveTo>
                  <a:cubicBezTo>
                    <a:pt x="9546" y="13056"/>
                    <a:pt x="23946" y="2670"/>
                    <a:pt x="27768" y="350"/>
                  </a:cubicBezTo>
                  <a:cubicBezTo>
                    <a:pt x="28344" y="1"/>
                    <a:pt x="29075" y="43"/>
                    <a:pt x="29606" y="456"/>
                  </a:cubicBezTo>
                  <a:lnTo>
                    <a:pt x="51481" y="17536"/>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08;p37">
              <a:extLst>
                <a:ext uri="{FF2B5EF4-FFF2-40B4-BE49-F238E27FC236}">
                  <a16:creationId xmlns:a16="http://schemas.microsoft.com/office/drawing/2014/main" id="{AC2440D6-0B15-CC0D-B588-40B8ADBF38DA}"/>
                </a:ext>
              </a:extLst>
            </p:cNvPr>
            <p:cNvSpPr/>
            <p:nvPr/>
          </p:nvSpPr>
          <p:spPr>
            <a:xfrm>
              <a:off x="-3190125" y="-1574200"/>
              <a:ext cx="1382575" cy="829750"/>
            </a:xfrm>
            <a:custGeom>
              <a:avLst/>
              <a:gdLst/>
              <a:ahLst/>
              <a:cxnLst/>
              <a:rect l="l" t="t" r="r" b="b"/>
              <a:pathLst>
                <a:path w="55303" h="33190" extrusionOk="0">
                  <a:moveTo>
                    <a:pt x="37482" y="0"/>
                  </a:moveTo>
                  <a:cubicBezTo>
                    <a:pt x="34551" y="0"/>
                    <a:pt x="31436" y="1410"/>
                    <a:pt x="27830" y="3503"/>
                  </a:cubicBezTo>
                  <a:cubicBezTo>
                    <a:pt x="24544" y="5408"/>
                    <a:pt x="14314" y="14402"/>
                    <a:pt x="14314" y="14402"/>
                  </a:cubicBezTo>
                  <a:lnTo>
                    <a:pt x="1759" y="15246"/>
                  </a:lnTo>
                  <a:cubicBezTo>
                    <a:pt x="1759" y="15246"/>
                    <a:pt x="0" y="30755"/>
                    <a:pt x="12464" y="30755"/>
                  </a:cubicBezTo>
                  <a:cubicBezTo>
                    <a:pt x="12813" y="30755"/>
                    <a:pt x="13173" y="30743"/>
                    <a:pt x="13545" y="30718"/>
                  </a:cubicBezTo>
                  <a:cubicBezTo>
                    <a:pt x="23161" y="30072"/>
                    <a:pt x="35246" y="16386"/>
                    <a:pt x="35246" y="16386"/>
                  </a:cubicBezTo>
                  <a:lnTo>
                    <a:pt x="42672" y="33190"/>
                  </a:lnTo>
                  <a:lnTo>
                    <a:pt x="55302" y="29445"/>
                  </a:lnTo>
                  <a:cubicBezTo>
                    <a:pt x="55302" y="29445"/>
                    <a:pt x="49091" y="13845"/>
                    <a:pt x="46960" y="8549"/>
                  </a:cubicBezTo>
                  <a:cubicBezTo>
                    <a:pt x="45147" y="4042"/>
                    <a:pt x="41876" y="500"/>
                    <a:pt x="38612" y="73"/>
                  </a:cubicBezTo>
                  <a:cubicBezTo>
                    <a:pt x="38238" y="24"/>
                    <a:pt x="37861" y="0"/>
                    <a:pt x="374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09;p37">
              <a:extLst>
                <a:ext uri="{FF2B5EF4-FFF2-40B4-BE49-F238E27FC236}">
                  <a16:creationId xmlns:a16="http://schemas.microsoft.com/office/drawing/2014/main" id="{077B11A3-4454-2878-8767-C444669AB94A}"/>
                </a:ext>
              </a:extLst>
            </p:cNvPr>
            <p:cNvSpPr/>
            <p:nvPr/>
          </p:nvSpPr>
          <p:spPr>
            <a:xfrm>
              <a:off x="-3076000" y="-1256750"/>
              <a:ext cx="1003600" cy="497200"/>
            </a:xfrm>
            <a:custGeom>
              <a:avLst/>
              <a:gdLst/>
              <a:ahLst/>
              <a:cxnLst/>
              <a:rect l="l" t="t" r="r" b="b"/>
              <a:pathLst>
                <a:path w="40144" h="19888" fill="none" extrusionOk="0">
                  <a:moveTo>
                    <a:pt x="811" y="2305"/>
                  </a:moveTo>
                  <a:cubicBezTo>
                    <a:pt x="811" y="2305"/>
                    <a:pt x="0" y="15853"/>
                    <a:pt x="9762" y="15197"/>
                  </a:cubicBezTo>
                  <a:cubicBezTo>
                    <a:pt x="15611" y="14804"/>
                    <a:pt x="27110" y="3186"/>
                    <a:pt x="30368" y="374"/>
                  </a:cubicBezTo>
                  <a:cubicBezTo>
                    <a:pt x="30802" y="1"/>
                    <a:pt x="31472" y="153"/>
                    <a:pt x="31701" y="677"/>
                  </a:cubicBezTo>
                  <a:lnTo>
                    <a:pt x="40143" y="19888"/>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10;p37">
              <a:extLst>
                <a:ext uri="{FF2B5EF4-FFF2-40B4-BE49-F238E27FC236}">
                  <a16:creationId xmlns:a16="http://schemas.microsoft.com/office/drawing/2014/main" id="{301A43C3-1D69-58FF-EA8B-27FFDFD84BDF}"/>
                </a:ext>
              </a:extLst>
            </p:cNvPr>
            <p:cNvSpPr/>
            <p:nvPr/>
          </p:nvSpPr>
          <p:spPr>
            <a:xfrm>
              <a:off x="-3052900" y="-1206350"/>
              <a:ext cx="104275" cy="91850"/>
            </a:xfrm>
            <a:custGeom>
              <a:avLst/>
              <a:gdLst/>
              <a:ahLst/>
              <a:cxnLst/>
              <a:rect l="l" t="t" r="r" b="b"/>
              <a:pathLst>
                <a:path w="4171" h="3674" fill="none" extrusionOk="0">
                  <a:moveTo>
                    <a:pt x="0" y="3674"/>
                  </a:moveTo>
                  <a:cubicBezTo>
                    <a:pt x="0" y="3674"/>
                    <a:pt x="3871" y="3198"/>
                    <a:pt x="4170" y="1"/>
                  </a:cubicBez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11;p37">
              <a:extLst>
                <a:ext uri="{FF2B5EF4-FFF2-40B4-BE49-F238E27FC236}">
                  <a16:creationId xmlns:a16="http://schemas.microsoft.com/office/drawing/2014/main" id="{B43465BD-A57C-B6BF-5DEF-AE3522483AE8}"/>
                </a:ext>
              </a:extLst>
            </p:cNvPr>
            <p:cNvSpPr/>
            <p:nvPr/>
          </p:nvSpPr>
          <p:spPr>
            <a:xfrm>
              <a:off x="-2149125" y="-898325"/>
              <a:ext cx="317525" cy="95500"/>
            </a:xfrm>
            <a:custGeom>
              <a:avLst/>
              <a:gdLst/>
              <a:ahLst/>
              <a:cxnLst/>
              <a:rect l="l" t="t" r="r" b="b"/>
              <a:pathLst>
                <a:path w="12701" h="3820" fill="none" extrusionOk="0">
                  <a:moveTo>
                    <a:pt x="0" y="3820"/>
                  </a:moveTo>
                  <a:lnTo>
                    <a:pt x="12701" y="0"/>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12;p37">
              <a:extLst>
                <a:ext uri="{FF2B5EF4-FFF2-40B4-BE49-F238E27FC236}">
                  <a16:creationId xmlns:a16="http://schemas.microsoft.com/office/drawing/2014/main" id="{5A783F50-CCC7-3854-54F6-97A8A4C059EE}"/>
                </a:ext>
              </a:extLst>
            </p:cNvPr>
            <p:cNvSpPr/>
            <p:nvPr/>
          </p:nvSpPr>
          <p:spPr>
            <a:xfrm>
              <a:off x="-1570025" y="-1030950"/>
              <a:ext cx="221400" cy="237675"/>
            </a:xfrm>
            <a:custGeom>
              <a:avLst/>
              <a:gdLst/>
              <a:ahLst/>
              <a:cxnLst/>
              <a:rect l="l" t="t" r="r" b="b"/>
              <a:pathLst>
                <a:path w="8856" h="9507" fill="none" extrusionOk="0">
                  <a:moveTo>
                    <a:pt x="1" y="9506"/>
                  </a:moveTo>
                  <a:lnTo>
                    <a:pt x="8855" y="0"/>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448E91AE-8B60-7720-ABE3-47AADF9611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88169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grpSp>
        <p:nvGrpSpPr>
          <p:cNvPr id="36" name="Google Shape;1716;p49">
            <a:extLst>
              <a:ext uri="{FF2B5EF4-FFF2-40B4-BE49-F238E27FC236}">
                <a16:creationId xmlns:a16="http://schemas.microsoft.com/office/drawing/2014/main" id="{F108D739-7671-2E51-2C83-61064051D456}"/>
              </a:ext>
            </a:extLst>
          </p:cNvPr>
          <p:cNvGrpSpPr/>
          <p:nvPr/>
        </p:nvGrpSpPr>
        <p:grpSpPr>
          <a:xfrm flipH="1">
            <a:off x="2021008" y="591173"/>
            <a:ext cx="5339244" cy="4106377"/>
            <a:chOff x="2362200" y="890550"/>
            <a:chExt cx="4371900" cy="3362400"/>
          </a:xfrm>
        </p:grpSpPr>
        <p:sp>
          <p:nvSpPr>
            <p:cNvPr id="37" name="Google Shape;1717;p49">
              <a:extLst>
                <a:ext uri="{FF2B5EF4-FFF2-40B4-BE49-F238E27FC236}">
                  <a16:creationId xmlns:a16="http://schemas.microsoft.com/office/drawing/2014/main" id="{4504C129-62AA-E183-DF2A-8E9E9DA66A08}"/>
                </a:ext>
              </a:extLst>
            </p:cNvPr>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18;p49">
              <a:extLst>
                <a:ext uri="{FF2B5EF4-FFF2-40B4-BE49-F238E27FC236}">
                  <a16:creationId xmlns:a16="http://schemas.microsoft.com/office/drawing/2014/main" id="{7ABD9D84-958D-1900-746B-D52E78EC9734}"/>
                </a:ext>
              </a:extLst>
            </p:cNvPr>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19;p49">
              <a:extLst>
                <a:ext uri="{FF2B5EF4-FFF2-40B4-BE49-F238E27FC236}">
                  <a16:creationId xmlns:a16="http://schemas.microsoft.com/office/drawing/2014/main" id="{BD79F7EE-E9CD-3F42-3F83-7F3B8AEF0DCA}"/>
                </a:ext>
              </a:extLst>
            </p:cNvPr>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20;p49">
              <a:extLst>
                <a:ext uri="{FF2B5EF4-FFF2-40B4-BE49-F238E27FC236}">
                  <a16:creationId xmlns:a16="http://schemas.microsoft.com/office/drawing/2014/main" id="{C4186E2F-F747-5D13-3257-3706A901F037}"/>
                </a:ext>
              </a:extLst>
            </p:cNvPr>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21;p49">
              <a:extLst>
                <a:ext uri="{FF2B5EF4-FFF2-40B4-BE49-F238E27FC236}">
                  <a16:creationId xmlns:a16="http://schemas.microsoft.com/office/drawing/2014/main" id="{AF0F95F8-9587-63E4-D430-9D3C23FDF7CE}"/>
                </a:ext>
              </a:extLst>
            </p:cNvPr>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722;p49">
            <a:extLst>
              <a:ext uri="{FF2B5EF4-FFF2-40B4-BE49-F238E27FC236}">
                <a16:creationId xmlns:a16="http://schemas.microsoft.com/office/drawing/2014/main" id="{E383C30C-CFE6-4F65-8FF1-056388258919}"/>
              </a:ext>
            </a:extLst>
          </p:cNvPr>
          <p:cNvGrpSpPr/>
          <p:nvPr/>
        </p:nvGrpSpPr>
        <p:grpSpPr>
          <a:xfrm flipH="1">
            <a:off x="1779310" y="909776"/>
            <a:ext cx="5339244" cy="4106377"/>
            <a:chOff x="2362200" y="890550"/>
            <a:chExt cx="4371900" cy="3362400"/>
          </a:xfrm>
        </p:grpSpPr>
        <p:sp>
          <p:nvSpPr>
            <p:cNvPr id="43" name="Google Shape;1723;p49">
              <a:extLst>
                <a:ext uri="{FF2B5EF4-FFF2-40B4-BE49-F238E27FC236}">
                  <a16:creationId xmlns:a16="http://schemas.microsoft.com/office/drawing/2014/main" id="{D081324D-9CE7-0AF2-7DC5-8FA3DCFA79DF}"/>
                </a:ext>
              </a:extLst>
            </p:cNvPr>
            <p:cNvSpPr/>
            <p:nvPr/>
          </p:nvSpPr>
          <p:spPr>
            <a:xfrm>
              <a:off x="2362200" y="890550"/>
              <a:ext cx="4371900" cy="3362400"/>
            </a:xfrm>
            <a:prstGeom prst="roundRect">
              <a:avLst>
                <a:gd name="adj" fmla="val 4601"/>
              </a:avLst>
            </a:pr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24;p49">
              <a:extLst>
                <a:ext uri="{FF2B5EF4-FFF2-40B4-BE49-F238E27FC236}">
                  <a16:creationId xmlns:a16="http://schemas.microsoft.com/office/drawing/2014/main" id="{9F04EAC5-BB56-74CD-B01F-C3D0CED5E294}"/>
                </a:ext>
              </a:extLst>
            </p:cNvPr>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25;p49">
              <a:extLst>
                <a:ext uri="{FF2B5EF4-FFF2-40B4-BE49-F238E27FC236}">
                  <a16:creationId xmlns:a16="http://schemas.microsoft.com/office/drawing/2014/main" id="{CAF3A078-DE12-624C-DFA9-294086B9BC99}"/>
                </a:ext>
              </a:extLst>
            </p:cNvPr>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26;p49">
              <a:extLst>
                <a:ext uri="{FF2B5EF4-FFF2-40B4-BE49-F238E27FC236}">
                  <a16:creationId xmlns:a16="http://schemas.microsoft.com/office/drawing/2014/main" id="{AAB22F53-6DD2-235D-F54E-C595DDCD8D62}"/>
                </a:ext>
              </a:extLst>
            </p:cNvPr>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27;p49">
              <a:extLst>
                <a:ext uri="{FF2B5EF4-FFF2-40B4-BE49-F238E27FC236}">
                  <a16:creationId xmlns:a16="http://schemas.microsoft.com/office/drawing/2014/main" id="{4355A739-F6D1-A567-1861-DCB4CA72B445}"/>
                </a:ext>
              </a:extLst>
            </p:cNvPr>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51;p38">
            <a:extLst>
              <a:ext uri="{FF2B5EF4-FFF2-40B4-BE49-F238E27FC236}">
                <a16:creationId xmlns:a16="http://schemas.microsoft.com/office/drawing/2014/main" id="{64016A30-8B6B-922A-6320-F3058C3B5ECE}"/>
              </a:ext>
            </a:extLst>
          </p:cNvPr>
          <p:cNvSpPr txBox="1">
            <a:spLocks/>
          </p:cNvSpPr>
          <p:nvPr/>
        </p:nvSpPr>
        <p:spPr>
          <a:xfrm>
            <a:off x="3100550" y="1236747"/>
            <a:ext cx="2598583"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INCOMPLETE</a:t>
            </a:r>
          </a:p>
        </p:txBody>
      </p:sp>
      <p:sp>
        <p:nvSpPr>
          <p:cNvPr id="48" name="Google Shape;651;p38">
            <a:extLst>
              <a:ext uri="{FF2B5EF4-FFF2-40B4-BE49-F238E27FC236}">
                <a16:creationId xmlns:a16="http://schemas.microsoft.com/office/drawing/2014/main" id="{466B750D-A5F6-3989-5E1F-D9852F16BC4C}"/>
              </a:ext>
            </a:extLst>
          </p:cNvPr>
          <p:cNvSpPr txBox="1">
            <a:spLocks/>
          </p:cNvSpPr>
          <p:nvPr/>
        </p:nvSpPr>
        <p:spPr>
          <a:xfrm>
            <a:off x="3148770" y="1762474"/>
            <a:ext cx="2598583"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INACCESSIBLE</a:t>
            </a:r>
          </a:p>
        </p:txBody>
      </p:sp>
      <p:sp>
        <p:nvSpPr>
          <p:cNvPr id="49" name="Google Shape;651;p38">
            <a:extLst>
              <a:ext uri="{FF2B5EF4-FFF2-40B4-BE49-F238E27FC236}">
                <a16:creationId xmlns:a16="http://schemas.microsoft.com/office/drawing/2014/main" id="{BCD25DDB-26B6-3715-1E65-94FDBD14FD0F}"/>
              </a:ext>
            </a:extLst>
          </p:cNvPr>
          <p:cNvSpPr txBox="1">
            <a:spLocks/>
          </p:cNvSpPr>
          <p:nvPr/>
        </p:nvSpPr>
        <p:spPr>
          <a:xfrm>
            <a:off x="2933585" y="2294270"/>
            <a:ext cx="3214351"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NONREPRESENTATIVE</a:t>
            </a:r>
          </a:p>
        </p:txBody>
      </p:sp>
      <p:sp>
        <p:nvSpPr>
          <p:cNvPr id="50" name="Google Shape;651;p38">
            <a:extLst>
              <a:ext uri="{FF2B5EF4-FFF2-40B4-BE49-F238E27FC236}">
                <a16:creationId xmlns:a16="http://schemas.microsoft.com/office/drawing/2014/main" id="{710451F4-BD44-3182-C8F4-1690900BEC4B}"/>
              </a:ext>
            </a:extLst>
          </p:cNvPr>
          <p:cNvSpPr txBox="1">
            <a:spLocks/>
          </p:cNvSpPr>
          <p:nvPr/>
        </p:nvSpPr>
        <p:spPr>
          <a:xfrm>
            <a:off x="3118399" y="2820888"/>
            <a:ext cx="2598583"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DRIFTING</a:t>
            </a:r>
          </a:p>
        </p:txBody>
      </p:sp>
      <p:sp>
        <p:nvSpPr>
          <p:cNvPr id="51" name="Google Shape;651;p38">
            <a:extLst>
              <a:ext uri="{FF2B5EF4-FFF2-40B4-BE49-F238E27FC236}">
                <a16:creationId xmlns:a16="http://schemas.microsoft.com/office/drawing/2014/main" id="{FD88E2A8-AD0A-3026-B64E-8612CF23E264}"/>
              </a:ext>
            </a:extLst>
          </p:cNvPr>
          <p:cNvSpPr txBox="1">
            <a:spLocks/>
          </p:cNvSpPr>
          <p:nvPr/>
        </p:nvSpPr>
        <p:spPr>
          <a:xfrm>
            <a:off x="1956755" y="3354420"/>
            <a:ext cx="4982607"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ALGORITHMICALLY CONFOUNDED</a:t>
            </a:r>
          </a:p>
        </p:txBody>
      </p:sp>
    </p:spTree>
    <p:extLst>
      <p:ext uri="{BB962C8B-B14F-4D97-AF65-F5344CB8AC3E}">
        <p14:creationId xmlns:p14="http://schemas.microsoft.com/office/powerpoint/2010/main" val="190814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dissolv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dissolv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8" grpId="0"/>
      <p:bldP spid="49" grpId="0"/>
      <p:bldP spid="50" grpId="0"/>
      <p:bldP spid="5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grpSp>
        <p:nvGrpSpPr>
          <p:cNvPr id="36" name="Google Shape;1716;p49">
            <a:extLst>
              <a:ext uri="{FF2B5EF4-FFF2-40B4-BE49-F238E27FC236}">
                <a16:creationId xmlns:a16="http://schemas.microsoft.com/office/drawing/2014/main" id="{F108D739-7671-2E51-2C83-61064051D456}"/>
              </a:ext>
            </a:extLst>
          </p:cNvPr>
          <p:cNvGrpSpPr/>
          <p:nvPr/>
        </p:nvGrpSpPr>
        <p:grpSpPr>
          <a:xfrm flipH="1">
            <a:off x="2021008" y="591173"/>
            <a:ext cx="5339244" cy="4106377"/>
            <a:chOff x="2362200" y="890550"/>
            <a:chExt cx="4371900" cy="3362400"/>
          </a:xfrm>
        </p:grpSpPr>
        <p:sp>
          <p:nvSpPr>
            <p:cNvPr id="37" name="Google Shape;1717;p49">
              <a:extLst>
                <a:ext uri="{FF2B5EF4-FFF2-40B4-BE49-F238E27FC236}">
                  <a16:creationId xmlns:a16="http://schemas.microsoft.com/office/drawing/2014/main" id="{4504C129-62AA-E183-DF2A-8E9E9DA66A08}"/>
                </a:ext>
              </a:extLst>
            </p:cNvPr>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18;p49">
              <a:extLst>
                <a:ext uri="{FF2B5EF4-FFF2-40B4-BE49-F238E27FC236}">
                  <a16:creationId xmlns:a16="http://schemas.microsoft.com/office/drawing/2014/main" id="{7ABD9D84-958D-1900-746B-D52E78EC9734}"/>
                </a:ext>
              </a:extLst>
            </p:cNvPr>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19;p49">
              <a:extLst>
                <a:ext uri="{FF2B5EF4-FFF2-40B4-BE49-F238E27FC236}">
                  <a16:creationId xmlns:a16="http://schemas.microsoft.com/office/drawing/2014/main" id="{BD79F7EE-E9CD-3F42-3F83-7F3B8AEF0DCA}"/>
                </a:ext>
              </a:extLst>
            </p:cNvPr>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20;p49">
              <a:extLst>
                <a:ext uri="{FF2B5EF4-FFF2-40B4-BE49-F238E27FC236}">
                  <a16:creationId xmlns:a16="http://schemas.microsoft.com/office/drawing/2014/main" id="{C4186E2F-F747-5D13-3257-3706A901F037}"/>
                </a:ext>
              </a:extLst>
            </p:cNvPr>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21;p49">
              <a:extLst>
                <a:ext uri="{FF2B5EF4-FFF2-40B4-BE49-F238E27FC236}">
                  <a16:creationId xmlns:a16="http://schemas.microsoft.com/office/drawing/2014/main" id="{AF0F95F8-9587-63E4-D430-9D3C23FDF7CE}"/>
                </a:ext>
              </a:extLst>
            </p:cNvPr>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722;p49">
            <a:extLst>
              <a:ext uri="{FF2B5EF4-FFF2-40B4-BE49-F238E27FC236}">
                <a16:creationId xmlns:a16="http://schemas.microsoft.com/office/drawing/2014/main" id="{E383C30C-CFE6-4F65-8FF1-056388258919}"/>
              </a:ext>
            </a:extLst>
          </p:cNvPr>
          <p:cNvGrpSpPr/>
          <p:nvPr/>
        </p:nvGrpSpPr>
        <p:grpSpPr>
          <a:xfrm flipH="1">
            <a:off x="1779310" y="909776"/>
            <a:ext cx="5339244" cy="4106377"/>
            <a:chOff x="2362200" y="890550"/>
            <a:chExt cx="4371900" cy="3362400"/>
          </a:xfrm>
        </p:grpSpPr>
        <p:sp>
          <p:nvSpPr>
            <p:cNvPr id="43" name="Google Shape;1723;p49">
              <a:extLst>
                <a:ext uri="{FF2B5EF4-FFF2-40B4-BE49-F238E27FC236}">
                  <a16:creationId xmlns:a16="http://schemas.microsoft.com/office/drawing/2014/main" id="{D081324D-9CE7-0AF2-7DC5-8FA3DCFA79DF}"/>
                </a:ext>
              </a:extLst>
            </p:cNvPr>
            <p:cNvSpPr/>
            <p:nvPr/>
          </p:nvSpPr>
          <p:spPr>
            <a:xfrm>
              <a:off x="2362200" y="890550"/>
              <a:ext cx="4371900" cy="3362400"/>
            </a:xfrm>
            <a:prstGeom prst="roundRect">
              <a:avLst>
                <a:gd name="adj" fmla="val 4601"/>
              </a:avLst>
            </a:pr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24;p49">
              <a:extLst>
                <a:ext uri="{FF2B5EF4-FFF2-40B4-BE49-F238E27FC236}">
                  <a16:creationId xmlns:a16="http://schemas.microsoft.com/office/drawing/2014/main" id="{9F04EAC5-BB56-74CD-B01F-C3D0CED5E294}"/>
                </a:ext>
              </a:extLst>
            </p:cNvPr>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25;p49">
              <a:extLst>
                <a:ext uri="{FF2B5EF4-FFF2-40B4-BE49-F238E27FC236}">
                  <a16:creationId xmlns:a16="http://schemas.microsoft.com/office/drawing/2014/main" id="{CAF3A078-DE12-624C-DFA9-294086B9BC99}"/>
                </a:ext>
              </a:extLst>
            </p:cNvPr>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26;p49">
              <a:extLst>
                <a:ext uri="{FF2B5EF4-FFF2-40B4-BE49-F238E27FC236}">
                  <a16:creationId xmlns:a16="http://schemas.microsoft.com/office/drawing/2014/main" id="{AAB22F53-6DD2-235D-F54E-C595DDCD8D62}"/>
                </a:ext>
              </a:extLst>
            </p:cNvPr>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27;p49">
              <a:extLst>
                <a:ext uri="{FF2B5EF4-FFF2-40B4-BE49-F238E27FC236}">
                  <a16:creationId xmlns:a16="http://schemas.microsoft.com/office/drawing/2014/main" id="{4355A739-F6D1-A567-1861-DCB4CA72B445}"/>
                </a:ext>
              </a:extLst>
            </p:cNvPr>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51;p38">
            <a:extLst>
              <a:ext uri="{FF2B5EF4-FFF2-40B4-BE49-F238E27FC236}">
                <a16:creationId xmlns:a16="http://schemas.microsoft.com/office/drawing/2014/main" id="{64016A30-8B6B-922A-6320-F3058C3B5ECE}"/>
              </a:ext>
            </a:extLst>
          </p:cNvPr>
          <p:cNvSpPr txBox="1">
            <a:spLocks/>
          </p:cNvSpPr>
          <p:nvPr/>
        </p:nvSpPr>
        <p:spPr>
          <a:xfrm>
            <a:off x="3100550" y="1236747"/>
            <a:ext cx="2598583"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INCOMPLETE</a:t>
            </a:r>
          </a:p>
        </p:txBody>
      </p:sp>
      <p:sp>
        <p:nvSpPr>
          <p:cNvPr id="48" name="Google Shape;651;p38">
            <a:extLst>
              <a:ext uri="{FF2B5EF4-FFF2-40B4-BE49-F238E27FC236}">
                <a16:creationId xmlns:a16="http://schemas.microsoft.com/office/drawing/2014/main" id="{466B750D-A5F6-3989-5E1F-D9852F16BC4C}"/>
              </a:ext>
            </a:extLst>
          </p:cNvPr>
          <p:cNvSpPr txBox="1">
            <a:spLocks/>
          </p:cNvSpPr>
          <p:nvPr/>
        </p:nvSpPr>
        <p:spPr>
          <a:xfrm>
            <a:off x="3148770" y="1762474"/>
            <a:ext cx="2598583"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INACCESSIBLE</a:t>
            </a:r>
          </a:p>
        </p:txBody>
      </p:sp>
      <p:sp>
        <p:nvSpPr>
          <p:cNvPr id="49" name="Google Shape;651;p38">
            <a:extLst>
              <a:ext uri="{FF2B5EF4-FFF2-40B4-BE49-F238E27FC236}">
                <a16:creationId xmlns:a16="http://schemas.microsoft.com/office/drawing/2014/main" id="{BCD25DDB-26B6-3715-1E65-94FDBD14FD0F}"/>
              </a:ext>
            </a:extLst>
          </p:cNvPr>
          <p:cNvSpPr txBox="1">
            <a:spLocks/>
          </p:cNvSpPr>
          <p:nvPr/>
        </p:nvSpPr>
        <p:spPr>
          <a:xfrm>
            <a:off x="2933585" y="2294270"/>
            <a:ext cx="3214351"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NONREPRESENTATIVE</a:t>
            </a:r>
          </a:p>
        </p:txBody>
      </p:sp>
      <p:sp>
        <p:nvSpPr>
          <p:cNvPr id="50" name="Google Shape;651;p38">
            <a:extLst>
              <a:ext uri="{FF2B5EF4-FFF2-40B4-BE49-F238E27FC236}">
                <a16:creationId xmlns:a16="http://schemas.microsoft.com/office/drawing/2014/main" id="{710451F4-BD44-3182-C8F4-1690900BEC4B}"/>
              </a:ext>
            </a:extLst>
          </p:cNvPr>
          <p:cNvSpPr txBox="1">
            <a:spLocks/>
          </p:cNvSpPr>
          <p:nvPr/>
        </p:nvSpPr>
        <p:spPr>
          <a:xfrm>
            <a:off x="3118399" y="2820888"/>
            <a:ext cx="2598583"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DRIFTING</a:t>
            </a:r>
          </a:p>
        </p:txBody>
      </p:sp>
      <p:sp>
        <p:nvSpPr>
          <p:cNvPr id="51" name="Google Shape;651;p38">
            <a:extLst>
              <a:ext uri="{FF2B5EF4-FFF2-40B4-BE49-F238E27FC236}">
                <a16:creationId xmlns:a16="http://schemas.microsoft.com/office/drawing/2014/main" id="{FD88E2A8-AD0A-3026-B64E-8612CF23E264}"/>
              </a:ext>
            </a:extLst>
          </p:cNvPr>
          <p:cNvSpPr txBox="1">
            <a:spLocks/>
          </p:cNvSpPr>
          <p:nvPr/>
        </p:nvSpPr>
        <p:spPr>
          <a:xfrm>
            <a:off x="1956755" y="3354420"/>
            <a:ext cx="4982607"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ALGORITHMICALLY CONFOUNDED</a:t>
            </a:r>
          </a:p>
        </p:txBody>
      </p:sp>
      <p:sp>
        <p:nvSpPr>
          <p:cNvPr id="52" name="Google Shape;651;p38">
            <a:extLst>
              <a:ext uri="{FF2B5EF4-FFF2-40B4-BE49-F238E27FC236}">
                <a16:creationId xmlns:a16="http://schemas.microsoft.com/office/drawing/2014/main" id="{B501921B-99CC-8CBD-CD9B-340EE74CC73D}"/>
              </a:ext>
            </a:extLst>
          </p:cNvPr>
          <p:cNvSpPr txBox="1">
            <a:spLocks/>
          </p:cNvSpPr>
          <p:nvPr/>
        </p:nvSpPr>
        <p:spPr>
          <a:xfrm>
            <a:off x="2993728" y="3887952"/>
            <a:ext cx="2916532"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DIRTY AND NOISY</a:t>
            </a:r>
          </a:p>
        </p:txBody>
      </p:sp>
      <p:sp>
        <p:nvSpPr>
          <p:cNvPr id="53" name="Google Shape;651;p38">
            <a:extLst>
              <a:ext uri="{FF2B5EF4-FFF2-40B4-BE49-F238E27FC236}">
                <a16:creationId xmlns:a16="http://schemas.microsoft.com/office/drawing/2014/main" id="{B5503232-8E04-D2C2-9935-C7B3B4D43852}"/>
              </a:ext>
            </a:extLst>
          </p:cNvPr>
          <p:cNvSpPr txBox="1">
            <a:spLocks/>
          </p:cNvSpPr>
          <p:nvPr/>
        </p:nvSpPr>
        <p:spPr>
          <a:xfrm>
            <a:off x="2157140" y="4419748"/>
            <a:ext cx="4767240" cy="4739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en-US" sz="2400" dirty="0"/>
              <a:t>SENSITIVE (POTENTIAL HARM?)</a:t>
            </a:r>
          </a:p>
        </p:txBody>
      </p:sp>
    </p:spTree>
    <p:extLst>
      <p:ext uri="{BB962C8B-B14F-4D97-AF65-F5344CB8AC3E}">
        <p14:creationId xmlns:p14="http://schemas.microsoft.com/office/powerpoint/2010/main" val="103506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dissolv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dissolve">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DATA IS OUT THERE?</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837;p42">
            <a:extLst>
              <a:ext uri="{FF2B5EF4-FFF2-40B4-BE49-F238E27FC236}">
                <a16:creationId xmlns:a16="http://schemas.microsoft.com/office/drawing/2014/main" id="{1FCC5AE7-28F1-1CDB-18BF-D6AD095AB235}"/>
              </a:ext>
            </a:extLst>
          </p:cNvPr>
          <p:cNvGrpSpPr/>
          <p:nvPr/>
        </p:nvGrpSpPr>
        <p:grpSpPr>
          <a:xfrm>
            <a:off x="1247775" y="1273037"/>
            <a:ext cx="3105300" cy="3362400"/>
            <a:chOff x="1247775" y="1009650"/>
            <a:chExt cx="3105300" cy="3362400"/>
          </a:xfrm>
        </p:grpSpPr>
        <p:sp>
          <p:nvSpPr>
            <p:cNvPr id="96" name="Google Shape;838;p42">
              <a:extLst>
                <a:ext uri="{FF2B5EF4-FFF2-40B4-BE49-F238E27FC236}">
                  <a16:creationId xmlns:a16="http://schemas.microsoft.com/office/drawing/2014/main" id="{409C21DA-E7F8-E865-6E58-B9638C6B2476}"/>
                </a:ext>
              </a:extLst>
            </p:cNvPr>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F4A8A"/>
                </a:solidFill>
              </a:endParaRPr>
            </a:p>
          </p:txBody>
        </p:sp>
        <p:sp>
          <p:nvSpPr>
            <p:cNvPr id="97" name="Google Shape;839;p42">
              <a:extLst>
                <a:ext uri="{FF2B5EF4-FFF2-40B4-BE49-F238E27FC236}">
                  <a16:creationId xmlns:a16="http://schemas.microsoft.com/office/drawing/2014/main" id="{D5F6BD6D-82B9-7BC8-B6C6-473B8C46436D}"/>
                </a:ext>
              </a:extLst>
            </p:cNvPr>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F4A8A"/>
                </a:solidFill>
              </a:endParaRPr>
            </a:p>
          </p:txBody>
        </p:sp>
        <p:sp>
          <p:nvSpPr>
            <p:cNvPr id="98" name="Google Shape;840;p42">
              <a:extLst>
                <a:ext uri="{FF2B5EF4-FFF2-40B4-BE49-F238E27FC236}">
                  <a16:creationId xmlns:a16="http://schemas.microsoft.com/office/drawing/2014/main" id="{95858EC9-A5EA-8A09-9268-20C040060DA1}"/>
                </a:ext>
              </a:extLst>
            </p:cNvPr>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F4A8A"/>
                </a:solidFill>
              </a:endParaRPr>
            </a:p>
          </p:txBody>
        </p:sp>
        <p:sp>
          <p:nvSpPr>
            <p:cNvPr id="99" name="Google Shape;841;p42">
              <a:extLst>
                <a:ext uri="{FF2B5EF4-FFF2-40B4-BE49-F238E27FC236}">
                  <a16:creationId xmlns:a16="http://schemas.microsoft.com/office/drawing/2014/main" id="{EFE52D0C-67F9-246F-21F6-D743E0DAABC2}"/>
                </a:ext>
              </a:extLst>
            </p:cNvPr>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F4A8A"/>
                </a:solidFill>
              </a:endParaRPr>
            </a:p>
          </p:txBody>
        </p:sp>
        <p:sp>
          <p:nvSpPr>
            <p:cNvPr id="100" name="Google Shape;842;p42">
              <a:extLst>
                <a:ext uri="{FF2B5EF4-FFF2-40B4-BE49-F238E27FC236}">
                  <a16:creationId xmlns:a16="http://schemas.microsoft.com/office/drawing/2014/main" id="{22E74F5B-C3AB-78A9-848C-36CE560AD986}"/>
                </a:ext>
              </a:extLst>
            </p:cNvPr>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F4A8A"/>
                </a:solidFill>
              </a:endParaRPr>
            </a:p>
          </p:txBody>
        </p:sp>
      </p:grpSp>
      <p:grpSp>
        <p:nvGrpSpPr>
          <p:cNvPr id="101" name="Google Shape;843;p42">
            <a:extLst>
              <a:ext uri="{FF2B5EF4-FFF2-40B4-BE49-F238E27FC236}">
                <a16:creationId xmlns:a16="http://schemas.microsoft.com/office/drawing/2014/main" id="{718CF145-0DCD-DC3F-9B9B-9CE08F3F704B}"/>
              </a:ext>
            </a:extLst>
          </p:cNvPr>
          <p:cNvGrpSpPr/>
          <p:nvPr/>
        </p:nvGrpSpPr>
        <p:grpSpPr>
          <a:xfrm>
            <a:off x="4789075" y="1273037"/>
            <a:ext cx="3105300" cy="3362400"/>
            <a:chOff x="1247775" y="1009650"/>
            <a:chExt cx="3105300" cy="3362400"/>
          </a:xfrm>
        </p:grpSpPr>
        <p:sp>
          <p:nvSpPr>
            <p:cNvPr id="102" name="Google Shape;844;p42">
              <a:extLst>
                <a:ext uri="{FF2B5EF4-FFF2-40B4-BE49-F238E27FC236}">
                  <a16:creationId xmlns:a16="http://schemas.microsoft.com/office/drawing/2014/main" id="{C13492B2-E6B3-7FB0-4950-D3D7C584D3ED}"/>
                </a:ext>
              </a:extLst>
            </p:cNvPr>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45;p42">
              <a:extLst>
                <a:ext uri="{FF2B5EF4-FFF2-40B4-BE49-F238E27FC236}">
                  <a16:creationId xmlns:a16="http://schemas.microsoft.com/office/drawing/2014/main" id="{59AC1BC9-51C7-CBA4-50A8-21D518CF511D}"/>
                </a:ext>
              </a:extLst>
            </p:cNvPr>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46;p42">
              <a:extLst>
                <a:ext uri="{FF2B5EF4-FFF2-40B4-BE49-F238E27FC236}">
                  <a16:creationId xmlns:a16="http://schemas.microsoft.com/office/drawing/2014/main" id="{BF8097D8-2BF7-1B41-A909-EED2712662BA}"/>
                </a:ext>
              </a:extLst>
            </p:cNvPr>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47;p42">
              <a:extLst>
                <a:ext uri="{FF2B5EF4-FFF2-40B4-BE49-F238E27FC236}">
                  <a16:creationId xmlns:a16="http://schemas.microsoft.com/office/drawing/2014/main" id="{824E908A-415E-BCE9-6A2C-B4562F8C86C2}"/>
                </a:ext>
              </a:extLst>
            </p:cNvPr>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48;p42">
              <a:extLst>
                <a:ext uri="{FF2B5EF4-FFF2-40B4-BE49-F238E27FC236}">
                  <a16:creationId xmlns:a16="http://schemas.microsoft.com/office/drawing/2014/main" id="{B5E249B3-76AC-8FB9-F74F-9AC63EA85AFC}"/>
                </a:ext>
              </a:extLst>
            </p:cNvPr>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849;p42">
            <a:extLst>
              <a:ext uri="{FF2B5EF4-FFF2-40B4-BE49-F238E27FC236}">
                <a16:creationId xmlns:a16="http://schemas.microsoft.com/office/drawing/2014/main" id="{68894EC9-91C9-B4BE-F057-6988C6F8066D}"/>
              </a:ext>
            </a:extLst>
          </p:cNvPr>
          <p:cNvSpPr/>
          <p:nvPr/>
        </p:nvSpPr>
        <p:spPr>
          <a:xfrm>
            <a:off x="2483213" y="1917375"/>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50;p42">
            <a:extLst>
              <a:ext uri="{FF2B5EF4-FFF2-40B4-BE49-F238E27FC236}">
                <a16:creationId xmlns:a16="http://schemas.microsoft.com/office/drawing/2014/main" id="{5F5B4D5A-7335-1241-3C31-4CBCCF769D88}"/>
              </a:ext>
            </a:extLst>
          </p:cNvPr>
          <p:cNvSpPr/>
          <p:nvPr/>
        </p:nvSpPr>
        <p:spPr>
          <a:xfrm>
            <a:off x="6022663" y="1917375"/>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51;p42">
            <a:extLst>
              <a:ext uri="{FF2B5EF4-FFF2-40B4-BE49-F238E27FC236}">
                <a16:creationId xmlns:a16="http://schemas.microsoft.com/office/drawing/2014/main" id="{960F0CB6-C53C-C5CE-7935-B10578307DE5}"/>
              </a:ext>
            </a:extLst>
          </p:cNvPr>
          <p:cNvSpPr txBox="1">
            <a:spLocks/>
          </p:cNvSpPr>
          <p:nvPr/>
        </p:nvSpPr>
        <p:spPr>
          <a:xfrm>
            <a:off x="5027442" y="2555475"/>
            <a:ext cx="2673795" cy="8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400" dirty="0"/>
              <a:t>ADMINISTRATIVE RECORD</a:t>
            </a:r>
          </a:p>
        </p:txBody>
      </p:sp>
      <p:sp>
        <p:nvSpPr>
          <p:cNvPr id="117" name="Google Shape;859;p42">
            <a:extLst>
              <a:ext uri="{FF2B5EF4-FFF2-40B4-BE49-F238E27FC236}">
                <a16:creationId xmlns:a16="http://schemas.microsoft.com/office/drawing/2014/main" id="{1882F319-08FC-ED90-04CF-90E902F104D4}"/>
              </a:ext>
            </a:extLst>
          </p:cNvPr>
          <p:cNvSpPr txBox="1">
            <a:spLocks/>
          </p:cNvSpPr>
          <p:nvPr/>
        </p:nvSpPr>
        <p:spPr>
          <a:xfrm>
            <a:off x="5059976" y="3388637"/>
            <a:ext cx="2563500" cy="1194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ctr"/>
            <a:r>
              <a:rPr lang="en-US" dirty="0">
                <a:solidFill>
                  <a:schemeClr val="bg2"/>
                </a:solidFill>
              </a:rPr>
              <a:t>Tax records</a:t>
            </a:r>
          </a:p>
          <a:p>
            <a:pPr algn="ctr"/>
            <a:r>
              <a:rPr lang="en-US" dirty="0">
                <a:solidFill>
                  <a:schemeClr val="bg2"/>
                </a:solidFill>
              </a:rPr>
              <a:t>School records</a:t>
            </a:r>
          </a:p>
          <a:p>
            <a:pPr algn="ctr"/>
            <a:r>
              <a:rPr lang="en-US" dirty="0">
                <a:solidFill>
                  <a:schemeClr val="bg2"/>
                </a:solidFill>
              </a:rPr>
              <a:t>Phone call records</a:t>
            </a:r>
          </a:p>
          <a:p>
            <a:pPr algn="ctr"/>
            <a:r>
              <a:rPr lang="en-US" dirty="0">
                <a:solidFill>
                  <a:schemeClr val="bg2"/>
                </a:solidFill>
              </a:rPr>
              <a:t>…</a:t>
            </a:r>
          </a:p>
        </p:txBody>
      </p:sp>
      <p:sp>
        <p:nvSpPr>
          <p:cNvPr id="119" name="Google Shape;861;p42">
            <a:extLst>
              <a:ext uri="{FF2B5EF4-FFF2-40B4-BE49-F238E27FC236}">
                <a16:creationId xmlns:a16="http://schemas.microsoft.com/office/drawing/2014/main" id="{3E0F4500-BFDF-C9DA-1B11-58FE29E2BC44}"/>
              </a:ext>
            </a:extLst>
          </p:cNvPr>
          <p:cNvSpPr txBox="1">
            <a:spLocks/>
          </p:cNvSpPr>
          <p:nvPr/>
        </p:nvSpPr>
        <p:spPr>
          <a:xfrm>
            <a:off x="1613833" y="2507101"/>
            <a:ext cx="2412505" cy="1687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dirty="0"/>
              <a:t>DIGITAL TRACE DATA</a:t>
            </a:r>
          </a:p>
        </p:txBody>
      </p:sp>
      <p:grpSp>
        <p:nvGrpSpPr>
          <p:cNvPr id="138" name="Google Shape;13837;p74">
            <a:extLst>
              <a:ext uri="{FF2B5EF4-FFF2-40B4-BE49-F238E27FC236}">
                <a16:creationId xmlns:a16="http://schemas.microsoft.com/office/drawing/2014/main" id="{2299C33D-10D5-9C2D-D189-B0649AB8FA3E}"/>
              </a:ext>
            </a:extLst>
          </p:cNvPr>
          <p:cNvGrpSpPr/>
          <p:nvPr/>
        </p:nvGrpSpPr>
        <p:grpSpPr>
          <a:xfrm>
            <a:off x="6189052" y="2089364"/>
            <a:ext cx="350576" cy="280454"/>
            <a:chOff x="7500054" y="2934735"/>
            <a:chExt cx="350576" cy="280454"/>
          </a:xfrm>
          <a:solidFill>
            <a:schemeClr val="bg1"/>
          </a:solidFill>
        </p:grpSpPr>
        <p:sp>
          <p:nvSpPr>
            <p:cNvPr id="139" name="Google Shape;13838;p74">
              <a:extLst>
                <a:ext uri="{FF2B5EF4-FFF2-40B4-BE49-F238E27FC236}">
                  <a16:creationId xmlns:a16="http://schemas.microsoft.com/office/drawing/2014/main" id="{F6E2929B-BFD0-1F1E-B801-A02BDC3D17A8}"/>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839;p74">
              <a:extLst>
                <a:ext uri="{FF2B5EF4-FFF2-40B4-BE49-F238E27FC236}">
                  <a16:creationId xmlns:a16="http://schemas.microsoft.com/office/drawing/2014/main" id="{697A00F7-5B50-899D-2FDD-3E7A466E6F7C}"/>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3840;p74">
              <a:extLst>
                <a:ext uri="{FF2B5EF4-FFF2-40B4-BE49-F238E27FC236}">
                  <a16:creationId xmlns:a16="http://schemas.microsoft.com/office/drawing/2014/main" id="{11868107-9C05-6822-770B-AF18F45B7828}"/>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841;p74">
              <a:extLst>
                <a:ext uri="{FF2B5EF4-FFF2-40B4-BE49-F238E27FC236}">
                  <a16:creationId xmlns:a16="http://schemas.microsoft.com/office/drawing/2014/main" id="{3EF380EE-4CCA-011F-C848-C2F182EADACF}"/>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842;p74">
              <a:extLst>
                <a:ext uri="{FF2B5EF4-FFF2-40B4-BE49-F238E27FC236}">
                  <a16:creationId xmlns:a16="http://schemas.microsoft.com/office/drawing/2014/main" id="{468EFCCC-2D2E-D3A4-248C-D20689C8C7C5}"/>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843;p74">
              <a:extLst>
                <a:ext uri="{FF2B5EF4-FFF2-40B4-BE49-F238E27FC236}">
                  <a16:creationId xmlns:a16="http://schemas.microsoft.com/office/drawing/2014/main" id="{F7E1FCFE-ED4C-ECBC-1718-C190278777D4}"/>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844;p74">
              <a:extLst>
                <a:ext uri="{FF2B5EF4-FFF2-40B4-BE49-F238E27FC236}">
                  <a16:creationId xmlns:a16="http://schemas.microsoft.com/office/drawing/2014/main" id="{46EA61CF-1663-FD94-03A1-DDD95D4739DA}"/>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845;p74">
              <a:extLst>
                <a:ext uri="{FF2B5EF4-FFF2-40B4-BE49-F238E27FC236}">
                  <a16:creationId xmlns:a16="http://schemas.microsoft.com/office/drawing/2014/main" id="{3DC6769E-CE76-2B0C-9B49-8AAB8EE5DB5C}"/>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0817;p69">
            <a:extLst>
              <a:ext uri="{FF2B5EF4-FFF2-40B4-BE49-F238E27FC236}">
                <a16:creationId xmlns:a16="http://schemas.microsoft.com/office/drawing/2014/main" id="{650F91E3-0E64-57BE-9753-F3611B9140FB}"/>
              </a:ext>
            </a:extLst>
          </p:cNvPr>
          <p:cNvGrpSpPr/>
          <p:nvPr/>
        </p:nvGrpSpPr>
        <p:grpSpPr>
          <a:xfrm>
            <a:off x="2602357" y="2060071"/>
            <a:ext cx="399812" cy="306477"/>
            <a:chOff x="2567841" y="1994124"/>
            <a:chExt cx="399812" cy="306477"/>
          </a:xfrm>
          <a:solidFill>
            <a:schemeClr val="bg1"/>
          </a:solidFill>
        </p:grpSpPr>
        <p:sp>
          <p:nvSpPr>
            <p:cNvPr id="148" name="Google Shape;10818;p69">
              <a:extLst>
                <a:ext uri="{FF2B5EF4-FFF2-40B4-BE49-F238E27FC236}">
                  <a16:creationId xmlns:a16="http://schemas.microsoft.com/office/drawing/2014/main" id="{079CED2B-647C-D020-3BFF-6251D3D398E7}"/>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819;p69">
              <a:extLst>
                <a:ext uri="{FF2B5EF4-FFF2-40B4-BE49-F238E27FC236}">
                  <a16:creationId xmlns:a16="http://schemas.microsoft.com/office/drawing/2014/main" id="{1BCAD5B9-B3EE-75EA-699D-6149C3676EBB}"/>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820;p69">
              <a:extLst>
                <a:ext uri="{FF2B5EF4-FFF2-40B4-BE49-F238E27FC236}">
                  <a16:creationId xmlns:a16="http://schemas.microsoft.com/office/drawing/2014/main" id="{2808BE95-1128-A6BE-CF27-DD2321845FDC}"/>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40126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3" name="Subtitle 2">
            <a:extLst>
              <a:ext uri="{FF2B5EF4-FFF2-40B4-BE49-F238E27FC236}">
                <a16:creationId xmlns:a16="http://schemas.microsoft.com/office/drawing/2014/main" id="{10A4F57F-9FD8-3BCD-46B1-9E39E7526F2F}"/>
              </a:ext>
            </a:extLst>
          </p:cNvPr>
          <p:cNvSpPr>
            <a:spLocks noGrp="1"/>
          </p:cNvSpPr>
          <p:nvPr>
            <p:ph type="subTitle" idx="1"/>
          </p:nvPr>
        </p:nvSpPr>
        <p:spPr>
          <a:xfrm>
            <a:off x="6841026" y="4812613"/>
            <a:ext cx="3177347" cy="422795"/>
          </a:xfrm>
        </p:spPr>
        <p:txBody>
          <a:bodyPr/>
          <a:lstStyle/>
          <a:p>
            <a:r>
              <a:rPr lang="en-US" sz="1100" dirty="0"/>
              <a:t>Source: McDonald (2021)</a:t>
            </a:r>
          </a:p>
        </p:txBody>
      </p:sp>
      <p:pic>
        <p:nvPicPr>
          <p:cNvPr id="9" name="Picture 8" descr="Map&#10;&#10;Description automatically generated">
            <a:extLst>
              <a:ext uri="{FF2B5EF4-FFF2-40B4-BE49-F238E27FC236}">
                <a16:creationId xmlns:a16="http://schemas.microsoft.com/office/drawing/2014/main" id="{31348CE7-F8C2-4BE8-62DE-30324000BCBC}"/>
              </a:ext>
            </a:extLst>
          </p:cNvPr>
          <p:cNvPicPr>
            <a:picLocks noChangeAspect="1"/>
          </p:cNvPicPr>
          <p:nvPr/>
        </p:nvPicPr>
        <p:blipFill>
          <a:blip r:embed="rId3"/>
          <a:stretch>
            <a:fillRect/>
          </a:stretch>
        </p:blipFill>
        <p:spPr>
          <a:xfrm>
            <a:off x="1413872" y="850806"/>
            <a:ext cx="6316255" cy="3820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0706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5" name="Title 4">
            <a:extLst>
              <a:ext uri="{FF2B5EF4-FFF2-40B4-BE49-F238E27FC236}">
                <a16:creationId xmlns:a16="http://schemas.microsoft.com/office/drawing/2014/main" id="{7D2736F6-FD5C-24D2-387D-5778E70902F9}"/>
              </a:ext>
            </a:extLst>
          </p:cNvPr>
          <p:cNvSpPr>
            <a:spLocks noGrp="1"/>
          </p:cNvSpPr>
          <p:nvPr>
            <p:ph type="title"/>
          </p:nvPr>
        </p:nvSpPr>
        <p:spPr/>
        <p:txBody>
          <a:bodyPr/>
          <a:lstStyle/>
          <a:p>
            <a:r>
              <a:rPr lang="en-US" dirty="0"/>
              <a:t>IS COMPUTATIONAL APPROACH A ONE-FOR-ALL SOLUTION?</a:t>
            </a:r>
          </a:p>
        </p:txBody>
      </p:sp>
      <p:sp>
        <p:nvSpPr>
          <p:cNvPr id="9" name="Google Shape;406;p34">
            <a:extLst>
              <a:ext uri="{FF2B5EF4-FFF2-40B4-BE49-F238E27FC236}">
                <a16:creationId xmlns:a16="http://schemas.microsoft.com/office/drawing/2014/main" id="{A9C44316-0DF0-76A1-C8E8-922D35A45998}"/>
              </a:ext>
            </a:extLst>
          </p:cNvPr>
          <p:cNvSpPr txBox="1">
            <a:spLocks noGrp="1"/>
          </p:cNvSpPr>
          <p:nvPr>
            <p:ph type="subTitle" idx="1"/>
          </p:nvPr>
        </p:nvSpPr>
        <p:spPr>
          <a:xfrm>
            <a:off x="714300" y="1574288"/>
            <a:ext cx="7715400" cy="3481932"/>
          </a:xfrm>
          <a:prstGeom prst="rect">
            <a:avLst/>
          </a:prstGeom>
        </p:spPr>
        <p:txBody>
          <a:bodyPr spcFirstLastPara="1" wrap="square" lIns="91425" tIns="91425" rIns="91425" bIns="91425" anchor="t" anchorCtr="0">
            <a:noAutofit/>
          </a:bodyPr>
          <a:lstStyle/>
          <a:p>
            <a:pPr marL="0" lvl="0" indent="0">
              <a:buNone/>
            </a:pPr>
            <a:r>
              <a:rPr lang="en-US" sz="2000" dirty="0">
                <a:solidFill>
                  <a:srgbClr val="2F4A8A"/>
                </a:solidFill>
              </a:rPr>
              <a:t>ABSOLUTELY NOT!</a:t>
            </a:r>
          </a:p>
          <a:p>
            <a:pPr marL="0" lvl="0" indent="0">
              <a:buNone/>
            </a:pPr>
            <a:endParaRPr lang="en-US" sz="2000" dirty="0">
              <a:solidFill>
                <a:srgbClr val="2F4A8A"/>
              </a:solidFill>
            </a:endParaRPr>
          </a:p>
          <a:p>
            <a:pPr marL="342900" indent="-342900">
              <a:buFont typeface="Wingdings" pitchFamily="2" charset="2"/>
              <a:buChar char="v"/>
            </a:pPr>
            <a:r>
              <a:rPr lang="en-US" sz="1800" dirty="0">
                <a:solidFill>
                  <a:schemeClr val="bg2"/>
                </a:solidFill>
              </a:rPr>
              <a:t>Big data hubris? “Big” data does not mean “Good” data</a:t>
            </a:r>
          </a:p>
          <a:p>
            <a:pPr marL="342900" lvl="0" indent="-342900" algn="l" rtl="0">
              <a:spcBef>
                <a:spcPts val="0"/>
              </a:spcBef>
              <a:spcAft>
                <a:spcPts val="0"/>
              </a:spcAft>
              <a:buFont typeface="Wingdings" pitchFamily="2" charset="2"/>
              <a:buChar char="v"/>
            </a:pPr>
            <a:r>
              <a:rPr lang="en-US" sz="1800" dirty="0">
                <a:solidFill>
                  <a:schemeClr val="bg2"/>
                </a:solidFill>
              </a:rPr>
              <a:t>Valid and reliable measurement?- Validation matters</a:t>
            </a:r>
          </a:p>
          <a:p>
            <a:pPr marL="800100" lvl="1" indent="-342900">
              <a:buFont typeface="Wingdings" pitchFamily="2" charset="2"/>
              <a:buChar char="Ø"/>
            </a:pPr>
            <a:r>
              <a:rPr lang="en-US" sz="1600" dirty="0">
                <a:solidFill>
                  <a:schemeClr val="bg2"/>
                </a:solidFill>
              </a:rPr>
              <a:t>Interpretable machine learning?</a:t>
            </a:r>
          </a:p>
          <a:p>
            <a:pPr marL="1257300" lvl="2" indent="-342900">
              <a:buFont typeface="Wingdings" pitchFamily="2" charset="2"/>
              <a:buChar char="q"/>
            </a:pPr>
            <a:r>
              <a:rPr lang="en-US" sz="1400" dirty="0">
                <a:solidFill>
                  <a:schemeClr val="bg2"/>
                </a:solidFill>
              </a:rPr>
              <a:t>The good-for-prediction vs. The good-for-explanation</a:t>
            </a:r>
            <a:endParaRPr lang="en-US" sz="1700" dirty="0">
              <a:solidFill>
                <a:schemeClr val="bg2"/>
              </a:solidFill>
            </a:endParaRPr>
          </a:p>
          <a:p>
            <a:pPr marL="342900" indent="-342900">
              <a:buFont typeface="Wingdings" pitchFamily="2" charset="2"/>
              <a:buChar char="v"/>
            </a:pPr>
            <a:r>
              <a:rPr lang="en-US" sz="1800" dirty="0">
                <a:solidFill>
                  <a:schemeClr val="bg2"/>
                </a:solidFill>
              </a:rPr>
              <a:t>Ethics</a:t>
            </a:r>
          </a:p>
          <a:p>
            <a:pPr marL="800100" lvl="1" indent="-342900">
              <a:buFont typeface="Wingdings" pitchFamily="2" charset="2"/>
              <a:buChar char="Ø"/>
            </a:pPr>
            <a:r>
              <a:rPr lang="en-US" sz="1600" dirty="0">
                <a:solidFill>
                  <a:schemeClr val="bg2"/>
                </a:solidFill>
              </a:rPr>
              <a:t>The fairness of machine learning</a:t>
            </a:r>
          </a:p>
          <a:p>
            <a:pPr marL="1257300" lvl="2" indent="-342900">
              <a:buFont typeface="Wingdings" pitchFamily="2" charset="2"/>
              <a:buChar char="q"/>
            </a:pPr>
            <a:r>
              <a:rPr lang="en-US" sz="1400" dirty="0">
                <a:solidFill>
                  <a:schemeClr val="bg2"/>
                </a:solidFill>
              </a:rPr>
              <a:t>Algorithmic bias – annotation matters!</a:t>
            </a:r>
            <a:endParaRPr lang="en-US" sz="1800" dirty="0">
              <a:solidFill>
                <a:schemeClr val="bg2"/>
              </a:solidFill>
            </a:endParaRPr>
          </a:p>
          <a:p>
            <a:pPr marL="342900" indent="-342900">
              <a:buFont typeface="Wingdings" pitchFamily="2" charset="2"/>
              <a:buChar char="v"/>
            </a:pPr>
            <a:endParaRPr sz="1800" dirty="0">
              <a:solidFill>
                <a:schemeClr val="bg2"/>
              </a:solidFill>
            </a:endParaRPr>
          </a:p>
        </p:txBody>
      </p:sp>
      <p:grpSp>
        <p:nvGrpSpPr>
          <p:cNvPr id="10" name="Google Shape;754;p37">
            <a:extLst>
              <a:ext uri="{FF2B5EF4-FFF2-40B4-BE49-F238E27FC236}">
                <a16:creationId xmlns:a16="http://schemas.microsoft.com/office/drawing/2014/main" id="{CC78C8B1-8842-D5B9-5917-A6631BEF94A4}"/>
              </a:ext>
            </a:extLst>
          </p:cNvPr>
          <p:cNvGrpSpPr/>
          <p:nvPr/>
        </p:nvGrpSpPr>
        <p:grpSpPr>
          <a:xfrm flipH="1">
            <a:off x="6171887" y="2935154"/>
            <a:ext cx="2676375" cy="1931750"/>
            <a:chOff x="-3651325" y="-2528050"/>
            <a:chExt cx="2676375" cy="1931750"/>
          </a:xfrm>
        </p:grpSpPr>
        <p:sp>
          <p:nvSpPr>
            <p:cNvPr id="11" name="Google Shape;755;p37">
              <a:extLst>
                <a:ext uri="{FF2B5EF4-FFF2-40B4-BE49-F238E27FC236}">
                  <a16:creationId xmlns:a16="http://schemas.microsoft.com/office/drawing/2014/main" id="{95EF1C6B-3DF0-94D2-0B17-5723B8865DC0}"/>
                </a:ext>
              </a:extLst>
            </p:cNvPr>
            <p:cNvSpPr/>
            <p:nvPr/>
          </p:nvSpPr>
          <p:spPr>
            <a:xfrm>
              <a:off x="-3651325" y="-2449675"/>
              <a:ext cx="2278950" cy="1853375"/>
            </a:xfrm>
            <a:custGeom>
              <a:avLst/>
              <a:gdLst/>
              <a:ahLst/>
              <a:cxnLst/>
              <a:rect l="l" t="t" r="r" b="b"/>
              <a:pathLst>
                <a:path w="91158" h="74135" extrusionOk="0">
                  <a:moveTo>
                    <a:pt x="27313" y="0"/>
                  </a:moveTo>
                  <a:cubicBezTo>
                    <a:pt x="19451" y="0"/>
                    <a:pt x="12651" y="6569"/>
                    <a:pt x="8457" y="13281"/>
                  </a:cubicBezTo>
                  <a:cubicBezTo>
                    <a:pt x="1980" y="23645"/>
                    <a:pt x="20" y="34020"/>
                    <a:pt x="9" y="46198"/>
                  </a:cubicBezTo>
                  <a:cubicBezTo>
                    <a:pt x="0" y="56051"/>
                    <a:pt x="2535" y="74135"/>
                    <a:pt x="33687" y="74135"/>
                  </a:cubicBezTo>
                  <a:lnTo>
                    <a:pt x="70703" y="74135"/>
                  </a:lnTo>
                  <a:cubicBezTo>
                    <a:pt x="91157" y="74135"/>
                    <a:pt x="87972" y="61851"/>
                    <a:pt x="75113" y="57965"/>
                  </a:cubicBezTo>
                  <a:cubicBezTo>
                    <a:pt x="66161" y="55261"/>
                    <a:pt x="60234" y="52199"/>
                    <a:pt x="55341" y="47328"/>
                  </a:cubicBezTo>
                  <a:cubicBezTo>
                    <a:pt x="50142" y="42149"/>
                    <a:pt x="48303" y="37118"/>
                    <a:pt x="46894" y="30075"/>
                  </a:cubicBezTo>
                  <a:cubicBezTo>
                    <a:pt x="44928" y="20258"/>
                    <a:pt x="42797" y="4596"/>
                    <a:pt x="32170" y="849"/>
                  </a:cubicBezTo>
                  <a:cubicBezTo>
                    <a:pt x="30516" y="266"/>
                    <a:pt x="28893" y="0"/>
                    <a:pt x="27313" y="0"/>
                  </a:cubicBezTo>
                  <a:close/>
                </a:path>
              </a:pathLst>
            </a:custGeom>
            <a:solidFill>
              <a:schemeClr val="accent4"/>
            </a:solidFill>
            <a:ln w="120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6;p37">
              <a:extLst>
                <a:ext uri="{FF2B5EF4-FFF2-40B4-BE49-F238E27FC236}">
                  <a16:creationId xmlns:a16="http://schemas.microsoft.com/office/drawing/2014/main" id="{30793486-385F-6940-CBC1-43E2E5F02C26}"/>
                </a:ext>
              </a:extLst>
            </p:cNvPr>
            <p:cNvSpPr/>
            <p:nvPr/>
          </p:nvSpPr>
          <p:spPr>
            <a:xfrm>
              <a:off x="-3454175" y="-2336050"/>
              <a:ext cx="1706500" cy="1564000"/>
            </a:xfrm>
            <a:custGeom>
              <a:avLst/>
              <a:gdLst/>
              <a:ahLst/>
              <a:cxnLst/>
              <a:rect l="l" t="t" r="r" b="b"/>
              <a:pathLst>
                <a:path w="68260" h="62560" extrusionOk="0">
                  <a:moveTo>
                    <a:pt x="22972" y="0"/>
                  </a:moveTo>
                  <a:cubicBezTo>
                    <a:pt x="20473" y="0"/>
                    <a:pt x="17995" y="495"/>
                    <a:pt x="15799" y="1700"/>
                  </a:cubicBezTo>
                  <a:cubicBezTo>
                    <a:pt x="11978" y="3798"/>
                    <a:pt x="9011" y="7228"/>
                    <a:pt x="6909" y="11043"/>
                  </a:cubicBezTo>
                  <a:cubicBezTo>
                    <a:pt x="4807" y="14859"/>
                    <a:pt x="3517" y="19065"/>
                    <a:pt x="2471" y="23291"/>
                  </a:cubicBezTo>
                  <a:cubicBezTo>
                    <a:pt x="1018" y="29160"/>
                    <a:pt x="1" y="33313"/>
                    <a:pt x="738" y="39314"/>
                  </a:cubicBezTo>
                  <a:cubicBezTo>
                    <a:pt x="1991" y="49500"/>
                    <a:pt x="8388" y="58490"/>
                    <a:pt x="18344" y="60872"/>
                  </a:cubicBezTo>
                  <a:cubicBezTo>
                    <a:pt x="24066" y="62241"/>
                    <a:pt x="29475" y="62559"/>
                    <a:pt x="35268" y="62559"/>
                  </a:cubicBezTo>
                  <a:cubicBezTo>
                    <a:pt x="39632" y="62559"/>
                    <a:pt x="44214" y="62379"/>
                    <a:pt x="49314" y="62331"/>
                  </a:cubicBezTo>
                  <a:cubicBezTo>
                    <a:pt x="53855" y="62289"/>
                    <a:pt x="68260" y="60536"/>
                    <a:pt x="64471" y="52758"/>
                  </a:cubicBezTo>
                  <a:cubicBezTo>
                    <a:pt x="62636" y="48995"/>
                    <a:pt x="54853" y="50126"/>
                    <a:pt x="46452" y="41322"/>
                  </a:cubicBezTo>
                  <a:cubicBezTo>
                    <a:pt x="41588" y="36224"/>
                    <a:pt x="39565" y="31819"/>
                    <a:pt x="38186" y="25185"/>
                  </a:cubicBezTo>
                  <a:cubicBezTo>
                    <a:pt x="37019" y="19576"/>
                    <a:pt x="32651" y="831"/>
                    <a:pt x="24882" y="93"/>
                  </a:cubicBezTo>
                  <a:cubicBezTo>
                    <a:pt x="24247" y="32"/>
                    <a:pt x="23609" y="0"/>
                    <a:pt x="229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7;p37">
              <a:extLst>
                <a:ext uri="{FF2B5EF4-FFF2-40B4-BE49-F238E27FC236}">
                  <a16:creationId xmlns:a16="http://schemas.microsoft.com/office/drawing/2014/main" id="{9D2A0E4E-2EEC-B69B-874F-D468662606ED}"/>
                </a:ext>
              </a:extLst>
            </p:cNvPr>
            <p:cNvSpPr/>
            <p:nvPr/>
          </p:nvSpPr>
          <p:spPr>
            <a:xfrm>
              <a:off x="-3453025" y="-2245400"/>
              <a:ext cx="1236750" cy="1489125"/>
            </a:xfrm>
            <a:custGeom>
              <a:avLst/>
              <a:gdLst/>
              <a:ahLst/>
              <a:cxnLst/>
              <a:rect l="l" t="t" r="r" b="b"/>
              <a:pathLst>
                <a:path w="49470" h="59565" extrusionOk="0">
                  <a:moveTo>
                    <a:pt x="12734" y="0"/>
                  </a:moveTo>
                  <a:cubicBezTo>
                    <a:pt x="12703" y="0"/>
                    <a:pt x="12672" y="11"/>
                    <a:pt x="12643" y="35"/>
                  </a:cubicBezTo>
                  <a:lnTo>
                    <a:pt x="12643" y="37"/>
                  </a:lnTo>
                  <a:cubicBezTo>
                    <a:pt x="10654" y="1746"/>
                    <a:pt x="8950" y="3773"/>
                    <a:pt x="7493" y="5951"/>
                  </a:cubicBezTo>
                  <a:cubicBezTo>
                    <a:pt x="5894" y="8342"/>
                    <a:pt x="4582" y="10920"/>
                    <a:pt x="3507" y="13586"/>
                  </a:cubicBezTo>
                  <a:cubicBezTo>
                    <a:pt x="2380" y="16392"/>
                    <a:pt x="1514" y="19297"/>
                    <a:pt x="924" y="22263"/>
                  </a:cubicBezTo>
                  <a:cubicBezTo>
                    <a:pt x="333" y="25220"/>
                    <a:pt x="4" y="28240"/>
                    <a:pt x="1" y="31257"/>
                  </a:cubicBezTo>
                  <a:cubicBezTo>
                    <a:pt x="0" y="34182"/>
                    <a:pt x="300" y="37119"/>
                    <a:pt x="994" y="39964"/>
                  </a:cubicBezTo>
                  <a:cubicBezTo>
                    <a:pt x="1650" y="42655"/>
                    <a:pt x="2669" y="45282"/>
                    <a:pt x="4130" y="47641"/>
                  </a:cubicBezTo>
                  <a:cubicBezTo>
                    <a:pt x="5581" y="49988"/>
                    <a:pt x="7462" y="52049"/>
                    <a:pt x="9695" y="53672"/>
                  </a:cubicBezTo>
                  <a:cubicBezTo>
                    <a:pt x="12617" y="55796"/>
                    <a:pt x="16100" y="57073"/>
                    <a:pt x="19582" y="57940"/>
                  </a:cubicBezTo>
                  <a:cubicBezTo>
                    <a:pt x="23927" y="59025"/>
                    <a:pt x="28420" y="59435"/>
                    <a:pt x="32889" y="59542"/>
                  </a:cubicBezTo>
                  <a:cubicBezTo>
                    <a:pt x="33561" y="59558"/>
                    <a:pt x="34233" y="59565"/>
                    <a:pt x="34905" y="59565"/>
                  </a:cubicBezTo>
                  <a:cubicBezTo>
                    <a:pt x="36474" y="59565"/>
                    <a:pt x="38043" y="59525"/>
                    <a:pt x="39612" y="59467"/>
                  </a:cubicBezTo>
                  <a:cubicBezTo>
                    <a:pt x="41805" y="59386"/>
                    <a:pt x="44002" y="59290"/>
                    <a:pt x="46188" y="59101"/>
                  </a:cubicBezTo>
                  <a:cubicBezTo>
                    <a:pt x="47211" y="59011"/>
                    <a:pt x="48242" y="58920"/>
                    <a:pt x="49269" y="58864"/>
                  </a:cubicBezTo>
                  <a:cubicBezTo>
                    <a:pt x="49465" y="58852"/>
                    <a:pt x="49470" y="58551"/>
                    <a:pt x="49280" y="58551"/>
                  </a:cubicBezTo>
                  <a:cubicBezTo>
                    <a:pt x="49276" y="58551"/>
                    <a:pt x="49273" y="58551"/>
                    <a:pt x="49269" y="58551"/>
                  </a:cubicBezTo>
                  <a:cubicBezTo>
                    <a:pt x="47154" y="58670"/>
                    <a:pt x="45030" y="58704"/>
                    <a:pt x="42914" y="58795"/>
                  </a:cubicBezTo>
                  <a:cubicBezTo>
                    <a:pt x="40732" y="58890"/>
                    <a:pt x="38546" y="58960"/>
                    <a:pt x="36361" y="58966"/>
                  </a:cubicBezTo>
                  <a:cubicBezTo>
                    <a:pt x="36205" y="58966"/>
                    <a:pt x="36049" y="58966"/>
                    <a:pt x="35893" y="58966"/>
                  </a:cubicBezTo>
                  <a:cubicBezTo>
                    <a:pt x="31582" y="58966"/>
                    <a:pt x="27258" y="58785"/>
                    <a:pt x="23005" y="58049"/>
                  </a:cubicBezTo>
                  <a:cubicBezTo>
                    <a:pt x="19146" y="57381"/>
                    <a:pt x="15206" y="56304"/>
                    <a:pt x="11793" y="54336"/>
                  </a:cubicBezTo>
                  <a:cubicBezTo>
                    <a:pt x="9426" y="52970"/>
                    <a:pt x="7360" y="51138"/>
                    <a:pt x="5720" y="48952"/>
                  </a:cubicBezTo>
                  <a:cubicBezTo>
                    <a:pt x="4092" y="46779"/>
                    <a:pt x="2886" y="44312"/>
                    <a:pt x="2060" y="41728"/>
                  </a:cubicBezTo>
                  <a:cubicBezTo>
                    <a:pt x="1188" y="39005"/>
                    <a:pt x="724" y="36163"/>
                    <a:pt x="570" y="33311"/>
                  </a:cubicBezTo>
                  <a:cubicBezTo>
                    <a:pt x="412" y="30345"/>
                    <a:pt x="575" y="27360"/>
                    <a:pt x="1015" y="24425"/>
                  </a:cubicBezTo>
                  <a:cubicBezTo>
                    <a:pt x="1459" y="21463"/>
                    <a:pt x="2172" y="18549"/>
                    <a:pt x="3148" y="15717"/>
                  </a:cubicBezTo>
                  <a:cubicBezTo>
                    <a:pt x="4087" y="12988"/>
                    <a:pt x="5272" y="10338"/>
                    <a:pt x="6730" y="7845"/>
                  </a:cubicBezTo>
                  <a:cubicBezTo>
                    <a:pt x="8073" y="5550"/>
                    <a:pt x="9647" y="3375"/>
                    <a:pt x="11515" y="1478"/>
                  </a:cubicBezTo>
                  <a:cubicBezTo>
                    <a:pt x="11941" y="1046"/>
                    <a:pt x="12382" y="630"/>
                    <a:pt x="12837" y="230"/>
                  </a:cubicBezTo>
                  <a:cubicBezTo>
                    <a:pt x="12942" y="138"/>
                    <a:pt x="12845" y="0"/>
                    <a:pt x="12734" y="0"/>
                  </a:cubicBezTo>
                  <a:close/>
                </a:path>
              </a:pathLst>
            </a:custGeom>
            <a:solidFill>
              <a:srgbClr val="ABB3ED"/>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8;p37">
              <a:extLst>
                <a:ext uri="{FF2B5EF4-FFF2-40B4-BE49-F238E27FC236}">
                  <a16:creationId xmlns:a16="http://schemas.microsoft.com/office/drawing/2014/main" id="{17F12315-97C1-4A59-F85E-E13CD5C8C7A9}"/>
                </a:ext>
              </a:extLst>
            </p:cNvPr>
            <p:cNvSpPr/>
            <p:nvPr/>
          </p:nvSpPr>
          <p:spPr>
            <a:xfrm>
              <a:off x="-1747500" y="-1132375"/>
              <a:ext cx="724075" cy="490375"/>
            </a:xfrm>
            <a:custGeom>
              <a:avLst/>
              <a:gdLst/>
              <a:ahLst/>
              <a:cxnLst/>
              <a:rect l="l" t="t" r="r" b="b"/>
              <a:pathLst>
                <a:path w="28963" h="19615" extrusionOk="0">
                  <a:moveTo>
                    <a:pt x="7776" y="0"/>
                  </a:moveTo>
                  <a:lnTo>
                    <a:pt x="0" y="6565"/>
                  </a:lnTo>
                  <a:lnTo>
                    <a:pt x="12622" y="15973"/>
                  </a:lnTo>
                  <a:lnTo>
                    <a:pt x="14993" y="19614"/>
                  </a:lnTo>
                  <a:lnTo>
                    <a:pt x="28547" y="10376"/>
                  </a:lnTo>
                  <a:cubicBezTo>
                    <a:pt x="28877" y="10151"/>
                    <a:pt x="28963" y="9700"/>
                    <a:pt x="28737" y="9369"/>
                  </a:cubicBezTo>
                  <a:cubicBezTo>
                    <a:pt x="28599" y="9168"/>
                    <a:pt x="28373" y="9052"/>
                    <a:pt x="28137" y="9052"/>
                  </a:cubicBezTo>
                  <a:cubicBezTo>
                    <a:pt x="28082" y="9052"/>
                    <a:pt x="28027" y="9058"/>
                    <a:pt x="27972" y="9071"/>
                  </a:cubicBezTo>
                  <a:lnTo>
                    <a:pt x="20287" y="10328"/>
                  </a:lnTo>
                  <a:lnTo>
                    <a:pt x="7776"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9;p37">
              <a:extLst>
                <a:ext uri="{FF2B5EF4-FFF2-40B4-BE49-F238E27FC236}">
                  <a16:creationId xmlns:a16="http://schemas.microsoft.com/office/drawing/2014/main" id="{7F2F21AF-72DE-D816-CE25-5A6C50ED6EF5}"/>
                </a:ext>
              </a:extLst>
            </p:cNvPr>
            <p:cNvSpPr/>
            <p:nvPr/>
          </p:nvSpPr>
          <p:spPr>
            <a:xfrm>
              <a:off x="-1431975" y="-911850"/>
              <a:ext cx="457025" cy="312950"/>
            </a:xfrm>
            <a:custGeom>
              <a:avLst/>
              <a:gdLst/>
              <a:ahLst/>
              <a:cxnLst/>
              <a:rect l="l" t="t" r="r" b="b"/>
              <a:pathLst>
                <a:path w="18281" h="12518" extrusionOk="0">
                  <a:moveTo>
                    <a:pt x="15762" y="1"/>
                  </a:moveTo>
                  <a:cubicBezTo>
                    <a:pt x="15730" y="1"/>
                    <a:pt x="15700" y="3"/>
                    <a:pt x="15671" y="9"/>
                  </a:cubicBezTo>
                  <a:lnTo>
                    <a:pt x="7646" y="1523"/>
                  </a:lnTo>
                  <a:cubicBezTo>
                    <a:pt x="5154" y="5224"/>
                    <a:pt x="1" y="7154"/>
                    <a:pt x="1" y="7154"/>
                  </a:cubicBezTo>
                  <a:lnTo>
                    <a:pt x="2366" y="12370"/>
                  </a:lnTo>
                  <a:cubicBezTo>
                    <a:pt x="2431" y="12466"/>
                    <a:pt x="2537" y="12517"/>
                    <a:pt x="2645" y="12517"/>
                  </a:cubicBezTo>
                  <a:cubicBezTo>
                    <a:pt x="2711" y="12517"/>
                    <a:pt x="2777" y="12498"/>
                    <a:pt x="2836" y="12459"/>
                  </a:cubicBezTo>
                  <a:lnTo>
                    <a:pt x="17977" y="2250"/>
                  </a:lnTo>
                  <a:cubicBezTo>
                    <a:pt x="18281" y="2042"/>
                    <a:pt x="17033" y="615"/>
                    <a:pt x="17021" y="605"/>
                  </a:cubicBezTo>
                  <a:cubicBezTo>
                    <a:pt x="16625" y="293"/>
                    <a:pt x="16102" y="1"/>
                    <a:pt x="15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0;p37">
              <a:extLst>
                <a:ext uri="{FF2B5EF4-FFF2-40B4-BE49-F238E27FC236}">
                  <a16:creationId xmlns:a16="http://schemas.microsoft.com/office/drawing/2014/main" id="{CFA45EC5-8B0C-EF73-B16A-68C11E06FE62}"/>
                </a:ext>
              </a:extLst>
            </p:cNvPr>
            <p:cNvSpPr/>
            <p:nvPr/>
          </p:nvSpPr>
          <p:spPr>
            <a:xfrm>
              <a:off x="-1203750" y="-889800"/>
              <a:ext cx="3950" cy="51600"/>
            </a:xfrm>
            <a:custGeom>
              <a:avLst/>
              <a:gdLst/>
              <a:ahLst/>
              <a:cxnLst/>
              <a:rect l="l" t="t" r="r" b="b"/>
              <a:pathLst>
                <a:path w="158" h="2064" fill="none" extrusionOk="0">
                  <a:moveTo>
                    <a:pt x="43" y="1"/>
                  </a:moveTo>
                  <a:cubicBezTo>
                    <a:pt x="1" y="690"/>
                    <a:pt x="39" y="1383"/>
                    <a:pt x="158" y="2064"/>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1;p37">
              <a:extLst>
                <a:ext uri="{FF2B5EF4-FFF2-40B4-BE49-F238E27FC236}">
                  <a16:creationId xmlns:a16="http://schemas.microsoft.com/office/drawing/2014/main" id="{B567E477-7CF1-3797-CCC6-D3C806C5DAEA}"/>
                </a:ext>
              </a:extLst>
            </p:cNvPr>
            <p:cNvSpPr/>
            <p:nvPr/>
          </p:nvSpPr>
          <p:spPr>
            <a:xfrm>
              <a:off x="-1175825" y="-891275"/>
              <a:ext cx="3700" cy="43475"/>
            </a:xfrm>
            <a:custGeom>
              <a:avLst/>
              <a:gdLst/>
              <a:ahLst/>
              <a:cxnLst/>
              <a:rect l="l" t="t" r="r" b="b"/>
              <a:pathLst>
                <a:path w="148" h="1739" fill="none" extrusionOk="0">
                  <a:moveTo>
                    <a:pt x="24" y="0"/>
                  </a:moveTo>
                  <a:cubicBezTo>
                    <a:pt x="1" y="744"/>
                    <a:pt x="50" y="1129"/>
                    <a:pt x="148" y="173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2;p37">
              <a:extLst>
                <a:ext uri="{FF2B5EF4-FFF2-40B4-BE49-F238E27FC236}">
                  <a16:creationId xmlns:a16="http://schemas.microsoft.com/office/drawing/2014/main" id="{434036E4-1920-3E83-5043-EEE5A97BE37B}"/>
                </a:ext>
              </a:extLst>
            </p:cNvPr>
            <p:cNvSpPr/>
            <p:nvPr/>
          </p:nvSpPr>
          <p:spPr>
            <a:xfrm>
              <a:off x="-1153475" y="-893900"/>
              <a:ext cx="3025" cy="40150"/>
            </a:xfrm>
            <a:custGeom>
              <a:avLst/>
              <a:gdLst/>
              <a:ahLst/>
              <a:cxnLst/>
              <a:rect l="l" t="t" r="r" b="b"/>
              <a:pathLst>
                <a:path w="121" h="1606" fill="none" extrusionOk="0">
                  <a:moveTo>
                    <a:pt x="22" y="1"/>
                  </a:moveTo>
                  <a:cubicBezTo>
                    <a:pt x="0" y="495"/>
                    <a:pt x="65" y="1113"/>
                    <a:pt x="121" y="160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3;p37">
              <a:extLst>
                <a:ext uri="{FF2B5EF4-FFF2-40B4-BE49-F238E27FC236}">
                  <a16:creationId xmlns:a16="http://schemas.microsoft.com/office/drawing/2014/main" id="{E20A62A2-A9AD-5ECF-427D-00DB4E2B3203}"/>
                </a:ext>
              </a:extLst>
            </p:cNvPr>
            <p:cNvSpPr/>
            <p:nvPr/>
          </p:nvSpPr>
          <p:spPr>
            <a:xfrm>
              <a:off x="-1383175" y="-885725"/>
              <a:ext cx="386450" cy="263475"/>
            </a:xfrm>
            <a:custGeom>
              <a:avLst/>
              <a:gdLst/>
              <a:ahLst/>
              <a:cxnLst/>
              <a:rect l="l" t="t" r="r" b="b"/>
              <a:pathLst>
                <a:path w="15458" h="10539" fill="none" extrusionOk="0">
                  <a:moveTo>
                    <a:pt x="1" y="10538"/>
                  </a:moveTo>
                  <a:lnTo>
                    <a:pt x="15457"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4;p37">
              <a:extLst>
                <a:ext uri="{FF2B5EF4-FFF2-40B4-BE49-F238E27FC236}">
                  <a16:creationId xmlns:a16="http://schemas.microsoft.com/office/drawing/2014/main" id="{12FA1741-5E01-1817-520A-97C81600E9BF}"/>
                </a:ext>
              </a:extLst>
            </p:cNvPr>
            <p:cNvSpPr/>
            <p:nvPr/>
          </p:nvSpPr>
          <p:spPr>
            <a:xfrm>
              <a:off x="-1411025" y="-746375"/>
              <a:ext cx="137225" cy="59600"/>
            </a:xfrm>
            <a:custGeom>
              <a:avLst/>
              <a:gdLst/>
              <a:ahLst/>
              <a:cxnLst/>
              <a:rect l="l" t="t" r="r" b="b"/>
              <a:pathLst>
                <a:path w="5489" h="2384" fill="none" extrusionOk="0">
                  <a:moveTo>
                    <a:pt x="0" y="2384"/>
                  </a:moveTo>
                  <a:cubicBezTo>
                    <a:pt x="0" y="2384"/>
                    <a:pt x="3695" y="1"/>
                    <a:pt x="5489" y="198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5;p37">
              <a:extLst>
                <a:ext uri="{FF2B5EF4-FFF2-40B4-BE49-F238E27FC236}">
                  <a16:creationId xmlns:a16="http://schemas.microsoft.com/office/drawing/2014/main" id="{5FE5216B-D9A2-5D93-4ACA-4FD56DF3FCF0}"/>
                </a:ext>
              </a:extLst>
            </p:cNvPr>
            <p:cNvSpPr/>
            <p:nvPr/>
          </p:nvSpPr>
          <p:spPr>
            <a:xfrm>
              <a:off x="-1082400" y="-903900"/>
              <a:ext cx="6150" cy="72475"/>
            </a:xfrm>
            <a:custGeom>
              <a:avLst/>
              <a:gdLst/>
              <a:ahLst/>
              <a:cxnLst/>
              <a:rect l="l" t="t" r="r" b="b"/>
              <a:pathLst>
                <a:path w="246" h="2899" fill="none" extrusionOk="0">
                  <a:moveTo>
                    <a:pt x="41" y="1"/>
                  </a:moveTo>
                  <a:cubicBezTo>
                    <a:pt x="41" y="1"/>
                    <a:pt x="1" y="2105"/>
                    <a:pt x="245" y="2898"/>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66;p37">
              <a:extLst>
                <a:ext uri="{FF2B5EF4-FFF2-40B4-BE49-F238E27FC236}">
                  <a16:creationId xmlns:a16="http://schemas.microsoft.com/office/drawing/2014/main" id="{8D01EBE7-63FF-9360-D61C-D112A6583E7E}"/>
                </a:ext>
              </a:extLst>
            </p:cNvPr>
            <p:cNvSpPr/>
            <p:nvPr/>
          </p:nvSpPr>
          <p:spPr>
            <a:xfrm>
              <a:off x="-2203725" y="-1104425"/>
              <a:ext cx="561375" cy="464525"/>
            </a:xfrm>
            <a:custGeom>
              <a:avLst/>
              <a:gdLst/>
              <a:ahLst/>
              <a:cxnLst/>
              <a:rect l="l" t="t" r="r" b="b"/>
              <a:pathLst>
                <a:path w="22455" h="18581" extrusionOk="0">
                  <a:moveTo>
                    <a:pt x="10118" y="1"/>
                  </a:moveTo>
                  <a:lnTo>
                    <a:pt x="1" y="1096"/>
                  </a:lnTo>
                  <a:lnTo>
                    <a:pt x="5398" y="14236"/>
                  </a:lnTo>
                  <a:lnTo>
                    <a:pt x="5329" y="18581"/>
                  </a:lnTo>
                  <a:lnTo>
                    <a:pt x="21731" y="18496"/>
                  </a:lnTo>
                  <a:cubicBezTo>
                    <a:pt x="22131" y="18495"/>
                    <a:pt x="22454" y="18167"/>
                    <a:pt x="22451" y="17767"/>
                  </a:cubicBezTo>
                  <a:cubicBezTo>
                    <a:pt x="22450" y="17468"/>
                    <a:pt x="22264" y="17200"/>
                    <a:pt x="21984" y="17094"/>
                  </a:cubicBezTo>
                  <a:lnTo>
                    <a:pt x="14911" y="13840"/>
                  </a:lnTo>
                  <a:lnTo>
                    <a:pt x="10118" y="1"/>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7;p37">
              <a:extLst>
                <a:ext uri="{FF2B5EF4-FFF2-40B4-BE49-F238E27FC236}">
                  <a16:creationId xmlns:a16="http://schemas.microsoft.com/office/drawing/2014/main" id="{C2FCB5FC-59A3-1785-F7D8-74177BBD5942}"/>
                </a:ext>
              </a:extLst>
            </p:cNvPr>
            <p:cNvSpPr/>
            <p:nvPr/>
          </p:nvSpPr>
          <p:spPr>
            <a:xfrm>
              <a:off x="-2092650" y="-758400"/>
              <a:ext cx="474225" cy="159475"/>
            </a:xfrm>
            <a:custGeom>
              <a:avLst/>
              <a:gdLst/>
              <a:ahLst/>
              <a:cxnLst/>
              <a:rect l="l" t="t" r="r" b="b"/>
              <a:pathLst>
                <a:path w="18969" h="6379" extrusionOk="0">
                  <a:moveTo>
                    <a:pt x="10440" y="0"/>
                  </a:moveTo>
                  <a:cubicBezTo>
                    <a:pt x="8806" y="663"/>
                    <a:pt x="6981" y="863"/>
                    <a:pt x="5372" y="863"/>
                  </a:cubicBezTo>
                  <a:cubicBezTo>
                    <a:pt x="2911" y="863"/>
                    <a:pt x="955" y="395"/>
                    <a:pt x="955" y="395"/>
                  </a:cubicBezTo>
                  <a:lnTo>
                    <a:pt x="0" y="6041"/>
                  </a:lnTo>
                  <a:cubicBezTo>
                    <a:pt x="0" y="6229"/>
                    <a:pt x="153" y="6379"/>
                    <a:pt x="341" y="6379"/>
                  </a:cubicBezTo>
                  <a:lnTo>
                    <a:pt x="18600" y="6379"/>
                  </a:lnTo>
                  <a:cubicBezTo>
                    <a:pt x="18968" y="6377"/>
                    <a:pt x="18731" y="4495"/>
                    <a:pt x="18727" y="4479"/>
                  </a:cubicBezTo>
                  <a:cubicBezTo>
                    <a:pt x="18558" y="3954"/>
                    <a:pt x="18251" y="3364"/>
                    <a:pt x="17940" y="3230"/>
                  </a:cubicBezTo>
                  <a:lnTo>
                    <a:pt x="104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8;p37">
              <a:extLst>
                <a:ext uri="{FF2B5EF4-FFF2-40B4-BE49-F238E27FC236}">
                  <a16:creationId xmlns:a16="http://schemas.microsoft.com/office/drawing/2014/main" id="{D98CA157-BA32-4319-F200-E9091F15DB13}"/>
                </a:ext>
              </a:extLst>
            </p:cNvPr>
            <p:cNvSpPr/>
            <p:nvPr/>
          </p:nvSpPr>
          <p:spPr>
            <a:xfrm>
              <a:off x="-1817475" y="-750325"/>
              <a:ext cx="26450" cy="44375"/>
            </a:xfrm>
            <a:custGeom>
              <a:avLst/>
              <a:gdLst/>
              <a:ahLst/>
              <a:cxnLst/>
              <a:rect l="l" t="t" r="r" b="b"/>
              <a:pathLst>
                <a:path w="1058" h="1775" fill="none" extrusionOk="0">
                  <a:moveTo>
                    <a:pt x="1058" y="0"/>
                  </a:moveTo>
                  <a:cubicBezTo>
                    <a:pt x="636" y="549"/>
                    <a:pt x="281" y="1145"/>
                    <a:pt x="0" y="177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69;p37">
              <a:extLst>
                <a:ext uri="{FF2B5EF4-FFF2-40B4-BE49-F238E27FC236}">
                  <a16:creationId xmlns:a16="http://schemas.microsoft.com/office/drawing/2014/main" id="{CC153531-9950-3725-0462-472C83DF223E}"/>
                </a:ext>
              </a:extLst>
            </p:cNvPr>
            <p:cNvSpPr/>
            <p:nvPr/>
          </p:nvSpPr>
          <p:spPr>
            <a:xfrm>
              <a:off x="-1789175" y="-736225"/>
              <a:ext cx="21725" cy="37750"/>
            </a:xfrm>
            <a:custGeom>
              <a:avLst/>
              <a:gdLst/>
              <a:ahLst/>
              <a:cxnLst/>
              <a:rect l="l" t="t" r="r" b="b"/>
              <a:pathLst>
                <a:path w="869" h="1510" fill="none" extrusionOk="0">
                  <a:moveTo>
                    <a:pt x="868" y="1"/>
                  </a:moveTo>
                  <a:cubicBezTo>
                    <a:pt x="434" y="603"/>
                    <a:pt x="259" y="952"/>
                    <a:pt x="0" y="150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0;p37">
              <a:extLst>
                <a:ext uri="{FF2B5EF4-FFF2-40B4-BE49-F238E27FC236}">
                  <a16:creationId xmlns:a16="http://schemas.microsoft.com/office/drawing/2014/main" id="{881C0359-1B2E-18C5-04A6-778E37A1D362}"/>
                </a:ext>
              </a:extLst>
            </p:cNvPr>
            <p:cNvSpPr/>
            <p:nvPr/>
          </p:nvSpPr>
          <p:spPr>
            <a:xfrm>
              <a:off x="-1767875" y="-725925"/>
              <a:ext cx="20400" cy="34675"/>
            </a:xfrm>
            <a:custGeom>
              <a:avLst/>
              <a:gdLst/>
              <a:ahLst/>
              <a:cxnLst/>
              <a:rect l="l" t="t" r="r" b="b"/>
              <a:pathLst>
                <a:path w="816" h="1387" fill="none" extrusionOk="0">
                  <a:moveTo>
                    <a:pt x="815" y="0"/>
                  </a:moveTo>
                  <a:cubicBezTo>
                    <a:pt x="520" y="398"/>
                    <a:pt x="229" y="947"/>
                    <a:pt x="0" y="138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1;p37">
              <a:extLst>
                <a:ext uri="{FF2B5EF4-FFF2-40B4-BE49-F238E27FC236}">
                  <a16:creationId xmlns:a16="http://schemas.microsoft.com/office/drawing/2014/main" id="{B5266DA6-6B27-A27E-7185-42785EB02278}"/>
                </a:ext>
              </a:extLst>
            </p:cNvPr>
            <p:cNvSpPr/>
            <p:nvPr/>
          </p:nvSpPr>
          <p:spPr>
            <a:xfrm>
              <a:off x="-2090250" y="-631825"/>
              <a:ext cx="467725" cy="2425"/>
            </a:xfrm>
            <a:custGeom>
              <a:avLst/>
              <a:gdLst/>
              <a:ahLst/>
              <a:cxnLst/>
              <a:rect l="l" t="t" r="r" b="b"/>
              <a:pathLst>
                <a:path w="18709" h="97" fill="none" extrusionOk="0">
                  <a:moveTo>
                    <a:pt x="0" y="97"/>
                  </a:moveTo>
                  <a:lnTo>
                    <a:pt x="18708"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2;p37">
              <a:extLst>
                <a:ext uri="{FF2B5EF4-FFF2-40B4-BE49-F238E27FC236}">
                  <a16:creationId xmlns:a16="http://schemas.microsoft.com/office/drawing/2014/main" id="{5F0A5BC0-87D5-AA32-836F-3E8C15F14E90}"/>
                </a:ext>
              </a:extLst>
            </p:cNvPr>
            <p:cNvSpPr/>
            <p:nvPr/>
          </p:nvSpPr>
          <p:spPr>
            <a:xfrm>
              <a:off x="-2077275" y="-698475"/>
              <a:ext cx="119350" cy="68425"/>
            </a:xfrm>
            <a:custGeom>
              <a:avLst/>
              <a:gdLst/>
              <a:ahLst/>
              <a:cxnLst/>
              <a:rect l="l" t="t" r="r" b="b"/>
              <a:pathLst>
                <a:path w="4774" h="2737" fill="none" extrusionOk="0">
                  <a:moveTo>
                    <a:pt x="1" y="1"/>
                  </a:moveTo>
                  <a:cubicBezTo>
                    <a:pt x="1" y="1"/>
                    <a:pt x="4395" y="89"/>
                    <a:pt x="4773" y="273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73;p37">
              <a:extLst>
                <a:ext uri="{FF2B5EF4-FFF2-40B4-BE49-F238E27FC236}">
                  <a16:creationId xmlns:a16="http://schemas.microsoft.com/office/drawing/2014/main" id="{556F523D-EECA-9C09-F2F0-164EFFF6AAD0}"/>
                </a:ext>
              </a:extLst>
            </p:cNvPr>
            <p:cNvSpPr/>
            <p:nvPr/>
          </p:nvSpPr>
          <p:spPr>
            <a:xfrm>
              <a:off x="-1718850" y="-694225"/>
              <a:ext cx="36300" cy="62950"/>
            </a:xfrm>
            <a:custGeom>
              <a:avLst/>
              <a:gdLst/>
              <a:ahLst/>
              <a:cxnLst/>
              <a:rect l="l" t="t" r="r" b="b"/>
              <a:pathLst>
                <a:path w="1452" h="2518" fill="none" extrusionOk="0">
                  <a:moveTo>
                    <a:pt x="1452" y="1"/>
                  </a:moveTo>
                  <a:cubicBezTo>
                    <a:pt x="1452" y="1"/>
                    <a:pt x="240" y="1723"/>
                    <a:pt x="0" y="251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74;p37">
              <a:extLst>
                <a:ext uri="{FF2B5EF4-FFF2-40B4-BE49-F238E27FC236}">
                  <a16:creationId xmlns:a16="http://schemas.microsoft.com/office/drawing/2014/main" id="{AC51CF1D-D95B-9A99-F89B-42ECBE9C3D2F}"/>
                </a:ext>
              </a:extLst>
            </p:cNvPr>
            <p:cNvSpPr/>
            <p:nvPr/>
          </p:nvSpPr>
          <p:spPr>
            <a:xfrm>
              <a:off x="-2959275" y="-2455050"/>
              <a:ext cx="259925" cy="242950"/>
            </a:xfrm>
            <a:custGeom>
              <a:avLst/>
              <a:gdLst/>
              <a:ahLst/>
              <a:cxnLst/>
              <a:rect l="l" t="t" r="r" b="b"/>
              <a:pathLst>
                <a:path w="10397" h="9718" extrusionOk="0">
                  <a:moveTo>
                    <a:pt x="6804" y="0"/>
                  </a:moveTo>
                  <a:cubicBezTo>
                    <a:pt x="6463" y="0"/>
                    <a:pt x="1674" y="63"/>
                    <a:pt x="358" y="3548"/>
                  </a:cubicBezTo>
                  <a:cubicBezTo>
                    <a:pt x="1" y="4494"/>
                    <a:pt x="2462" y="8892"/>
                    <a:pt x="3585" y="9442"/>
                  </a:cubicBezTo>
                  <a:cubicBezTo>
                    <a:pt x="3974" y="9633"/>
                    <a:pt x="4460" y="9718"/>
                    <a:pt x="4980" y="9718"/>
                  </a:cubicBezTo>
                  <a:cubicBezTo>
                    <a:pt x="6486" y="9718"/>
                    <a:pt x="8282" y="9006"/>
                    <a:pt x="8871" y="8068"/>
                  </a:cubicBezTo>
                  <a:cubicBezTo>
                    <a:pt x="10397" y="5639"/>
                    <a:pt x="6823" y="0"/>
                    <a:pt x="6823" y="0"/>
                  </a:cubicBezTo>
                  <a:cubicBezTo>
                    <a:pt x="6823" y="0"/>
                    <a:pt x="6816" y="0"/>
                    <a:pt x="6804"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5;p37">
              <a:extLst>
                <a:ext uri="{FF2B5EF4-FFF2-40B4-BE49-F238E27FC236}">
                  <a16:creationId xmlns:a16="http://schemas.microsoft.com/office/drawing/2014/main" id="{4C52795F-A324-8068-07DB-079236030A2E}"/>
                </a:ext>
              </a:extLst>
            </p:cNvPr>
            <p:cNvSpPr/>
            <p:nvPr/>
          </p:nvSpPr>
          <p:spPr>
            <a:xfrm>
              <a:off x="-2965825" y="-2257150"/>
              <a:ext cx="195325" cy="191750"/>
            </a:xfrm>
            <a:custGeom>
              <a:avLst/>
              <a:gdLst/>
              <a:ahLst/>
              <a:cxnLst/>
              <a:rect l="l" t="t" r="r" b="b"/>
              <a:pathLst>
                <a:path w="7813" h="7670" extrusionOk="0">
                  <a:moveTo>
                    <a:pt x="340" y="0"/>
                  </a:moveTo>
                  <a:lnTo>
                    <a:pt x="1" y="4369"/>
                  </a:lnTo>
                  <a:cubicBezTo>
                    <a:pt x="1" y="4369"/>
                    <a:pt x="1323" y="7670"/>
                    <a:pt x="3792" y="7670"/>
                  </a:cubicBezTo>
                  <a:cubicBezTo>
                    <a:pt x="4905" y="7670"/>
                    <a:pt x="6250" y="7000"/>
                    <a:pt x="7812" y="5057"/>
                  </a:cubicBezTo>
                  <a:lnTo>
                    <a:pt x="7590" y="236"/>
                  </a:lnTo>
                  <a:lnTo>
                    <a:pt x="34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6;p37">
              <a:extLst>
                <a:ext uri="{FF2B5EF4-FFF2-40B4-BE49-F238E27FC236}">
                  <a16:creationId xmlns:a16="http://schemas.microsoft.com/office/drawing/2014/main" id="{F4033576-7E1B-DEA7-B069-47FE798A168F}"/>
                </a:ext>
              </a:extLst>
            </p:cNvPr>
            <p:cNvSpPr/>
            <p:nvPr/>
          </p:nvSpPr>
          <p:spPr>
            <a:xfrm>
              <a:off x="-3030100" y="-2528050"/>
              <a:ext cx="297150" cy="307500"/>
            </a:xfrm>
            <a:custGeom>
              <a:avLst/>
              <a:gdLst/>
              <a:ahLst/>
              <a:cxnLst/>
              <a:rect l="l" t="t" r="r" b="b"/>
              <a:pathLst>
                <a:path w="11886" h="12300" extrusionOk="0">
                  <a:moveTo>
                    <a:pt x="10735" y="1"/>
                  </a:moveTo>
                  <a:cubicBezTo>
                    <a:pt x="9482" y="1"/>
                    <a:pt x="7463" y="1100"/>
                    <a:pt x="6013" y="1332"/>
                  </a:cubicBezTo>
                  <a:cubicBezTo>
                    <a:pt x="4671" y="1546"/>
                    <a:pt x="2438" y="1488"/>
                    <a:pt x="1773" y="2801"/>
                  </a:cubicBezTo>
                  <a:cubicBezTo>
                    <a:pt x="1221" y="3892"/>
                    <a:pt x="1238" y="4016"/>
                    <a:pt x="1272" y="4019"/>
                  </a:cubicBezTo>
                  <a:lnTo>
                    <a:pt x="1272" y="4019"/>
                  </a:lnTo>
                  <a:cubicBezTo>
                    <a:pt x="1109" y="4086"/>
                    <a:pt x="1" y="4597"/>
                    <a:pt x="210" y="6083"/>
                  </a:cubicBezTo>
                  <a:cubicBezTo>
                    <a:pt x="425" y="7617"/>
                    <a:pt x="857" y="8272"/>
                    <a:pt x="1375" y="9529"/>
                  </a:cubicBezTo>
                  <a:cubicBezTo>
                    <a:pt x="1938" y="10895"/>
                    <a:pt x="2405" y="11808"/>
                    <a:pt x="3104" y="12130"/>
                  </a:cubicBezTo>
                  <a:cubicBezTo>
                    <a:pt x="3359" y="12247"/>
                    <a:pt x="3625" y="12299"/>
                    <a:pt x="3865" y="12299"/>
                  </a:cubicBezTo>
                  <a:cubicBezTo>
                    <a:pt x="4285" y="12299"/>
                    <a:pt x="4623" y="12139"/>
                    <a:pt x="4672" y="11888"/>
                  </a:cubicBezTo>
                  <a:cubicBezTo>
                    <a:pt x="4818" y="11136"/>
                    <a:pt x="2867" y="9571"/>
                    <a:pt x="3763" y="8964"/>
                  </a:cubicBezTo>
                  <a:lnTo>
                    <a:pt x="4466" y="8461"/>
                  </a:lnTo>
                  <a:cubicBezTo>
                    <a:pt x="4429" y="8311"/>
                    <a:pt x="4408" y="8134"/>
                    <a:pt x="4306" y="7933"/>
                  </a:cubicBezTo>
                  <a:cubicBezTo>
                    <a:pt x="3645" y="6649"/>
                    <a:pt x="4810" y="6762"/>
                    <a:pt x="4931" y="6135"/>
                  </a:cubicBezTo>
                  <a:cubicBezTo>
                    <a:pt x="5148" y="5006"/>
                    <a:pt x="5560" y="4634"/>
                    <a:pt x="7328" y="4355"/>
                  </a:cubicBezTo>
                  <a:cubicBezTo>
                    <a:pt x="8277" y="4205"/>
                    <a:pt x="9625" y="4464"/>
                    <a:pt x="10447" y="4006"/>
                  </a:cubicBezTo>
                  <a:cubicBezTo>
                    <a:pt x="11884" y="3206"/>
                    <a:pt x="11886" y="481"/>
                    <a:pt x="11430" y="177"/>
                  </a:cubicBezTo>
                  <a:cubicBezTo>
                    <a:pt x="11244" y="53"/>
                    <a:pt x="11008" y="1"/>
                    <a:pt x="107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7;p37">
              <a:extLst>
                <a:ext uri="{FF2B5EF4-FFF2-40B4-BE49-F238E27FC236}">
                  <a16:creationId xmlns:a16="http://schemas.microsoft.com/office/drawing/2014/main" id="{6F5CC787-DDD2-29FA-8E94-E9CDE1F2B17A}"/>
                </a:ext>
              </a:extLst>
            </p:cNvPr>
            <p:cNvSpPr/>
            <p:nvPr/>
          </p:nvSpPr>
          <p:spPr>
            <a:xfrm>
              <a:off x="-2973700" y="-2316000"/>
              <a:ext cx="71175" cy="71000"/>
            </a:xfrm>
            <a:custGeom>
              <a:avLst/>
              <a:gdLst/>
              <a:ahLst/>
              <a:cxnLst/>
              <a:rect l="l" t="t" r="r" b="b"/>
              <a:pathLst>
                <a:path w="2847" h="2840" extrusionOk="0">
                  <a:moveTo>
                    <a:pt x="983" y="0"/>
                  </a:moveTo>
                  <a:cubicBezTo>
                    <a:pt x="696" y="0"/>
                    <a:pt x="482" y="185"/>
                    <a:pt x="346" y="456"/>
                  </a:cubicBezTo>
                  <a:cubicBezTo>
                    <a:pt x="0" y="1153"/>
                    <a:pt x="973" y="2424"/>
                    <a:pt x="1385" y="2616"/>
                  </a:cubicBezTo>
                  <a:cubicBezTo>
                    <a:pt x="1703" y="2765"/>
                    <a:pt x="1992" y="2840"/>
                    <a:pt x="2227" y="2840"/>
                  </a:cubicBezTo>
                  <a:cubicBezTo>
                    <a:pt x="2607" y="2840"/>
                    <a:pt x="2846" y="2644"/>
                    <a:pt x="2842" y="2245"/>
                  </a:cubicBezTo>
                  <a:lnTo>
                    <a:pt x="1960" y="552"/>
                  </a:lnTo>
                  <a:cubicBezTo>
                    <a:pt x="1576" y="159"/>
                    <a:pt x="1249" y="0"/>
                    <a:pt x="983"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8;p37">
              <a:extLst>
                <a:ext uri="{FF2B5EF4-FFF2-40B4-BE49-F238E27FC236}">
                  <a16:creationId xmlns:a16="http://schemas.microsoft.com/office/drawing/2014/main" id="{DDD20056-9DE9-8B4B-E60E-6D540CD93CA0}"/>
                </a:ext>
              </a:extLst>
            </p:cNvPr>
            <p:cNvSpPr/>
            <p:nvPr/>
          </p:nvSpPr>
          <p:spPr>
            <a:xfrm>
              <a:off x="-2876725" y="-2223925"/>
              <a:ext cx="102175" cy="19625"/>
            </a:xfrm>
            <a:custGeom>
              <a:avLst/>
              <a:gdLst/>
              <a:ahLst/>
              <a:cxnLst/>
              <a:rect l="l" t="t" r="r" b="b"/>
              <a:pathLst>
                <a:path w="4087" h="785" fill="none" extrusionOk="0">
                  <a:moveTo>
                    <a:pt x="4087" y="186"/>
                  </a:moveTo>
                  <a:cubicBezTo>
                    <a:pt x="1391" y="785"/>
                    <a:pt x="1" y="1"/>
                    <a:pt x="1" y="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9;p37">
              <a:extLst>
                <a:ext uri="{FF2B5EF4-FFF2-40B4-BE49-F238E27FC236}">
                  <a16:creationId xmlns:a16="http://schemas.microsoft.com/office/drawing/2014/main" id="{49481795-96E5-4539-449B-D6881BFF78AA}"/>
                </a:ext>
              </a:extLst>
            </p:cNvPr>
            <p:cNvSpPr/>
            <p:nvPr/>
          </p:nvSpPr>
          <p:spPr>
            <a:xfrm>
              <a:off x="-2797325" y="-2370425"/>
              <a:ext cx="32300" cy="63325"/>
            </a:xfrm>
            <a:custGeom>
              <a:avLst/>
              <a:gdLst/>
              <a:ahLst/>
              <a:cxnLst/>
              <a:rect l="l" t="t" r="r" b="b"/>
              <a:pathLst>
                <a:path w="1292" h="2533" fill="none" extrusionOk="0">
                  <a:moveTo>
                    <a:pt x="0" y="0"/>
                  </a:moveTo>
                  <a:cubicBezTo>
                    <a:pt x="0" y="0"/>
                    <a:pt x="1292" y="1395"/>
                    <a:pt x="1270" y="1849"/>
                  </a:cubicBezTo>
                  <a:cubicBezTo>
                    <a:pt x="1248" y="2303"/>
                    <a:pt x="217" y="2533"/>
                    <a:pt x="217" y="2533"/>
                  </a:cubicBezTo>
                </a:path>
              </a:pathLst>
            </a:custGeom>
            <a:noFill/>
            <a:ln w="9050" cap="flat" cmpd="sng">
              <a:solidFill>
                <a:srgbClr val="6D221D"/>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0;p37">
              <a:extLst>
                <a:ext uri="{FF2B5EF4-FFF2-40B4-BE49-F238E27FC236}">
                  <a16:creationId xmlns:a16="http://schemas.microsoft.com/office/drawing/2014/main" id="{769C5D7F-63BD-A8FB-5FC0-17498E298D30}"/>
                </a:ext>
              </a:extLst>
            </p:cNvPr>
            <p:cNvSpPr/>
            <p:nvPr/>
          </p:nvSpPr>
          <p:spPr>
            <a:xfrm>
              <a:off x="-2822250" y="-2302675"/>
              <a:ext cx="83550" cy="45325"/>
            </a:xfrm>
            <a:custGeom>
              <a:avLst/>
              <a:gdLst/>
              <a:ahLst/>
              <a:cxnLst/>
              <a:rect l="l" t="t" r="r" b="b"/>
              <a:pathLst>
                <a:path w="3342" h="1813" extrusionOk="0">
                  <a:moveTo>
                    <a:pt x="2770" y="0"/>
                  </a:moveTo>
                  <a:lnTo>
                    <a:pt x="1" y="883"/>
                  </a:lnTo>
                  <a:cubicBezTo>
                    <a:pt x="1" y="883"/>
                    <a:pt x="538" y="1813"/>
                    <a:pt x="1558" y="1813"/>
                  </a:cubicBezTo>
                  <a:cubicBezTo>
                    <a:pt x="1777" y="1813"/>
                    <a:pt x="2018" y="1770"/>
                    <a:pt x="2281" y="1666"/>
                  </a:cubicBezTo>
                  <a:cubicBezTo>
                    <a:pt x="3342" y="1245"/>
                    <a:pt x="2770" y="0"/>
                    <a:pt x="2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1;p37">
              <a:extLst>
                <a:ext uri="{FF2B5EF4-FFF2-40B4-BE49-F238E27FC236}">
                  <a16:creationId xmlns:a16="http://schemas.microsoft.com/office/drawing/2014/main" id="{AE71EBFC-ED21-157A-E13A-C5BED29C3640}"/>
                </a:ext>
              </a:extLst>
            </p:cNvPr>
            <p:cNvSpPr/>
            <p:nvPr/>
          </p:nvSpPr>
          <p:spPr>
            <a:xfrm>
              <a:off x="-2779050" y="-2389925"/>
              <a:ext cx="13950" cy="17650"/>
            </a:xfrm>
            <a:custGeom>
              <a:avLst/>
              <a:gdLst/>
              <a:ahLst/>
              <a:cxnLst/>
              <a:rect l="l" t="t" r="r" b="b"/>
              <a:pathLst>
                <a:path w="558" h="706" extrusionOk="0">
                  <a:moveTo>
                    <a:pt x="186" y="1"/>
                  </a:moveTo>
                  <a:cubicBezTo>
                    <a:pt x="164" y="1"/>
                    <a:pt x="143" y="5"/>
                    <a:pt x="121" y="14"/>
                  </a:cubicBezTo>
                  <a:cubicBezTo>
                    <a:pt x="49" y="44"/>
                    <a:pt x="1" y="130"/>
                    <a:pt x="25" y="209"/>
                  </a:cubicBezTo>
                  <a:cubicBezTo>
                    <a:pt x="69" y="347"/>
                    <a:pt x="123" y="482"/>
                    <a:pt x="187" y="612"/>
                  </a:cubicBezTo>
                  <a:cubicBezTo>
                    <a:pt x="218" y="671"/>
                    <a:pt x="288" y="706"/>
                    <a:pt x="355" y="706"/>
                  </a:cubicBezTo>
                  <a:cubicBezTo>
                    <a:pt x="388" y="706"/>
                    <a:pt x="420" y="698"/>
                    <a:pt x="447" y="680"/>
                  </a:cubicBezTo>
                  <a:cubicBezTo>
                    <a:pt x="543" y="619"/>
                    <a:pt x="558" y="518"/>
                    <a:pt x="516" y="420"/>
                  </a:cubicBezTo>
                  <a:cubicBezTo>
                    <a:pt x="463" y="302"/>
                    <a:pt x="401" y="188"/>
                    <a:pt x="329" y="81"/>
                  </a:cubicBezTo>
                  <a:cubicBezTo>
                    <a:pt x="298" y="30"/>
                    <a:pt x="243" y="1"/>
                    <a:pt x="186"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2;p37">
              <a:extLst>
                <a:ext uri="{FF2B5EF4-FFF2-40B4-BE49-F238E27FC236}">
                  <a16:creationId xmlns:a16="http://schemas.microsoft.com/office/drawing/2014/main" id="{DADE3150-FED1-EE8A-221C-F630435F81E0}"/>
                </a:ext>
              </a:extLst>
            </p:cNvPr>
            <p:cNvSpPr/>
            <p:nvPr/>
          </p:nvSpPr>
          <p:spPr>
            <a:xfrm>
              <a:off x="-2796200" y="-2417050"/>
              <a:ext cx="26100" cy="16525"/>
            </a:xfrm>
            <a:custGeom>
              <a:avLst/>
              <a:gdLst/>
              <a:ahLst/>
              <a:cxnLst/>
              <a:rect l="l" t="t" r="r" b="b"/>
              <a:pathLst>
                <a:path w="1044" h="661" fill="none" extrusionOk="0">
                  <a:moveTo>
                    <a:pt x="0" y="661"/>
                  </a:moveTo>
                  <a:cubicBezTo>
                    <a:pt x="0" y="661"/>
                    <a:pt x="335" y="1"/>
                    <a:pt x="1043" y="351"/>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83;p37">
              <a:extLst>
                <a:ext uri="{FF2B5EF4-FFF2-40B4-BE49-F238E27FC236}">
                  <a16:creationId xmlns:a16="http://schemas.microsoft.com/office/drawing/2014/main" id="{4029723E-F006-8DE2-85B9-2C72353C4CB7}"/>
                </a:ext>
              </a:extLst>
            </p:cNvPr>
            <p:cNvSpPr/>
            <p:nvPr/>
          </p:nvSpPr>
          <p:spPr>
            <a:xfrm>
              <a:off x="-2856700" y="-2357200"/>
              <a:ext cx="13825" cy="17850"/>
            </a:xfrm>
            <a:custGeom>
              <a:avLst/>
              <a:gdLst/>
              <a:ahLst/>
              <a:cxnLst/>
              <a:rect l="l" t="t" r="r" b="b"/>
              <a:pathLst>
                <a:path w="553" h="714" extrusionOk="0">
                  <a:moveTo>
                    <a:pt x="195" y="1"/>
                  </a:moveTo>
                  <a:cubicBezTo>
                    <a:pt x="97" y="1"/>
                    <a:pt x="0" y="88"/>
                    <a:pt x="32" y="209"/>
                  </a:cubicBezTo>
                  <a:lnTo>
                    <a:pt x="32" y="210"/>
                  </a:lnTo>
                  <a:cubicBezTo>
                    <a:pt x="67" y="350"/>
                    <a:pt x="115" y="488"/>
                    <a:pt x="173" y="622"/>
                  </a:cubicBezTo>
                  <a:cubicBezTo>
                    <a:pt x="200" y="683"/>
                    <a:pt x="269" y="713"/>
                    <a:pt x="335" y="713"/>
                  </a:cubicBezTo>
                  <a:cubicBezTo>
                    <a:pt x="362" y="713"/>
                    <a:pt x="387" y="709"/>
                    <a:pt x="410" y="699"/>
                  </a:cubicBezTo>
                  <a:cubicBezTo>
                    <a:pt x="488" y="666"/>
                    <a:pt x="552" y="565"/>
                    <a:pt x="520" y="475"/>
                  </a:cubicBezTo>
                  <a:cubicBezTo>
                    <a:pt x="469" y="340"/>
                    <a:pt x="407" y="207"/>
                    <a:pt x="334" y="82"/>
                  </a:cubicBezTo>
                  <a:cubicBezTo>
                    <a:pt x="300" y="25"/>
                    <a:pt x="247" y="1"/>
                    <a:pt x="195"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84;p37">
              <a:extLst>
                <a:ext uri="{FF2B5EF4-FFF2-40B4-BE49-F238E27FC236}">
                  <a16:creationId xmlns:a16="http://schemas.microsoft.com/office/drawing/2014/main" id="{FFFC46A8-DFA6-92E8-3EB2-033E134F2F8B}"/>
                </a:ext>
              </a:extLst>
            </p:cNvPr>
            <p:cNvSpPr/>
            <p:nvPr/>
          </p:nvSpPr>
          <p:spPr>
            <a:xfrm>
              <a:off x="-2882225" y="-2386000"/>
              <a:ext cx="32900" cy="23625"/>
            </a:xfrm>
            <a:custGeom>
              <a:avLst/>
              <a:gdLst/>
              <a:ahLst/>
              <a:cxnLst/>
              <a:rect l="l" t="t" r="r" b="b"/>
              <a:pathLst>
                <a:path w="1316" h="945" fill="none" extrusionOk="0">
                  <a:moveTo>
                    <a:pt x="1316" y="120"/>
                  </a:moveTo>
                  <a:cubicBezTo>
                    <a:pt x="1316" y="120"/>
                    <a:pt x="581" y="1"/>
                    <a:pt x="1" y="945"/>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85;p37">
              <a:extLst>
                <a:ext uri="{FF2B5EF4-FFF2-40B4-BE49-F238E27FC236}">
                  <a16:creationId xmlns:a16="http://schemas.microsoft.com/office/drawing/2014/main" id="{830F158D-004B-0BE4-F183-97E1745A80E2}"/>
                </a:ext>
              </a:extLst>
            </p:cNvPr>
            <p:cNvSpPr/>
            <p:nvPr/>
          </p:nvSpPr>
          <p:spPr>
            <a:xfrm>
              <a:off x="-2679375" y="-1913500"/>
              <a:ext cx="823775" cy="481425"/>
            </a:xfrm>
            <a:custGeom>
              <a:avLst/>
              <a:gdLst/>
              <a:ahLst/>
              <a:cxnLst/>
              <a:rect l="l" t="t" r="r" b="b"/>
              <a:pathLst>
                <a:path w="32951" h="19257" extrusionOk="0">
                  <a:moveTo>
                    <a:pt x="28165" y="0"/>
                  </a:moveTo>
                  <a:cubicBezTo>
                    <a:pt x="28165" y="0"/>
                    <a:pt x="16573" y="8567"/>
                    <a:pt x="14868" y="8567"/>
                  </a:cubicBezTo>
                  <a:cubicBezTo>
                    <a:pt x="14850" y="8567"/>
                    <a:pt x="14832" y="8566"/>
                    <a:pt x="14816" y="8564"/>
                  </a:cubicBezTo>
                  <a:cubicBezTo>
                    <a:pt x="13571" y="8405"/>
                    <a:pt x="9290" y="143"/>
                    <a:pt x="9290" y="143"/>
                  </a:cubicBezTo>
                  <a:lnTo>
                    <a:pt x="1" y="5793"/>
                  </a:lnTo>
                  <a:cubicBezTo>
                    <a:pt x="1" y="5793"/>
                    <a:pt x="6936" y="19256"/>
                    <a:pt x="14398" y="19256"/>
                  </a:cubicBezTo>
                  <a:cubicBezTo>
                    <a:pt x="21861" y="19256"/>
                    <a:pt x="32950" y="5796"/>
                    <a:pt x="32950" y="5796"/>
                  </a:cubicBezTo>
                  <a:lnTo>
                    <a:pt x="28165"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86;p37">
              <a:extLst>
                <a:ext uri="{FF2B5EF4-FFF2-40B4-BE49-F238E27FC236}">
                  <a16:creationId xmlns:a16="http://schemas.microsoft.com/office/drawing/2014/main" id="{DA1C8A29-F4B8-8E92-02CA-2335A507CF39}"/>
                </a:ext>
              </a:extLst>
            </p:cNvPr>
            <p:cNvSpPr/>
            <p:nvPr/>
          </p:nvSpPr>
          <p:spPr>
            <a:xfrm>
              <a:off x="-3187025" y="-2147950"/>
              <a:ext cx="709100" cy="956500"/>
            </a:xfrm>
            <a:custGeom>
              <a:avLst/>
              <a:gdLst/>
              <a:ahLst/>
              <a:cxnLst/>
              <a:rect l="l" t="t" r="r" b="b"/>
              <a:pathLst>
                <a:path w="28364" h="38260" extrusionOk="0">
                  <a:moveTo>
                    <a:pt x="8849" y="1"/>
                  </a:moveTo>
                  <a:cubicBezTo>
                    <a:pt x="8849" y="1"/>
                    <a:pt x="1784" y="7809"/>
                    <a:pt x="1020" y="16542"/>
                  </a:cubicBezTo>
                  <a:cubicBezTo>
                    <a:pt x="0" y="28214"/>
                    <a:pt x="674" y="38260"/>
                    <a:pt x="674" y="38260"/>
                  </a:cubicBezTo>
                  <a:lnTo>
                    <a:pt x="28364" y="36399"/>
                  </a:lnTo>
                  <a:cubicBezTo>
                    <a:pt x="28364" y="36399"/>
                    <a:pt x="26698" y="21124"/>
                    <a:pt x="25373" y="12184"/>
                  </a:cubicBezTo>
                  <a:cubicBezTo>
                    <a:pt x="23951" y="2587"/>
                    <a:pt x="16660" y="689"/>
                    <a:pt x="16660" y="689"/>
                  </a:cubicBezTo>
                  <a:cubicBezTo>
                    <a:pt x="16660" y="689"/>
                    <a:pt x="15565" y="1702"/>
                    <a:pt x="13128" y="1813"/>
                  </a:cubicBezTo>
                  <a:cubicBezTo>
                    <a:pt x="13015" y="1818"/>
                    <a:pt x="12904" y="1821"/>
                    <a:pt x="12796" y="1821"/>
                  </a:cubicBezTo>
                  <a:cubicBezTo>
                    <a:pt x="9858" y="1821"/>
                    <a:pt x="8849" y="1"/>
                    <a:pt x="8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7;p37">
              <a:extLst>
                <a:ext uri="{FF2B5EF4-FFF2-40B4-BE49-F238E27FC236}">
                  <a16:creationId xmlns:a16="http://schemas.microsoft.com/office/drawing/2014/main" id="{322F2E87-6B14-FCED-2D23-A76193C089AE}"/>
                </a:ext>
              </a:extLst>
            </p:cNvPr>
            <p:cNvSpPr/>
            <p:nvPr/>
          </p:nvSpPr>
          <p:spPr>
            <a:xfrm>
              <a:off x="-3003225" y="-1393350"/>
              <a:ext cx="393625" cy="28050"/>
            </a:xfrm>
            <a:custGeom>
              <a:avLst/>
              <a:gdLst/>
              <a:ahLst/>
              <a:cxnLst/>
              <a:rect l="l" t="t" r="r" b="b"/>
              <a:pathLst>
                <a:path w="15745" h="1122" extrusionOk="0">
                  <a:moveTo>
                    <a:pt x="834" y="1"/>
                  </a:moveTo>
                  <a:cubicBezTo>
                    <a:pt x="379" y="1"/>
                    <a:pt x="7" y="401"/>
                    <a:pt x="0" y="901"/>
                  </a:cubicBezTo>
                  <a:lnTo>
                    <a:pt x="15732" y="1121"/>
                  </a:lnTo>
                  <a:lnTo>
                    <a:pt x="15745" y="211"/>
                  </a:lnTo>
                  <a:lnTo>
                    <a:pt x="847" y="1"/>
                  </a:lnTo>
                  <a:cubicBezTo>
                    <a:pt x="843" y="1"/>
                    <a:pt x="838" y="1"/>
                    <a:pt x="834"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88;p37">
              <a:extLst>
                <a:ext uri="{FF2B5EF4-FFF2-40B4-BE49-F238E27FC236}">
                  <a16:creationId xmlns:a16="http://schemas.microsoft.com/office/drawing/2014/main" id="{3FC4B873-2251-C4FD-8EF9-310498134476}"/>
                </a:ext>
              </a:extLst>
            </p:cNvPr>
            <p:cNvSpPr/>
            <p:nvPr/>
          </p:nvSpPr>
          <p:spPr>
            <a:xfrm>
              <a:off x="-2679375" y="-1745800"/>
              <a:ext cx="634025" cy="386850"/>
            </a:xfrm>
            <a:custGeom>
              <a:avLst/>
              <a:gdLst/>
              <a:ahLst/>
              <a:cxnLst/>
              <a:rect l="l" t="t" r="r" b="b"/>
              <a:pathLst>
                <a:path w="25361" h="15474" extrusionOk="0">
                  <a:moveTo>
                    <a:pt x="5702" y="1"/>
                  </a:moveTo>
                  <a:cubicBezTo>
                    <a:pt x="5020" y="1"/>
                    <a:pt x="4413" y="481"/>
                    <a:pt x="4200" y="1191"/>
                  </a:cubicBezTo>
                  <a:lnTo>
                    <a:pt x="1" y="15181"/>
                  </a:lnTo>
                  <a:lnTo>
                    <a:pt x="20933" y="15474"/>
                  </a:lnTo>
                  <a:lnTo>
                    <a:pt x="25228" y="1157"/>
                  </a:lnTo>
                  <a:cubicBezTo>
                    <a:pt x="25360" y="721"/>
                    <a:pt x="25067" y="272"/>
                    <a:pt x="24646" y="266"/>
                  </a:cubicBezTo>
                  <a:lnTo>
                    <a:pt x="5723" y="1"/>
                  </a:lnTo>
                  <a:cubicBezTo>
                    <a:pt x="5716" y="1"/>
                    <a:pt x="5709" y="1"/>
                    <a:pt x="5702"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9;p37">
              <a:extLst>
                <a:ext uri="{FF2B5EF4-FFF2-40B4-BE49-F238E27FC236}">
                  <a16:creationId xmlns:a16="http://schemas.microsoft.com/office/drawing/2014/main" id="{5EA0F301-21C4-D77B-8BA5-85CB424F995E}"/>
                </a:ext>
              </a:extLst>
            </p:cNvPr>
            <p:cNvSpPr/>
            <p:nvPr/>
          </p:nvSpPr>
          <p:spPr>
            <a:xfrm>
              <a:off x="-2655875" y="-1745500"/>
              <a:ext cx="634025" cy="386875"/>
            </a:xfrm>
            <a:custGeom>
              <a:avLst/>
              <a:gdLst/>
              <a:ahLst/>
              <a:cxnLst/>
              <a:rect l="l" t="t" r="r" b="b"/>
              <a:pathLst>
                <a:path w="25361" h="15475" extrusionOk="0">
                  <a:moveTo>
                    <a:pt x="5701" y="1"/>
                  </a:moveTo>
                  <a:cubicBezTo>
                    <a:pt x="5021" y="1"/>
                    <a:pt x="4413" y="481"/>
                    <a:pt x="4200" y="1191"/>
                  </a:cubicBezTo>
                  <a:lnTo>
                    <a:pt x="0" y="15181"/>
                  </a:lnTo>
                  <a:lnTo>
                    <a:pt x="20932" y="15475"/>
                  </a:lnTo>
                  <a:lnTo>
                    <a:pt x="25229" y="1157"/>
                  </a:lnTo>
                  <a:cubicBezTo>
                    <a:pt x="25360" y="721"/>
                    <a:pt x="25068" y="273"/>
                    <a:pt x="24647" y="267"/>
                  </a:cubicBezTo>
                  <a:lnTo>
                    <a:pt x="5723" y="1"/>
                  </a:lnTo>
                  <a:cubicBezTo>
                    <a:pt x="5716" y="1"/>
                    <a:pt x="5709" y="1"/>
                    <a:pt x="5701" y="1"/>
                  </a:cubicBezTo>
                  <a:close/>
                </a:path>
              </a:pathLst>
            </a:cu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0;p37">
              <a:extLst>
                <a:ext uri="{FF2B5EF4-FFF2-40B4-BE49-F238E27FC236}">
                  <a16:creationId xmlns:a16="http://schemas.microsoft.com/office/drawing/2014/main" id="{CE5111C4-24C5-A764-47E7-D361B4404FC7}"/>
                </a:ext>
              </a:extLst>
            </p:cNvPr>
            <p:cNvSpPr/>
            <p:nvPr/>
          </p:nvSpPr>
          <p:spPr>
            <a:xfrm>
              <a:off x="-2357800" y="-1597750"/>
              <a:ext cx="76775" cy="59200"/>
            </a:xfrm>
            <a:custGeom>
              <a:avLst/>
              <a:gdLst/>
              <a:ahLst/>
              <a:cxnLst/>
              <a:rect l="l" t="t" r="r" b="b"/>
              <a:pathLst>
                <a:path w="3071" h="2368" extrusionOk="0">
                  <a:moveTo>
                    <a:pt x="1749" y="1"/>
                  </a:moveTo>
                  <a:cubicBezTo>
                    <a:pt x="984" y="1"/>
                    <a:pt x="264" y="517"/>
                    <a:pt x="133" y="1164"/>
                  </a:cubicBezTo>
                  <a:cubicBezTo>
                    <a:pt x="1" y="1818"/>
                    <a:pt x="523" y="2356"/>
                    <a:pt x="1297" y="2367"/>
                  </a:cubicBezTo>
                  <a:cubicBezTo>
                    <a:pt x="1305" y="2368"/>
                    <a:pt x="1314" y="2368"/>
                    <a:pt x="1322" y="2368"/>
                  </a:cubicBezTo>
                  <a:cubicBezTo>
                    <a:pt x="2087" y="2368"/>
                    <a:pt x="2808" y="1850"/>
                    <a:pt x="2938" y="1204"/>
                  </a:cubicBezTo>
                  <a:cubicBezTo>
                    <a:pt x="3070" y="549"/>
                    <a:pt x="2549" y="11"/>
                    <a:pt x="1774" y="1"/>
                  </a:cubicBezTo>
                  <a:cubicBezTo>
                    <a:pt x="1766" y="1"/>
                    <a:pt x="1757" y="1"/>
                    <a:pt x="1749"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1;p37">
              <a:extLst>
                <a:ext uri="{FF2B5EF4-FFF2-40B4-BE49-F238E27FC236}">
                  <a16:creationId xmlns:a16="http://schemas.microsoft.com/office/drawing/2014/main" id="{CDF4A193-1BB2-F836-DB93-1CEFA4ABC656}"/>
                </a:ext>
              </a:extLst>
            </p:cNvPr>
            <p:cNvSpPr/>
            <p:nvPr/>
          </p:nvSpPr>
          <p:spPr>
            <a:xfrm>
              <a:off x="-2770525" y="-2131500"/>
              <a:ext cx="389875" cy="354425"/>
            </a:xfrm>
            <a:custGeom>
              <a:avLst/>
              <a:gdLst/>
              <a:ahLst/>
              <a:cxnLst/>
              <a:rect l="l" t="t" r="r" b="b"/>
              <a:pathLst>
                <a:path w="15595" h="14177" extrusionOk="0">
                  <a:moveTo>
                    <a:pt x="914" y="1"/>
                  </a:moveTo>
                  <a:cubicBezTo>
                    <a:pt x="602" y="1"/>
                    <a:pt x="297" y="11"/>
                    <a:pt x="0" y="31"/>
                  </a:cubicBezTo>
                  <a:lnTo>
                    <a:pt x="8463" y="14177"/>
                  </a:lnTo>
                  <a:lnTo>
                    <a:pt x="15595" y="12361"/>
                  </a:lnTo>
                  <a:cubicBezTo>
                    <a:pt x="15595" y="12361"/>
                    <a:pt x="13425" y="5164"/>
                    <a:pt x="8249" y="1802"/>
                  </a:cubicBezTo>
                  <a:cubicBezTo>
                    <a:pt x="6507" y="672"/>
                    <a:pt x="3499" y="1"/>
                    <a:pt x="9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2;p37">
              <a:extLst>
                <a:ext uri="{FF2B5EF4-FFF2-40B4-BE49-F238E27FC236}">
                  <a16:creationId xmlns:a16="http://schemas.microsoft.com/office/drawing/2014/main" id="{54C7043A-1FB1-B8C1-ED72-4B282EA4096B}"/>
                </a:ext>
              </a:extLst>
            </p:cNvPr>
            <p:cNvSpPr/>
            <p:nvPr/>
          </p:nvSpPr>
          <p:spPr>
            <a:xfrm>
              <a:off x="-3407950" y="-1792550"/>
              <a:ext cx="627450" cy="526200"/>
            </a:xfrm>
            <a:custGeom>
              <a:avLst/>
              <a:gdLst/>
              <a:ahLst/>
              <a:cxnLst/>
              <a:rect l="l" t="t" r="r" b="b"/>
              <a:pathLst>
                <a:path w="25098" h="21048" extrusionOk="0">
                  <a:moveTo>
                    <a:pt x="4210" y="0"/>
                  </a:moveTo>
                  <a:cubicBezTo>
                    <a:pt x="4210" y="0"/>
                    <a:pt x="1" y="14052"/>
                    <a:pt x="3701" y="18675"/>
                  </a:cubicBezTo>
                  <a:cubicBezTo>
                    <a:pt x="5272" y="20636"/>
                    <a:pt x="12235" y="21047"/>
                    <a:pt x="17797" y="21047"/>
                  </a:cubicBezTo>
                  <a:cubicBezTo>
                    <a:pt x="21812" y="21047"/>
                    <a:pt x="25097" y="20833"/>
                    <a:pt x="25097" y="20833"/>
                  </a:cubicBezTo>
                  <a:lnTo>
                    <a:pt x="24546" y="13810"/>
                  </a:lnTo>
                  <a:cubicBezTo>
                    <a:pt x="24546" y="13810"/>
                    <a:pt x="13969" y="12293"/>
                    <a:pt x="13604" y="11086"/>
                  </a:cubicBezTo>
                  <a:cubicBezTo>
                    <a:pt x="13120" y="9484"/>
                    <a:pt x="15214" y="2131"/>
                    <a:pt x="15214" y="2131"/>
                  </a:cubicBezTo>
                  <a:lnTo>
                    <a:pt x="421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93;p37">
              <a:extLst>
                <a:ext uri="{FF2B5EF4-FFF2-40B4-BE49-F238E27FC236}">
                  <a16:creationId xmlns:a16="http://schemas.microsoft.com/office/drawing/2014/main" id="{4B0DB8E1-6AF1-610C-62F1-054089E0471B}"/>
                </a:ext>
              </a:extLst>
            </p:cNvPr>
            <p:cNvSpPr/>
            <p:nvPr/>
          </p:nvSpPr>
          <p:spPr>
            <a:xfrm>
              <a:off x="-2849450" y="-1449675"/>
              <a:ext cx="337525" cy="178025"/>
            </a:xfrm>
            <a:custGeom>
              <a:avLst/>
              <a:gdLst/>
              <a:ahLst/>
              <a:cxnLst/>
              <a:rect l="l" t="t" r="r" b="b"/>
              <a:pathLst>
                <a:path w="13501" h="7121" extrusionOk="0">
                  <a:moveTo>
                    <a:pt x="7977" y="4950"/>
                  </a:moveTo>
                  <a:cubicBezTo>
                    <a:pt x="7861" y="5000"/>
                    <a:pt x="7796" y="5028"/>
                    <a:pt x="7796" y="5028"/>
                  </a:cubicBezTo>
                  <a:cubicBezTo>
                    <a:pt x="7812" y="5007"/>
                    <a:pt x="7875" y="4981"/>
                    <a:pt x="7977" y="4950"/>
                  </a:cubicBezTo>
                  <a:close/>
                  <a:moveTo>
                    <a:pt x="1" y="1"/>
                  </a:moveTo>
                  <a:lnTo>
                    <a:pt x="966" y="7067"/>
                  </a:lnTo>
                  <a:cubicBezTo>
                    <a:pt x="966" y="7067"/>
                    <a:pt x="1593" y="7120"/>
                    <a:pt x="2600" y="7120"/>
                  </a:cubicBezTo>
                  <a:cubicBezTo>
                    <a:pt x="4033" y="7120"/>
                    <a:pt x="6238" y="7013"/>
                    <a:pt x="8509" y="6493"/>
                  </a:cubicBezTo>
                  <a:cubicBezTo>
                    <a:pt x="8948" y="6391"/>
                    <a:pt x="11456" y="5237"/>
                    <a:pt x="11692" y="4587"/>
                  </a:cubicBezTo>
                  <a:lnTo>
                    <a:pt x="11692" y="4587"/>
                  </a:lnTo>
                  <a:cubicBezTo>
                    <a:pt x="12216" y="4271"/>
                    <a:pt x="12594" y="3973"/>
                    <a:pt x="12684" y="3756"/>
                  </a:cubicBezTo>
                  <a:lnTo>
                    <a:pt x="12684" y="3756"/>
                  </a:lnTo>
                  <a:cubicBezTo>
                    <a:pt x="13188" y="3553"/>
                    <a:pt x="13501" y="3337"/>
                    <a:pt x="13447" y="3115"/>
                  </a:cubicBezTo>
                  <a:cubicBezTo>
                    <a:pt x="13415" y="2984"/>
                    <a:pt x="13149" y="2924"/>
                    <a:pt x="12748" y="2910"/>
                  </a:cubicBezTo>
                  <a:lnTo>
                    <a:pt x="12748" y="2910"/>
                  </a:lnTo>
                  <a:cubicBezTo>
                    <a:pt x="12800" y="2860"/>
                    <a:pt x="12825" y="2805"/>
                    <a:pt x="12817" y="2744"/>
                  </a:cubicBezTo>
                  <a:cubicBezTo>
                    <a:pt x="12766" y="2357"/>
                    <a:pt x="11354" y="2213"/>
                    <a:pt x="10447" y="2213"/>
                  </a:cubicBezTo>
                  <a:cubicBezTo>
                    <a:pt x="10434" y="2213"/>
                    <a:pt x="10420" y="2213"/>
                    <a:pt x="10407" y="2213"/>
                  </a:cubicBezTo>
                  <a:cubicBezTo>
                    <a:pt x="10398" y="2213"/>
                    <a:pt x="10388" y="2213"/>
                    <a:pt x="10379" y="2213"/>
                  </a:cubicBezTo>
                  <a:cubicBezTo>
                    <a:pt x="9360" y="2213"/>
                    <a:pt x="7597" y="2056"/>
                    <a:pt x="7451" y="1760"/>
                  </a:cubicBezTo>
                  <a:cubicBezTo>
                    <a:pt x="7348" y="1550"/>
                    <a:pt x="9698" y="1272"/>
                    <a:pt x="9732" y="869"/>
                  </a:cubicBezTo>
                  <a:cubicBezTo>
                    <a:pt x="9767" y="452"/>
                    <a:pt x="1554" y="39"/>
                    <a:pt x="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94;p37">
              <a:extLst>
                <a:ext uri="{FF2B5EF4-FFF2-40B4-BE49-F238E27FC236}">
                  <a16:creationId xmlns:a16="http://schemas.microsoft.com/office/drawing/2014/main" id="{49F6BF85-4CC1-AE44-4DD6-6DD8E3B6FC61}"/>
                </a:ext>
              </a:extLst>
            </p:cNvPr>
            <p:cNvSpPr/>
            <p:nvPr/>
          </p:nvSpPr>
          <p:spPr>
            <a:xfrm>
              <a:off x="-2637575" y="-1372025"/>
              <a:ext cx="96050" cy="9525"/>
            </a:xfrm>
            <a:custGeom>
              <a:avLst/>
              <a:gdLst/>
              <a:ahLst/>
              <a:cxnLst/>
              <a:rect l="l" t="t" r="r" b="b"/>
              <a:pathLst>
                <a:path w="3842" h="381" extrusionOk="0">
                  <a:moveTo>
                    <a:pt x="3487" y="1"/>
                  </a:moveTo>
                  <a:cubicBezTo>
                    <a:pt x="3282" y="1"/>
                    <a:pt x="3077" y="7"/>
                    <a:pt x="2873" y="16"/>
                  </a:cubicBezTo>
                  <a:cubicBezTo>
                    <a:pt x="2553" y="31"/>
                    <a:pt x="2231" y="56"/>
                    <a:pt x="1913" y="83"/>
                  </a:cubicBezTo>
                  <a:cubicBezTo>
                    <a:pt x="1593" y="112"/>
                    <a:pt x="1274" y="147"/>
                    <a:pt x="956" y="190"/>
                  </a:cubicBezTo>
                  <a:cubicBezTo>
                    <a:pt x="636" y="232"/>
                    <a:pt x="319" y="278"/>
                    <a:pt x="0" y="342"/>
                  </a:cubicBezTo>
                  <a:cubicBezTo>
                    <a:pt x="162" y="361"/>
                    <a:pt x="323" y="371"/>
                    <a:pt x="484" y="376"/>
                  </a:cubicBezTo>
                  <a:cubicBezTo>
                    <a:pt x="566" y="379"/>
                    <a:pt x="646" y="380"/>
                    <a:pt x="727" y="380"/>
                  </a:cubicBezTo>
                  <a:cubicBezTo>
                    <a:pt x="807" y="380"/>
                    <a:pt x="889" y="380"/>
                    <a:pt x="969" y="379"/>
                  </a:cubicBezTo>
                  <a:cubicBezTo>
                    <a:pt x="1292" y="373"/>
                    <a:pt x="1613" y="352"/>
                    <a:pt x="1935" y="323"/>
                  </a:cubicBezTo>
                  <a:cubicBezTo>
                    <a:pt x="2255" y="294"/>
                    <a:pt x="2575" y="255"/>
                    <a:pt x="2893" y="206"/>
                  </a:cubicBezTo>
                  <a:cubicBezTo>
                    <a:pt x="3052" y="179"/>
                    <a:pt x="3210" y="152"/>
                    <a:pt x="3369" y="120"/>
                  </a:cubicBezTo>
                  <a:cubicBezTo>
                    <a:pt x="3528" y="88"/>
                    <a:pt x="3685" y="53"/>
                    <a:pt x="3842" y="8"/>
                  </a:cubicBezTo>
                  <a:cubicBezTo>
                    <a:pt x="3723" y="3"/>
                    <a:pt x="3605" y="1"/>
                    <a:pt x="3487"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95;p37">
              <a:extLst>
                <a:ext uri="{FF2B5EF4-FFF2-40B4-BE49-F238E27FC236}">
                  <a16:creationId xmlns:a16="http://schemas.microsoft.com/office/drawing/2014/main" id="{B60C5DD9-275E-FEF9-77E7-82E143211240}"/>
                </a:ext>
              </a:extLst>
            </p:cNvPr>
            <p:cNvSpPr/>
            <p:nvPr/>
          </p:nvSpPr>
          <p:spPr>
            <a:xfrm>
              <a:off x="-2655250" y="-1348925"/>
              <a:ext cx="102575" cy="21125"/>
            </a:xfrm>
            <a:custGeom>
              <a:avLst/>
              <a:gdLst/>
              <a:ahLst/>
              <a:cxnLst/>
              <a:rect l="l" t="t" r="r" b="b"/>
              <a:pathLst>
                <a:path w="4103" h="845" extrusionOk="0">
                  <a:moveTo>
                    <a:pt x="4102" y="0"/>
                  </a:moveTo>
                  <a:lnTo>
                    <a:pt x="4102" y="0"/>
                  </a:lnTo>
                  <a:cubicBezTo>
                    <a:pt x="3753" y="47"/>
                    <a:pt x="3410" y="111"/>
                    <a:pt x="3066" y="176"/>
                  </a:cubicBezTo>
                  <a:lnTo>
                    <a:pt x="2937" y="202"/>
                  </a:lnTo>
                  <a:lnTo>
                    <a:pt x="2809" y="229"/>
                  </a:lnTo>
                  <a:cubicBezTo>
                    <a:pt x="2725" y="245"/>
                    <a:pt x="2639" y="263"/>
                    <a:pt x="2553" y="281"/>
                  </a:cubicBezTo>
                  <a:cubicBezTo>
                    <a:pt x="2469" y="300"/>
                    <a:pt x="2383" y="317"/>
                    <a:pt x="2298" y="336"/>
                  </a:cubicBezTo>
                  <a:cubicBezTo>
                    <a:pt x="2214" y="354"/>
                    <a:pt x="2128" y="373"/>
                    <a:pt x="2044" y="390"/>
                  </a:cubicBezTo>
                  <a:lnTo>
                    <a:pt x="1026" y="614"/>
                  </a:lnTo>
                  <a:cubicBezTo>
                    <a:pt x="685" y="688"/>
                    <a:pt x="346" y="762"/>
                    <a:pt x="0" y="828"/>
                  </a:cubicBezTo>
                  <a:cubicBezTo>
                    <a:pt x="87" y="835"/>
                    <a:pt x="176" y="842"/>
                    <a:pt x="265" y="844"/>
                  </a:cubicBezTo>
                  <a:cubicBezTo>
                    <a:pt x="282" y="844"/>
                    <a:pt x="299" y="844"/>
                    <a:pt x="316" y="844"/>
                  </a:cubicBezTo>
                  <a:cubicBezTo>
                    <a:pt x="387" y="844"/>
                    <a:pt x="458" y="842"/>
                    <a:pt x="530" y="841"/>
                  </a:cubicBezTo>
                  <a:cubicBezTo>
                    <a:pt x="551" y="841"/>
                    <a:pt x="573" y="841"/>
                    <a:pt x="595" y="839"/>
                  </a:cubicBezTo>
                  <a:lnTo>
                    <a:pt x="662" y="835"/>
                  </a:lnTo>
                  <a:lnTo>
                    <a:pt x="793" y="826"/>
                  </a:lnTo>
                  <a:cubicBezTo>
                    <a:pt x="837" y="823"/>
                    <a:pt x="882" y="821"/>
                    <a:pt x="925" y="815"/>
                  </a:cubicBezTo>
                  <a:cubicBezTo>
                    <a:pt x="969" y="810"/>
                    <a:pt x="1013" y="806"/>
                    <a:pt x="1056" y="800"/>
                  </a:cubicBezTo>
                  <a:cubicBezTo>
                    <a:pt x="1231" y="783"/>
                    <a:pt x="1405" y="755"/>
                    <a:pt x="1578" y="726"/>
                  </a:cubicBezTo>
                  <a:cubicBezTo>
                    <a:pt x="1666" y="711"/>
                    <a:pt x="1752" y="695"/>
                    <a:pt x="1837" y="679"/>
                  </a:cubicBezTo>
                  <a:cubicBezTo>
                    <a:pt x="1923" y="662"/>
                    <a:pt x="2009" y="645"/>
                    <a:pt x="2095" y="626"/>
                  </a:cubicBezTo>
                  <a:cubicBezTo>
                    <a:pt x="2181" y="607"/>
                    <a:pt x="2266" y="588"/>
                    <a:pt x="2351" y="567"/>
                  </a:cubicBezTo>
                  <a:cubicBezTo>
                    <a:pt x="2435" y="546"/>
                    <a:pt x="2521" y="525"/>
                    <a:pt x="2605" y="503"/>
                  </a:cubicBezTo>
                  <a:cubicBezTo>
                    <a:pt x="2776" y="458"/>
                    <a:pt x="2944" y="412"/>
                    <a:pt x="3112" y="361"/>
                  </a:cubicBezTo>
                  <a:cubicBezTo>
                    <a:pt x="3279" y="309"/>
                    <a:pt x="3446" y="255"/>
                    <a:pt x="3612" y="195"/>
                  </a:cubicBezTo>
                  <a:cubicBezTo>
                    <a:pt x="3776" y="135"/>
                    <a:pt x="3941" y="73"/>
                    <a:pt x="4102" y="0"/>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96;p37">
              <a:extLst>
                <a:ext uri="{FF2B5EF4-FFF2-40B4-BE49-F238E27FC236}">
                  <a16:creationId xmlns:a16="http://schemas.microsoft.com/office/drawing/2014/main" id="{E204C2A1-10DB-2422-4C08-8DCF8EF93AF4}"/>
                </a:ext>
              </a:extLst>
            </p:cNvPr>
            <p:cNvSpPr/>
            <p:nvPr/>
          </p:nvSpPr>
          <p:spPr>
            <a:xfrm>
              <a:off x="-2661850" y="-1325775"/>
              <a:ext cx="90075" cy="24575"/>
            </a:xfrm>
            <a:custGeom>
              <a:avLst/>
              <a:gdLst/>
              <a:ahLst/>
              <a:cxnLst/>
              <a:rect l="l" t="t" r="r" b="b"/>
              <a:pathLst>
                <a:path w="3603" h="983" extrusionOk="0">
                  <a:moveTo>
                    <a:pt x="3602" y="1"/>
                  </a:moveTo>
                  <a:lnTo>
                    <a:pt x="3602" y="1"/>
                  </a:lnTo>
                  <a:cubicBezTo>
                    <a:pt x="3291" y="50"/>
                    <a:pt x="2986" y="119"/>
                    <a:pt x="2685" y="194"/>
                  </a:cubicBezTo>
                  <a:cubicBezTo>
                    <a:pt x="2382" y="268"/>
                    <a:pt x="2082" y="350"/>
                    <a:pt x="1784" y="433"/>
                  </a:cubicBezTo>
                  <a:cubicBezTo>
                    <a:pt x="1486" y="517"/>
                    <a:pt x="1189" y="606"/>
                    <a:pt x="893" y="697"/>
                  </a:cubicBezTo>
                  <a:cubicBezTo>
                    <a:pt x="594" y="789"/>
                    <a:pt x="299" y="882"/>
                    <a:pt x="1" y="983"/>
                  </a:cubicBezTo>
                  <a:cubicBezTo>
                    <a:pt x="81" y="983"/>
                    <a:pt x="159" y="980"/>
                    <a:pt x="238" y="974"/>
                  </a:cubicBezTo>
                  <a:cubicBezTo>
                    <a:pt x="317" y="969"/>
                    <a:pt x="394" y="961"/>
                    <a:pt x="472" y="952"/>
                  </a:cubicBezTo>
                  <a:cubicBezTo>
                    <a:pt x="551" y="945"/>
                    <a:pt x="628" y="932"/>
                    <a:pt x="705" y="920"/>
                  </a:cubicBezTo>
                  <a:cubicBezTo>
                    <a:pt x="783" y="908"/>
                    <a:pt x="861" y="897"/>
                    <a:pt x="938" y="881"/>
                  </a:cubicBezTo>
                  <a:cubicBezTo>
                    <a:pt x="1245" y="824"/>
                    <a:pt x="1549" y="750"/>
                    <a:pt x="1850" y="665"/>
                  </a:cubicBezTo>
                  <a:cubicBezTo>
                    <a:pt x="2151" y="580"/>
                    <a:pt x="2448" y="484"/>
                    <a:pt x="2740" y="375"/>
                  </a:cubicBezTo>
                  <a:cubicBezTo>
                    <a:pt x="2887" y="319"/>
                    <a:pt x="3032" y="261"/>
                    <a:pt x="3176" y="200"/>
                  </a:cubicBezTo>
                  <a:cubicBezTo>
                    <a:pt x="3319" y="139"/>
                    <a:pt x="3463" y="75"/>
                    <a:pt x="3602"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97;p37">
              <a:extLst>
                <a:ext uri="{FF2B5EF4-FFF2-40B4-BE49-F238E27FC236}">
                  <a16:creationId xmlns:a16="http://schemas.microsoft.com/office/drawing/2014/main" id="{EA47B0E7-D317-81E8-C235-ABE3E6E5643F}"/>
                </a:ext>
              </a:extLst>
            </p:cNvPr>
            <p:cNvSpPr/>
            <p:nvPr/>
          </p:nvSpPr>
          <p:spPr>
            <a:xfrm>
              <a:off x="-3334475" y="-2147950"/>
              <a:ext cx="369125" cy="448550"/>
            </a:xfrm>
            <a:custGeom>
              <a:avLst/>
              <a:gdLst/>
              <a:ahLst/>
              <a:cxnLst/>
              <a:rect l="l" t="t" r="r" b="b"/>
              <a:pathLst>
                <a:path w="14765" h="17942" extrusionOk="0">
                  <a:moveTo>
                    <a:pt x="14747" y="1"/>
                  </a:moveTo>
                  <a:cubicBezTo>
                    <a:pt x="14747" y="1"/>
                    <a:pt x="9145" y="377"/>
                    <a:pt x="7014" y="1982"/>
                  </a:cubicBezTo>
                  <a:cubicBezTo>
                    <a:pt x="1308" y="6277"/>
                    <a:pt x="0" y="14679"/>
                    <a:pt x="0" y="14679"/>
                  </a:cubicBezTo>
                  <a:lnTo>
                    <a:pt x="12515" y="17942"/>
                  </a:lnTo>
                  <a:lnTo>
                    <a:pt x="14764" y="11034"/>
                  </a:lnTo>
                  <a:lnTo>
                    <a:pt x="14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98;p37">
              <a:extLst>
                <a:ext uri="{FF2B5EF4-FFF2-40B4-BE49-F238E27FC236}">
                  <a16:creationId xmlns:a16="http://schemas.microsoft.com/office/drawing/2014/main" id="{3EAEA60D-26AC-A1D8-AB6E-7656F10E5A04}"/>
                </a:ext>
              </a:extLst>
            </p:cNvPr>
            <p:cNvSpPr/>
            <p:nvPr/>
          </p:nvSpPr>
          <p:spPr>
            <a:xfrm>
              <a:off x="-3034250" y="-1843400"/>
              <a:ext cx="42825" cy="144850"/>
            </a:xfrm>
            <a:custGeom>
              <a:avLst/>
              <a:gdLst/>
              <a:ahLst/>
              <a:cxnLst/>
              <a:rect l="l" t="t" r="r" b="b"/>
              <a:pathLst>
                <a:path w="1713" h="5794" fill="none" extrusionOk="0">
                  <a:moveTo>
                    <a:pt x="0" y="5793"/>
                  </a:moveTo>
                  <a:cubicBezTo>
                    <a:pt x="655" y="2592"/>
                    <a:pt x="1712" y="1"/>
                    <a:pt x="1712"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9;p37">
              <a:extLst>
                <a:ext uri="{FF2B5EF4-FFF2-40B4-BE49-F238E27FC236}">
                  <a16:creationId xmlns:a16="http://schemas.microsoft.com/office/drawing/2014/main" id="{CD178066-C3B1-981D-0EF2-87B91749E423}"/>
                </a:ext>
              </a:extLst>
            </p:cNvPr>
            <p:cNvSpPr/>
            <p:nvPr/>
          </p:nvSpPr>
          <p:spPr>
            <a:xfrm>
              <a:off x="-2594275" y="-1975875"/>
              <a:ext cx="51600" cy="193500"/>
            </a:xfrm>
            <a:custGeom>
              <a:avLst/>
              <a:gdLst/>
              <a:ahLst/>
              <a:cxnLst/>
              <a:rect l="l" t="t" r="r" b="b"/>
              <a:pathLst>
                <a:path w="2064" h="7740" fill="none" extrusionOk="0">
                  <a:moveTo>
                    <a:pt x="2063" y="7739"/>
                  </a:moveTo>
                  <a:cubicBezTo>
                    <a:pt x="1154" y="2942"/>
                    <a:pt x="1" y="1"/>
                    <a:pt x="1"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00;p37">
              <a:extLst>
                <a:ext uri="{FF2B5EF4-FFF2-40B4-BE49-F238E27FC236}">
                  <a16:creationId xmlns:a16="http://schemas.microsoft.com/office/drawing/2014/main" id="{91346E5D-268E-85FA-6785-D4B256F8CD8A}"/>
                </a:ext>
              </a:extLst>
            </p:cNvPr>
            <p:cNvSpPr/>
            <p:nvPr/>
          </p:nvSpPr>
          <p:spPr>
            <a:xfrm>
              <a:off x="-3323425" y="-1829750"/>
              <a:ext cx="299125" cy="88400"/>
            </a:xfrm>
            <a:custGeom>
              <a:avLst/>
              <a:gdLst/>
              <a:ahLst/>
              <a:cxnLst/>
              <a:rect l="l" t="t" r="r" b="b"/>
              <a:pathLst>
                <a:path w="11965" h="3536" fill="none" extrusionOk="0">
                  <a:moveTo>
                    <a:pt x="0" y="0"/>
                  </a:moveTo>
                  <a:lnTo>
                    <a:pt x="11964" y="353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01;p37">
              <a:extLst>
                <a:ext uri="{FF2B5EF4-FFF2-40B4-BE49-F238E27FC236}">
                  <a16:creationId xmlns:a16="http://schemas.microsoft.com/office/drawing/2014/main" id="{912D144F-B6C1-8F1E-7D8D-609CE74293C4}"/>
                </a:ext>
              </a:extLst>
            </p:cNvPr>
            <p:cNvSpPr/>
            <p:nvPr/>
          </p:nvSpPr>
          <p:spPr>
            <a:xfrm>
              <a:off x="-2551025" y="-1864850"/>
              <a:ext cx="154675" cy="41625"/>
            </a:xfrm>
            <a:custGeom>
              <a:avLst/>
              <a:gdLst/>
              <a:ahLst/>
              <a:cxnLst/>
              <a:rect l="l" t="t" r="r" b="b"/>
              <a:pathLst>
                <a:path w="6187" h="1665" fill="none" extrusionOk="0">
                  <a:moveTo>
                    <a:pt x="6186" y="1"/>
                  </a:moveTo>
                  <a:lnTo>
                    <a:pt x="0" y="166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02;p37">
              <a:extLst>
                <a:ext uri="{FF2B5EF4-FFF2-40B4-BE49-F238E27FC236}">
                  <a16:creationId xmlns:a16="http://schemas.microsoft.com/office/drawing/2014/main" id="{D69C3F83-AAC9-F07A-10E7-8707A5D8A2A5}"/>
                </a:ext>
              </a:extLst>
            </p:cNvPr>
            <p:cNvSpPr/>
            <p:nvPr/>
          </p:nvSpPr>
          <p:spPr>
            <a:xfrm>
              <a:off x="-2995625" y="-2145050"/>
              <a:ext cx="260800" cy="73350"/>
            </a:xfrm>
            <a:custGeom>
              <a:avLst/>
              <a:gdLst/>
              <a:ahLst/>
              <a:cxnLst/>
              <a:rect l="l" t="t" r="r" b="b"/>
              <a:pathLst>
                <a:path w="10432" h="2934" fill="none" extrusionOk="0">
                  <a:moveTo>
                    <a:pt x="0" y="1"/>
                  </a:moveTo>
                  <a:cubicBezTo>
                    <a:pt x="0" y="1"/>
                    <a:pt x="1498" y="2933"/>
                    <a:pt x="5872" y="2640"/>
                  </a:cubicBezTo>
                  <a:cubicBezTo>
                    <a:pt x="10246" y="2346"/>
                    <a:pt x="10431" y="548"/>
                    <a:pt x="10431" y="548"/>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03;p37">
              <a:extLst>
                <a:ext uri="{FF2B5EF4-FFF2-40B4-BE49-F238E27FC236}">
                  <a16:creationId xmlns:a16="http://schemas.microsoft.com/office/drawing/2014/main" id="{1C8EFC04-C3A6-573B-7C70-6F4B59C249EF}"/>
                </a:ext>
              </a:extLst>
            </p:cNvPr>
            <p:cNvSpPr/>
            <p:nvPr/>
          </p:nvSpPr>
          <p:spPr>
            <a:xfrm>
              <a:off x="-2054400" y="-2035750"/>
              <a:ext cx="347675" cy="335925"/>
            </a:xfrm>
            <a:custGeom>
              <a:avLst/>
              <a:gdLst/>
              <a:ahLst/>
              <a:cxnLst/>
              <a:rect l="l" t="t" r="r" b="b"/>
              <a:pathLst>
                <a:path w="13907" h="13437" extrusionOk="0">
                  <a:moveTo>
                    <a:pt x="11611" y="1"/>
                  </a:moveTo>
                  <a:cubicBezTo>
                    <a:pt x="11076" y="1"/>
                    <a:pt x="8701" y="2418"/>
                    <a:pt x="8323" y="2418"/>
                  </a:cubicBezTo>
                  <a:cubicBezTo>
                    <a:pt x="8320" y="2418"/>
                    <a:pt x="8317" y="2418"/>
                    <a:pt x="8314" y="2418"/>
                  </a:cubicBezTo>
                  <a:cubicBezTo>
                    <a:pt x="7951" y="2374"/>
                    <a:pt x="9092" y="1159"/>
                    <a:pt x="8677" y="1028"/>
                  </a:cubicBezTo>
                  <a:cubicBezTo>
                    <a:pt x="8673" y="1027"/>
                    <a:pt x="8668" y="1026"/>
                    <a:pt x="8662" y="1026"/>
                  </a:cubicBezTo>
                  <a:cubicBezTo>
                    <a:pt x="8095" y="1026"/>
                    <a:pt x="1" y="7315"/>
                    <a:pt x="1" y="7315"/>
                  </a:cubicBezTo>
                  <a:lnTo>
                    <a:pt x="5354" y="13436"/>
                  </a:lnTo>
                  <a:cubicBezTo>
                    <a:pt x="9329" y="9471"/>
                    <a:pt x="13907" y="3616"/>
                    <a:pt x="13560" y="3299"/>
                  </a:cubicBezTo>
                  <a:cubicBezTo>
                    <a:pt x="13534" y="3275"/>
                    <a:pt x="13496" y="3263"/>
                    <a:pt x="13449" y="3263"/>
                  </a:cubicBezTo>
                  <a:cubicBezTo>
                    <a:pt x="12894" y="3263"/>
                    <a:pt x="11060" y="4873"/>
                    <a:pt x="11060" y="4873"/>
                  </a:cubicBezTo>
                  <a:cubicBezTo>
                    <a:pt x="11060" y="4873"/>
                    <a:pt x="13805" y="2266"/>
                    <a:pt x="13543" y="1958"/>
                  </a:cubicBezTo>
                  <a:cubicBezTo>
                    <a:pt x="13526" y="1938"/>
                    <a:pt x="13498" y="1929"/>
                    <a:pt x="13459" y="1929"/>
                  </a:cubicBezTo>
                  <a:cubicBezTo>
                    <a:pt x="12897" y="1929"/>
                    <a:pt x="10176" y="3916"/>
                    <a:pt x="10176" y="3916"/>
                  </a:cubicBezTo>
                  <a:cubicBezTo>
                    <a:pt x="10176" y="3916"/>
                    <a:pt x="13248" y="979"/>
                    <a:pt x="12989" y="687"/>
                  </a:cubicBezTo>
                  <a:cubicBezTo>
                    <a:pt x="12962" y="657"/>
                    <a:pt x="12921" y="643"/>
                    <a:pt x="12868" y="643"/>
                  </a:cubicBezTo>
                  <a:cubicBezTo>
                    <a:pt x="12186" y="643"/>
                    <a:pt x="9495" y="2905"/>
                    <a:pt x="9495" y="2905"/>
                  </a:cubicBezTo>
                  <a:cubicBezTo>
                    <a:pt x="9495" y="2905"/>
                    <a:pt x="12187" y="343"/>
                    <a:pt x="11672" y="16"/>
                  </a:cubicBezTo>
                  <a:cubicBezTo>
                    <a:pt x="11656" y="6"/>
                    <a:pt x="11636" y="1"/>
                    <a:pt x="1161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04;p37">
              <a:extLst>
                <a:ext uri="{FF2B5EF4-FFF2-40B4-BE49-F238E27FC236}">
                  <a16:creationId xmlns:a16="http://schemas.microsoft.com/office/drawing/2014/main" id="{D75FAA4A-0A0A-E96B-14E9-996E35099609}"/>
                </a:ext>
              </a:extLst>
            </p:cNvPr>
            <p:cNvSpPr/>
            <p:nvPr/>
          </p:nvSpPr>
          <p:spPr>
            <a:xfrm>
              <a:off x="-1895000" y="-1966350"/>
              <a:ext cx="33825" cy="66175"/>
            </a:xfrm>
            <a:custGeom>
              <a:avLst/>
              <a:gdLst/>
              <a:ahLst/>
              <a:cxnLst/>
              <a:rect l="l" t="t" r="r" b="b"/>
              <a:pathLst>
                <a:path w="1353" h="2647" fill="none" extrusionOk="0">
                  <a:moveTo>
                    <a:pt x="1353" y="1"/>
                  </a:moveTo>
                  <a:cubicBezTo>
                    <a:pt x="1353" y="1"/>
                    <a:pt x="754" y="1495"/>
                    <a:pt x="0" y="2647"/>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05;p37">
              <a:extLst>
                <a:ext uri="{FF2B5EF4-FFF2-40B4-BE49-F238E27FC236}">
                  <a16:creationId xmlns:a16="http://schemas.microsoft.com/office/drawing/2014/main" id="{8EB342D9-8808-C45A-8289-BF0E30148581}"/>
                </a:ext>
              </a:extLst>
            </p:cNvPr>
            <p:cNvSpPr/>
            <p:nvPr/>
          </p:nvSpPr>
          <p:spPr>
            <a:xfrm>
              <a:off x="-1869775" y="-1909100"/>
              <a:ext cx="78825" cy="26450"/>
            </a:xfrm>
            <a:custGeom>
              <a:avLst/>
              <a:gdLst/>
              <a:ahLst/>
              <a:cxnLst/>
              <a:rect l="l" t="t" r="r" b="b"/>
              <a:pathLst>
                <a:path w="3153" h="1058" fill="none" extrusionOk="0">
                  <a:moveTo>
                    <a:pt x="1" y="1058"/>
                  </a:moveTo>
                  <a:cubicBezTo>
                    <a:pt x="882" y="158"/>
                    <a:pt x="2053" y="0"/>
                    <a:pt x="3153" y="5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06;p37">
              <a:extLst>
                <a:ext uri="{FF2B5EF4-FFF2-40B4-BE49-F238E27FC236}">
                  <a16:creationId xmlns:a16="http://schemas.microsoft.com/office/drawing/2014/main" id="{FA7D0960-F150-F2F2-0389-CC76BF9C94F5}"/>
                </a:ext>
              </a:extLst>
            </p:cNvPr>
            <p:cNvSpPr/>
            <p:nvPr/>
          </p:nvSpPr>
          <p:spPr>
            <a:xfrm>
              <a:off x="-2885300" y="-1478500"/>
              <a:ext cx="1587175" cy="724950"/>
            </a:xfrm>
            <a:custGeom>
              <a:avLst/>
              <a:gdLst/>
              <a:ahLst/>
              <a:cxnLst/>
              <a:rect l="l" t="t" r="r" b="b"/>
              <a:pathLst>
                <a:path w="63487" h="28998" extrusionOk="0">
                  <a:moveTo>
                    <a:pt x="35633" y="0"/>
                  </a:moveTo>
                  <a:cubicBezTo>
                    <a:pt x="35458" y="0"/>
                    <a:pt x="35283" y="6"/>
                    <a:pt x="35107" y="18"/>
                  </a:cubicBezTo>
                  <a:cubicBezTo>
                    <a:pt x="30978" y="296"/>
                    <a:pt x="7620" y="9394"/>
                    <a:pt x="7620" y="9394"/>
                  </a:cubicBezTo>
                  <a:lnTo>
                    <a:pt x="700" y="22154"/>
                  </a:lnTo>
                  <a:cubicBezTo>
                    <a:pt x="700" y="22154"/>
                    <a:pt x="1" y="26345"/>
                    <a:pt x="4072" y="26345"/>
                  </a:cubicBezTo>
                  <a:cubicBezTo>
                    <a:pt x="4211" y="26345"/>
                    <a:pt x="4355" y="26340"/>
                    <a:pt x="4505" y="26330"/>
                  </a:cubicBezTo>
                  <a:cubicBezTo>
                    <a:pt x="15575" y="25587"/>
                    <a:pt x="33221" y="12398"/>
                    <a:pt x="33221" y="12398"/>
                  </a:cubicBezTo>
                  <a:lnTo>
                    <a:pt x="54666" y="28998"/>
                  </a:lnTo>
                  <a:lnTo>
                    <a:pt x="63487" y="19587"/>
                  </a:lnTo>
                  <a:cubicBezTo>
                    <a:pt x="63487" y="19587"/>
                    <a:pt x="48971" y="7471"/>
                    <a:pt x="44702" y="4195"/>
                  </a:cubicBezTo>
                  <a:cubicBezTo>
                    <a:pt x="42997" y="2888"/>
                    <a:pt x="39548" y="0"/>
                    <a:pt x="35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07;p37">
              <a:extLst>
                <a:ext uri="{FF2B5EF4-FFF2-40B4-BE49-F238E27FC236}">
                  <a16:creationId xmlns:a16="http://schemas.microsoft.com/office/drawing/2014/main" id="{98917782-9ED3-AC8D-59CF-31F8671E49C5}"/>
                </a:ext>
              </a:extLst>
            </p:cNvPr>
            <p:cNvSpPr/>
            <p:nvPr/>
          </p:nvSpPr>
          <p:spPr>
            <a:xfrm>
              <a:off x="-2776725" y="-1222825"/>
              <a:ext cx="1287025" cy="438400"/>
            </a:xfrm>
            <a:custGeom>
              <a:avLst/>
              <a:gdLst/>
              <a:ahLst/>
              <a:cxnLst/>
              <a:rect l="l" t="t" r="r" b="b"/>
              <a:pathLst>
                <a:path w="51481" h="17536" fill="none" extrusionOk="0">
                  <a:moveTo>
                    <a:pt x="1" y="13697"/>
                  </a:moveTo>
                  <a:cubicBezTo>
                    <a:pt x="9546" y="13056"/>
                    <a:pt x="23946" y="2670"/>
                    <a:pt x="27768" y="350"/>
                  </a:cubicBezTo>
                  <a:cubicBezTo>
                    <a:pt x="28344" y="1"/>
                    <a:pt x="29075" y="43"/>
                    <a:pt x="29606" y="456"/>
                  </a:cubicBezTo>
                  <a:lnTo>
                    <a:pt x="51481" y="17536"/>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08;p37">
              <a:extLst>
                <a:ext uri="{FF2B5EF4-FFF2-40B4-BE49-F238E27FC236}">
                  <a16:creationId xmlns:a16="http://schemas.microsoft.com/office/drawing/2014/main" id="{AC2440D6-0B15-CC0D-B588-40B8ADBF38DA}"/>
                </a:ext>
              </a:extLst>
            </p:cNvPr>
            <p:cNvSpPr/>
            <p:nvPr/>
          </p:nvSpPr>
          <p:spPr>
            <a:xfrm>
              <a:off x="-3190125" y="-1574200"/>
              <a:ext cx="1382575" cy="829750"/>
            </a:xfrm>
            <a:custGeom>
              <a:avLst/>
              <a:gdLst/>
              <a:ahLst/>
              <a:cxnLst/>
              <a:rect l="l" t="t" r="r" b="b"/>
              <a:pathLst>
                <a:path w="55303" h="33190" extrusionOk="0">
                  <a:moveTo>
                    <a:pt x="37482" y="0"/>
                  </a:moveTo>
                  <a:cubicBezTo>
                    <a:pt x="34551" y="0"/>
                    <a:pt x="31436" y="1410"/>
                    <a:pt x="27830" y="3503"/>
                  </a:cubicBezTo>
                  <a:cubicBezTo>
                    <a:pt x="24544" y="5408"/>
                    <a:pt x="14314" y="14402"/>
                    <a:pt x="14314" y="14402"/>
                  </a:cubicBezTo>
                  <a:lnTo>
                    <a:pt x="1759" y="15246"/>
                  </a:lnTo>
                  <a:cubicBezTo>
                    <a:pt x="1759" y="15246"/>
                    <a:pt x="0" y="30755"/>
                    <a:pt x="12464" y="30755"/>
                  </a:cubicBezTo>
                  <a:cubicBezTo>
                    <a:pt x="12813" y="30755"/>
                    <a:pt x="13173" y="30743"/>
                    <a:pt x="13545" y="30718"/>
                  </a:cubicBezTo>
                  <a:cubicBezTo>
                    <a:pt x="23161" y="30072"/>
                    <a:pt x="35246" y="16386"/>
                    <a:pt x="35246" y="16386"/>
                  </a:cubicBezTo>
                  <a:lnTo>
                    <a:pt x="42672" y="33190"/>
                  </a:lnTo>
                  <a:lnTo>
                    <a:pt x="55302" y="29445"/>
                  </a:lnTo>
                  <a:cubicBezTo>
                    <a:pt x="55302" y="29445"/>
                    <a:pt x="49091" y="13845"/>
                    <a:pt x="46960" y="8549"/>
                  </a:cubicBezTo>
                  <a:cubicBezTo>
                    <a:pt x="45147" y="4042"/>
                    <a:pt x="41876" y="500"/>
                    <a:pt x="38612" y="73"/>
                  </a:cubicBezTo>
                  <a:cubicBezTo>
                    <a:pt x="38238" y="24"/>
                    <a:pt x="37861" y="0"/>
                    <a:pt x="374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09;p37">
              <a:extLst>
                <a:ext uri="{FF2B5EF4-FFF2-40B4-BE49-F238E27FC236}">
                  <a16:creationId xmlns:a16="http://schemas.microsoft.com/office/drawing/2014/main" id="{077B11A3-4454-2878-8767-C444669AB94A}"/>
                </a:ext>
              </a:extLst>
            </p:cNvPr>
            <p:cNvSpPr/>
            <p:nvPr/>
          </p:nvSpPr>
          <p:spPr>
            <a:xfrm>
              <a:off x="-3076000" y="-1256750"/>
              <a:ext cx="1003600" cy="497200"/>
            </a:xfrm>
            <a:custGeom>
              <a:avLst/>
              <a:gdLst/>
              <a:ahLst/>
              <a:cxnLst/>
              <a:rect l="l" t="t" r="r" b="b"/>
              <a:pathLst>
                <a:path w="40144" h="19888" fill="none" extrusionOk="0">
                  <a:moveTo>
                    <a:pt x="811" y="2305"/>
                  </a:moveTo>
                  <a:cubicBezTo>
                    <a:pt x="811" y="2305"/>
                    <a:pt x="0" y="15853"/>
                    <a:pt x="9762" y="15197"/>
                  </a:cubicBezTo>
                  <a:cubicBezTo>
                    <a:pt x="15611" y="14804"/>
                    <a:pt x="27110" y="3186"/>
                    <a:pt x="30368" y="374"/>
                  </a:cubicBezTo>
                  <a:cubicBezTo>
                    <a:pt x="30802" y="1"/>
                    <a:pt x="31472" y="153"/>
                    <a:pt x="31701" y="677"/>
                  </a:cubicBezTo>
                  <a:lnTo>
                    <a:pt x="40143" y="19888"/>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10;p37">
              <a:extLst>
                <a:ext uri="{FF2B5EF4-FFF2-40B4-BE49-F238E27FC236}">
                  <a16:creationId xmlns:a16="http://schemas.microsoft.com/office/drawing/2014/main" id="{301A43C3-1D69-58FF-EA8B-27FFDFD84BDF}"/>
                </a:ext>
              </a:extLst>
            </p:cNvPr>
            <p:cNvSpPr/>
            <p:nvPr/>
          </p:nvSpPr>
          <p:spPr>
            <a:xfrm>
              <a:off x="-3052900" y="-1206350"/>
              <a:ext cx="104275" cy="91850"/>
            </a:xfrm>
            <a:custGeom>
              <a:avLst/>
              <a:gdLst/>
              <a:ahLst/>
              <a:cxnLst/>
              <a:rect l="l" t="t" r="r" b="b"/>
              <a:pathLst>
                <a:path w="4171" h="3674" fill="none" extrusionOk="0">
                  <a:moveTo>
                    <a:pt x="0" y="3674"/>
                  </a:moveTo>
                  <a:cubicBezTo>
                    <a:pt x="0" y="3674"/>
                    <a:pt x="3871" y="3198"/>
                    <a:pt x="4170" y="1"/>
                  </a:cubicBez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11;p37">
              <a:extLst>
                <a:ext uri="{FF2B5EF4-FFF2-40B4-BE49-F238E27FC236}">
                  <a16:creationId xmlns:a16="http://schemas.microsoft.com/office/drawing/2014/main" id="{B43465BD-A57C-B6BF-5DEF-AE3522483AE8}"/>
                </a:ext>
              </a:extLst>
            </p:cNvPr>
            <p:cNvSpPr/>
            <p:nvPr/>
          </p:nvSpPr>
          <p:spPr>
            <a:xfrm>
              <a:off x="-2149125" y="-898325"/>
              <a:ext cx="317525" cy="95500"/>
            </a:xfrm>
            <a:custGeom>
              <a:avLst/>
              <a:gdLst/>
              <a:ahLst/>
              <a:cxnLst/>
              <a:rect l="l" t="t" r="r" b="b"/>
              <a:pathLst>
                <a:path w="12701" h="3820" fill="none" extrusionOk="0">
                  <a:moveTo>
                    <a:pt x="0" y="3820"/>
                  </a:moveTo>
                  <a:lnTo>
                    <a:pt x="12701" y="0"/>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12;p37">
              <a:extLst>
                <a:ext uri="{FF2B5EF4-FFF2-40B4-BE49-F238E27FC236}">
                  <a16:creationId xmlns:a16="http://schemas.microsoft.com/office/drawing/2014/main" id="{5A783F50-CCC7-3854-54F6-97A8A4C059EE}"/>
                </a:ext>
              </a:extLst>
            </p:cNvPr>
            <p:cNvSpPr/>
            <p:nvPr/>
          </p:nvSpPr>
          <p:spPr>
            <a:xfrm>
              <a:off x="-1570025" y="-1030950"/>
              <a:ext cx="221400" cy="237675"/>
            </a:xfrm>
            <a:custGeom>
              <a:avLst/>
              <a:gdLst/>
              <a:ahLst/>
              <a:cxnLst/>
              <a:rect l="l" t="t" r="r" b="b"/>
              <a:pathLst>
                <a:path w="8856" h="9507" fill="none" extrusionOk="0">
                  <a:moveTo>
                    <a:pt x="1" y="9506"/>
                  </a:moveTo>
                  <a:lnTo>
                    <a:pt x="8855" y="0"/>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6590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5" name="Title 4">
            <a:extLst>
              <a:ext uri="{FF2B5EF4-FFF2-40B4-BE49-F238E27FC236}">
                <a16:creationId xmlns:a16="http://schemas.microsoft.com/office/drawing/2014/main" id="{7D2736F6-FD5C-24D2-387D-5778E70902F9}"/>
              </a:ext>
            </a:extLst>
          </p:cNvPr>
          <p:cNvSpPr>
            <a:spLocks noGrp="1"/>
          </p:cNvSpPr>
          <p:nvPr>
            <p:ph type="title"/>
          </p:nvPr>
        </p:nvSpPr>
        <p:spPr/>
        <p:txBody>
          <a:bodyPr/>
          <a:lstStyle/>
          <a:p>
            <a:r>
              <a:rPr lang="en-US" dirty="0"/>
              <a:t>IS COMPUTATIONAL APPROACH A ONE-FOR-ALL SOLUTION?</a:t>
            </a:r>
          </a:p>
        </p:txBody>
      </p:sp>
      <p:sp>
        <p:nvSpPr>
          <p:cNvPr id="9" name="Google Shape;406;p34">
            <a:extLst>
              <a:ext uri="{FF2B5EF4-FFF2-40B4-BE49-F238E27FC236}">
                <a16:creationId xmlns:a16="http://schemas.microsoft.com/office/drawing/2014/main" id="{A9C44316-0DF0-76A1-C8E8-922D35A45998}"/>
              </a:ext>
            </a:extLst>
          </p:cNvPr>
          <p:cNvSpPr txBox="1">
            <a:spLocks noGrp="1"/>
          </p:cNvSpPr>
          <p:nvPr>
            <p:ph type="subTitle" idx="1"/>
          </p:nvPr>
        </p:nvSpPr>
        <p:spPr>
          <a:xfrm>
            <a:off x="714300" y="1574288"/>
            <a:ext cx="7715400" cy="3481932"/>
          </a:xfrm>
          <a:prstGeom prst="rect">
            <a:avLst/>
          </a:prstGeom>
        </p:spPr>
        <p:txBody>
          <a:bodyPr spcFirstLastPara="1" wrap="square" lIns="91425" tIns="91425" rIns="91425" bIns="91425" anchor="t" anchorCtr="0">
            <a:noAutofit/>
          </a:bodyPr>
          <a:lstStyle/>
          <a:p>
            <a:pPr marL="0" lvl="0" indent="0">
              <a:buNone/>
            </a:pPr>
            <a:r>
              <a:rPr lang="en-US" sz="2000" dirty="0">
                <a:solidFill>
                  <a:srgbClr val="2F4A8A"/>
                </a:solidFill>
              </a:rPr>
              <a:t>ABSOLUTELY NOT!</a:t>
            </a:r>
          </a:p>
          <a:p>
            <a:pPr marL="0" lvl="0" indent="0">
              <a:buNone/>
            </a:pPr>
            <a:endParaRPr lang="en-US" sz="2000" dirty="0">
              <a:solidFill>
                <a:srgbClr val="2F4A8A"/>
              </a:solidFill>
            </a:endParaRPr>
          </a:p>
          <a:p>
            <a:pPr marL="0" indent="0">
              <a:buNone/>
            </a:pPr>
            <a:endParaRPr sz="1800" dirty="0">
              <a:solidFill>
                <a:schemeClr val="bg2"/>
              </a:solidFill>
            </a:endParaRPr>
          </a:p>
        </p:txBody>
      </p:sp>
      <p:grpSp>
        <p:nvGrpSpPr>
          <p:cNvPr id="10" name="Google Shape;754;p37">
            <a:extLst>
              <a:ext uri="{FF2B5EF4-FFF2-40B4-BE49-F238E27FC236}">
                <a16:creationId xmlns:a16="http://schemas.microsoft.com/office/drawing/2014/main" id="{CC78C8B1-8842-D5B9-5917-A6631BEF94A4}"/>
              </a:ext>
            </a:extLst>
          </p:cNvPr>
          <p:cNvGrpSpPr/>
          <p:nvPr/>
        </p:nvGrpSpPr>
        <p:grpSpPr>
          <a:xfrm flipH="1">
            <a:off x="6171887" y="2935154"/>
            <a:ext cx="2676375" cy="1931750"/>
            <a:chOff x="-3651325" y="-2528050"/>
            <a:chExt cx="2676375" cy="1931750"/>
          </a:xfrm>
        </p:grpSpPr>
        <p:sp>
          <p:nvSpPr>
            <p:cNvPr id="11" name="Google Shape;755;p37">
              <a:extLst>
                <a:ext uri="{FF2B5EF4-FFF2-40B4-BE49-F238E27FC236}">
                  <a16:creationId xmlns:a16="http://schemas.microsoft.com/office/drawing/2014/main" id="{95EF1C6B-3DF0-94D2-0B17-5723B8865DC0}"/>
                </a:ext>
              </a:extLst>
            </p:cNvPr>
            <p:cNvSpPr/>
            <p:nvPr/>
          </p:nvSpPr>
          <p:spPr>
            <a:xfrm>
              <a:off x="-3651325" y="-2449675"/>
              <a:ext cx="2278950" cy="1853375"/>
            </a:xfrm>
            <a:custGeom>
              <a:avLst/>
              <a:gdLst/>
              <a:ahLst/>
              <a:cxnLst/>
              <a:rect l="l" t="t" r="r" b="b"/>
              <a:pathLst>
                <a:path w="91158" h="74135" extrusionOk="0">
                  <a:moveTo>
                    <a:pt x="27313" y="0"/>
                  </a:moveTo>
                  <a:cubicBezTo>
                    <a:pt x="19451" y="0"/>
                    <a:pt x="12651" y="6569"/>
                    <a:pt x="8457" y="13281"/>
                  </a:cubicBezTo>
                  <a:cubicBezTo>
                    <a:pt x="1980" y="23645"/>
                    <a:pt x="20" y="34020"/>
                    <a:pt x="9" y="46198"/>
                  </a:cubicBezTo>
                  <a:cubicBezTo>
                    <a:pt x="0" y="56051"/>
                    <a:pt x="2535" y="74135"/>
                    <a:pt x="33687" y="74135"/>
                  </a:cubicBezTo>
                  <a:lnTo>
                    <a:pt x="70703" y="74135"/>
                  </a:lnTo>
                  <a:cubicBezTo>
                    <a:pt x="91157" y="74135"/>
                    <a:pt x="87972" y="61851"/>
                    <a:pt x="75113" y="57965"/>
                  </a:cubicBezTo>
                  <a:cubicBezTo>
                    <a:pt x="66161" y="55261"/>
                    <a:pt x="60234" y="52199"/>
                    <a:pt x="55341" y="47328"/>
                  </a:cubicBezTo>
                  <a:cubicBezTo>
                    <a:pt x="50142" y="42149"/>
                    <a:pt x="48303" y="37118"/>
                    <a:pt x="46894" y="30075"/>
                  </a:cubicBezTo>
                  <a:cubicBezTo>
                    <a:pt x="44928" y="20258"/>
                    <a:pt x="42797" y="4596"/>
                    <a:pt x="32170" y="849"/>
                  </a:cubicBezTo>
                  <a:cubicBezTo>
                    <a:pt x="30516" y="266"/>
                    <a:pt x="28893" y="0"/>
                    <a:pt x="27313" y="0"/>
                  </a:cubicBezTo>
                  <a:close/>
                </a:path>
              </a:pathLst>
            </a:custGeom>
            <a:solidFill>
              <a:schemeClr val="accent4"/>
            </a:solidFill>
            <a:ln w="120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6;p37">
              <a:extLst>
                <a:ext uri="{FF2B5EF4-FFF2-40B4-BE49-F238E27FC236}">
                  <a16:creationId xmlns:a16="http://schemas.microsoft.com/office/drawing/2014/main" id="{30793486-385F-6940-CBC1-43E2E5F02C26}"/>
                </a:ext>
              </a:extLst>
            </p:cNvPr>
            <p:cNvSpPr/>
            <p:nvPr/>
          </p:nvSpPr>
          <p:spPr>
            <a:xfrm>
              <a:off x="-3454175" y="-2336050"/>
              <a:ext cx="1706500" cy="1564000"/>
            </a:xfrm>
            <a:custGeom>
              <a:avLst/>
              <a:gdLst/>
              <a:ahLst/>
              <a:cxnLst/>
              <a:rect l="l" t="t" r="r" b="b"/>
              <a:pathLst>
                <a:path w="68260" h="62560" extrusionOk="0">
                  <a:moveTo>
                    <a:pt x="22972" y="0"/>
                  </a:moveTo>
                  <a:cubicBezTo>
                    <a:pt x="20473" y="0"/>
                    <a:pt x="17995" y="495"/>
                    <a:pt x="15799" y="1700"/>
                  </a:cubicBezTo>
                  <a:cubicBezTo>
                    <a:pt x="11978" y="3798"/>
                    <a:pt x="9011" y="7228"/>
                    <a:pt x="6909" y="11043"/>
                  </a:cubicBezTo>
                  <a:cubicBezTo>
                    <a:pt x="4807" y="14859"/>
                    <a:pt x="3517" y="19065"/>
                    <a:pt x="2471" y="23291"/>
                  </a:cubicBezTo>
                  <a:cubicBezTo>
                    <a:pt x="1018" y="29160"/>
                    <a:pt x="1" y="33313"/>
                    <a:pt x="738" y="39314"/>
                  </a:cubicBezTo>
                  <a:cubicBezTo>
                    <a:pt x="1991" y="49500"/>
                    <a:pt x="8388" y="58490"/>
                    <a:pt x="18344" y="60872"/>
                  </a:cubicBezTo>
                  <a:cubicBezTo>
                    <a:pt x="24066" y="62241"/>
                    <a:pt x="29475" y="62559"/>
                    <a:pt x="35268" y="62559"/>
                  </a:cubicBezTo>
                  <a:cubicBezTo>
                    <a:pt x="39632" y="62559"/>
                    <a:pt x="44214" y="62379"/>
                    <a:pt x="49314" y="62331"/>
                  </a:cubicBezTo>
                  <a:cubicBezTo>
                    <a:pt x="53855" y="62289"/>
                    <a:pt x="68260" y="60536"/>
                    <a:pt x="64471" y="52758"/>
                  </a:cubicBezTo>
                  <a:cubicBezTo>
                    <a:pt x="62636" y="48995"/>
                    <a:pt x="54853" y="50126"/>
                    <a:pt x="46452" y="41322"/>
                  </a:cubicBezTo>
                  <a:cubicBezTo>
                    <a:pt x="41588" y="36224"/>
                    <a:pt x="39565" y="31819"/>
                    <a:pt x="38186" y="25185"/>
                  </a:cubicBezTo>
                  <a:cubicBezTo>
                    <a:pt x="37019" y="19576"/>
                    <a:pt x="32651" y="831"/>
                    <a:pt x="24882" y="93"/>
                  </a:cubicBezTo>
                  <a:cubicBezTo>
                    <a:pt x="24247" y="32"/>
                    <a:pt x="23609" y="0"/>
                    <a:pt x="229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7;p37">
              <a:extLst>
                <a:ext uri="{FF2B5EF4-FFF2-40B4-BE49-F238E27FC236}">
                  <a16:creationId xmlns:a16="http://schemas.microsoft.com/office/drawing/2014/main" id="{9D2A0E4E-2EEC-B69B-874F-D468662606ED}"/>
                </a:ext>
              </a:extLst>
            </p:cNvPr>
            <p:cNvSpPr/>
            <p:nvPr/>
          </p:nvSpPr>
          <p:spPr>
            <a:xfrm>
              <a:off x="-3453025" y="-2245400"/>
              <a:ext cx="1236750" cy="1489125"/>
            </a:xfrm>
            <a:custGeom>
              <a:avLst/>
              <a:gdLst/>
              <a:ahLst/>
              <a:cxnLst/>
              <a:rect l="l" t="t" r="r" b="b"/>
              <a:pathLst>
                <a:path w="49470" h="59565" extrusionOk="0">
                  <a:moveTo>
                    <a:pt x="12734" y="0"/>
                  </a:moveTo>
                  <a:cubicBezTo>
                    <a:pt x="12703" y="0"/>
                    <a:pt x="12672" y="11"/>
                    <a:pt x="12643" y="35"/>
                  </a:cubicBezTo>
                  <a:lnTo>
                    <a:pt x="12643" y="37"/>
                  </a:lnTo>
                  <a:cubicBezTo>
                    <a:pt x="10654" y="1746"/>
                    <a:pt x="8950" y="3773"/>
                    <a:pt x="7493" y="5951"/>
                  </a:cubicBezTo>
                  <a:cubicBezTo>
                    <a:pt x="5894" y="8342"/>
                    <a:pt x="4582" y="10920"/>
                    <a:pt x="3507" y="13586"/>
                  </a:cubicBezTo>
                  <a:cubicBezTo>
                    <a:pt x="2380" y="16392"/>
                    <a:pt x="1514" y="19297"/>
                    <a:pt x="924" y="22263"/>
                  </a:cubicBezTo>
                  <a:cubicBezTo>
                    <a:pt x="333" y="25220"/>
                    <a:pt x="4" y="28240"/>
                    <a:pt x="1" y="31257"/>
                  </a:cubicBezTo>
                  <a:cubicBezTo>
                    <a:pt x="0" y="34182"/>
                    <a:pt x="300" y="37119"/>
                    <a:pt x="994" y="39964"/>
                  </a:cubicBezTo>
                  <a:cubicBezTo>
                    <a:pt x="1650" y="42655"/>
                    <a:pt x="2669" y="45282"/>
                    <a:pt x="4130" y="47641"/>
                  </a:cubicBezTo>
                  <a:cubicBezTo>
                    <a:pt x="5581" y="49988"/>
                    <a:pt x="7462" y="52049"/>
                    <a:pt x="9695" y="53672"/>
                  </a:cubicBezTo>
                  <a:cubicBezTo>
                    <a:pt x="12617" y="55796"/>
                    <a:pt x="16100" y="57073"/>
                    <a:pt x="19582" y="57940"/>
                  </a:cubicBezTo>
                  <a:cubicBezTo>
                    <a:pt x="23927" y="59025"/>
                    <a:pt x="28420" y="59435"/>
                    <a:pt x="32889" y="59542"/>
                  </a:cubicBezTo>
                  <a:cubicBezTo>
                    <a:pt x="33561" y="59558"/>
                    <a:pt x="34233" y="59565"/>
                    <a:pt x="34905" y="59565"/>
                  </a:cubicBezTo>
                  <a:cubicBezTo>
                    <a:pt x="36474" y="59565"/>
                    <a:pt x="38043" y="59525"/>
                    <a:pt x="39612" y="59467"/>
                  </a:cubicBezTo>
                  <a:cubicBezTo>
                    <a:pt x="41805" y="59386"/>
                    <a:pt x="44002" y="59290"/>
                    <a:pt x="46188" y="59101"/>
                  </a:cubicBezTo>
                  <a:cubicBezTo>
                    <a:pt x="47211" y="59011"/>
                    <a:pt x="48242" y="58920"/>
                    <a:pt x="49269" y="58864"/>
                  </a:cubicBezTo>
                  <a:cubicBezTo>
                    <a:pt x="49465" y="58852"/>
                    <a:pt x="49470" y="58551"/>
                    <a:pt x="49280" y="58551"/>
                  </a:cubicBezTo>
                  <a:cubicBezTo>
                    <a:pt x="49276" y="58551"/>
                    <a:pt x="49273" y="58551"/>
                    <a:pt x="49269" y="58551"/>
                  </a:cubicBezTo>
                  <a:cubicBezTo>
                    <a:pt x="47154" y="58670"/>
                    <a:pt x="45030" y="58704"/>
                    <a:pt x="42914" y="58795"/>
                  </a:cubicBezTo>
                  <a:cubicBezTo>
                    <a:pt x="40732" y="58890"/>
                    <a:pt x="38546" y="58960"/>
                    <a:pt x="36361" y="58966"/>
                  </a:cubicBezTo>
                  <a:cubicBezTo>
                    <a:pt x="36205" y="58966"/>
                    <a:pt x="36049" y="58966"/>
                    <a:pt x="35893" y="58966"/>
                  </a:cubicBezTo>
                  <a:cubicBezTo>
                    <a:pt x="31582" y="58966"/>
                    <a:pt x="27258" y="58785"/>
                    <a:pt x="23005" y="58049"/>
                  </a:cubicBezTo>
                  <a:cubicBezTo>
                    <a:pt x="19146" y="57381"/>
                    <a:pt x="15206" y="56304"/>
                    <a:pt x="11793" y="54336"/>
                  </a:cubicBezTo>
                  <a:cubicBezTo>
                    <a:pt x="9426" y="52970"/>
                    <a:pt x="7360" y="51138"/>
                    <a:pt x="5720" y="48952"/>
                  </a:cubicBezTo>
                  <a:cubicBezTo>
                    <a:pt x="4092" y="46779"/>
                    <a:pt x="2886" y="44312"/>
                    <a:pt x="2060" y="41728"/>
                  </a:cubicBezTo>
                  <a:cubicBezTo>
                    <a:pt x="1188" y="39005"/>
                    <a:pt x="724" y="36163"/>
                    <a:pt x="570" y="33311"/>
                  </a:cubicBezTo>
                  <a:cubicBezTo>
                    <a:pt x="412" y="30345"/>
                    <a:pt x="575" y="27360"/>
                    <a:pt x="1015" y="24425"/>
                  </a:cubicBezTo>
                  <a:cubicBezTo>
                    <a:pt x="1459" y="21463"/>
                    <a:pt x="2172" y="18549"/>
                    <a:pt x="3148" y="15717"/>
                  </a:cubicBezTo>
                  <a:cubicBezTo>
                    <a:pt x="4087" y="12988"/>
                    <a:pt x="5272" y="10338"/>
                    <a:pt x="6730" y="7845"/>
                  </a:cubicBezTo>
                  <a:cubicBezTo>
                    <a:pt x="8073" y="5550"/>
                    <a:pt x="9647" y="3375"/>
                    <a:pt x="11515" y="1478"/>
                  </a:cubicBezTo>
                  <a:cubicBezTo>
                    <a:pt x="11941" y="1046"/>
                    <a:pt x="12382" y="630"/>
                    <a:pt x="12837" y="230"/>
                  </a:cubicBezTo>
                  <a:cubicBezTo>
                    <a:pt x="12942" y="138"/>
                    <a:pt x="12845" y="0"/>
                    <a:pt x="12734" y="0"/>
                  </a:cubicBezTo>
                  <a:close/>
                </a:path>
              </a:pathLst>
            </a:custGeom>
            <a:solidFill>
              <a:srgbClr val="ABB3ED"/>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8;p37">
              <a:extLst>
                <a:ext uri="{FF2B5EF4-FFF2-40B4-BE49-F238E27FC236}">
                  <a16:creationId xmlns:a16="http://schemas.microsoft.com/office/drawing/2014/main" id="{17F12315-97C1-4A59-F85E-E13CD5C8C7A9}"/>
                </a:ext>
              </a:extLst>
            </p:cNvPr>
            <p:cNvSpPr/>
            <p:nvPr/>
          </p:nvSpPr>
          <p:spPr>
            <a:xfrm>
              <a:off x="-1747500" y="-1132375"/>
              <a:ext cx="724075" cy="490375"/>
            </a:xfrm>
            <a:custGeom>
              <a:avLst/>
              <a:gdLst/>
              <a:ahLst/>
              <a:cxnLst/>
              <a:rect l="l" t="t" r="r" b="b"/>
              <a:pathLst>
                <a:path w="28963" h="19615" extrusionOk="0">
                  <a:moveTo>
                    <a:pt x="7776" y="0"/>
                  </a:moveTo>
                  <a:lnTo>
                    <a:pt x="0" y="6565"/>
                  </a:lnTo>
                  <a:lnTo>
                    <a:pt x="12622" y="15973"/>
                  </a:lnTo>
                  <a:lnTo>
                    <a:pt x="14993" y="19614"/>
                  </a:lnTo>
                  <a:lnTo>
                    <a:pt x="28547" y="10376"/>
                  </a:lnTo>
                  <a:cubicBezTo>
                    <a:pt x="28877" y="10151"/>
                    <a:pt x="28963" y="9700"/>
                    <a:pt x="28737" y="9369"/>
                  </a:cubicBezTo>
                  <a:cubicBezTo>
                    <a:pt x="28599" y="9168"/>
                    <a:pt x="28373" y="9052"/>
                    <a:pt x="28137" y="9052"/>
                  </a:cubicBezTo>
                  <a:cubicBezTo>
                    <a:pt x="28082" y="9052"/>
                    <a:pt x="28027" y="9058"/>
                    <a:pt x="27972" y="9071"/>
                  </a:cubicBezTo>
                  <a:lnTo>
                    <a:pt x="20287" y="10328"/>
                  </a:lnTo>
                  <a:lnTo>
                    <a:pt x="7776"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9;p37">
              <a:extLst>
                <a:ext uri="{FF2B5EF4-FFF2-40B4-BE49-F238E27FC236}">
                  <a16:creationId xmlns:a16="http://schemas.microsoft.com/office/drawing/2014/main" id="{7F2F21AF-72DE-D816-CE25-5A6C50ED6EF5}"/>
                </a:ext>
              </a:extLst>
            </p:cNvPr>
            <p:cNvSpPr/>
            <p:nvPr/>
          </p:nvSpPr>
          <p:spPr>
            <a:xfrm>
              <a:off x="-1431975" y="-911850"/>
              <a:ext cx="457025" cy="312950"/>
            </a:xfrm>
            <a:custGeom>
              <a:avLst/>
              <a:gdLst/>
              <a:ahLst/>
              <a:cxnLst/>
              <a:rect l="l" t="t" r="r" b="b"/>
              <a:pathLst>
                <a:path w="18281" h="12518" extrusionOk="0">
                  <a:moveTo>
                    <a:pt x="15762" y="1"/>
                  </a:moveTo>
                  <a:cubicBezTo>
                    <a:pt x="15730" y="1"/>
                    <a:pt x="15700" y="3"/>
                    <a:pt x="15671" y="9"/>
                  </a:cubicBezTo>
                  <a:lnTo>
                    <a:pt x="7646" y="1523"/>
                  </a:lnTo>
                  <a:cubicBezTo>
                    <a:pt x="5154" y="5224"/>
                    <a:pt x="1" y="7154"/>
                    <a:pt x="1" y="7154"/>
                  </a:cubicBezTo>
                  <a:lnTo>
                    <a:pt x="2366" y="12370"/>
                  </a:lnTo>
                  <a:cubicBezTo>
                    <a:pt x="2431" y="12466"/>
                    <a:pt x="2537" y="12517"/>
                    <a:pt x="2645" y="12517"/>
                  </a:cubicBezTo>
                  <a:cubicBezTo>
                    <a:pt x="2711" y="12517"/>
                    <a:pt x="2777" y="12498"/>
                    <a:pt x="2836" y="12459"/>
                  </a:cubicBezTo>
                  <a:lnTo>
                    <a:pt x="17977" y="2250"/>
                  </a:lnTo>
                  <a:cubicBezTo>
                    <a:pt x="18281" y="2042"/>
                    <a:pt x="17033" y="615"/>
                    <a:pt x="17021" y="605"/>
                  </a:cubicBezTo>
                  <a:cubicBezTo>
                    <a:pt x="16625" y="293"/>
                    <a:pt x="16102" y="1"/>
                    <a:pt x="15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0;p37">
              <a:extLst>
                <a:ext uri="{FF2B5EF4-FFF2-40B4-BE49-F238E27FC236}">
                  <a16:creationId xmlns:a16="http://schemas.microsoft.com/office/drawing/2014/main" id="{CFA45EC5-8B0C-EF73-B16A-68C11E06FE62}"/>
                </a:ext>
              </a:extLst>
            </p:cNvPr>
            <p:cNvSpPr/>
            <p:nvPr/>
          </p:nvSpPr>
          <p:spPr>
            <a:xfrm>
              <a:off x="-1203750" y="-889800"/>
              <a:ext cx="3950" cy="51600"/>
            </a:xfrm>
            <a:custGeom>
              <a:avLst/>
              <a:gdLst/>
              <a:ahLst/>
              <a:cxnLst/>
              <a:rect l="l" t="t" r="r" b="b"/>
              <a:pathLst>
                <a:path w="158" h="2064" fill="none" extrusionOk="0">
                  <a:moveTo>
                    <a:pt x="43" y="1"/>
                  </a:moveTo>
                  <a:cubicBezTo>
                    <a:pt x="1" y="690"/>
                    <a:pt x="39" y="1383"/>
                    <a:pt x="158" y="2064"/>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1;p37">
              <a:extLst>
                <a:ext uri="{FF2B5EF4-FFF2-40B4-BE49-F238E27FC236}">
                  <a16:creationId xmlns:a16="http://schemas.microsoft.com/office/drawing/2014/main" id="{B567E477-7CF1-3797-CCC6-D3C806C5DAEA}"/>
                </a:ext>
              </a:extLst>
            </p:cNvPr>
            <p:cNvSpPr/>
            <p:nvPr/>
          </p:nvSpPr>
          <p:spPr>
            <a:xfrm>
              <a:off x="-1175825" y="-891275"/>
              <a:ext cx="3700" cy="43475"/>
            </a:xfrm>
            <a:custGeom>
              <a:avLst/>
              <a:gdLst/>
              <a:ahLst/>
              <a:cxnLst/>
              <a:rect l="l" t="t" r="r" b="b"/>
              <a:pathLst>
                <a:path w="148" h="1739" fill="none" extrusionOk="0">
                  <a:moveTo>
                    <a:pt x="24" y="0"/>
                  </a:moveTo>
                  <a:cubicBezTo>
                    <a:pt x="1" y="744"/>
                    <a:pt x="50" y="1129"/>
                    <a:pt x="148" y="173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2;p37">
              <a:extLst>
                <a:ext uri="{FF2B5EF4-FFF2-40B4-BE49-F238E27FC236}">
                  <a16:creationId xmlns:a16="http://schemas.microsoft.com/office/drawing/2014/main" id="{434036E4-1920-3E83-5043-EEE5A97BE37B}"/>
                </a:ext>
              </a:extLst>
            </p:cNvPr>
            <p:cNvSpPr/>
            <p:nvPr/>
          </p:nvSpPr>
          <p:spPr>
            <a:xfrm>
              <a:off x="-1153475" y="-893900"/>
              <a:ext cx="3025" cy="40150"/>
            </a:xfrm>
            <a:custGeom>
              <a:avLst/>
              <a:gdLst/>
              <a:ahLst/>
              <a:cxnLst/>
              <a:rect l="l" t="t" r="r" b="b"/>
              <a:pathLst>
                <a:path w="121" h="1606" fill="none" extrusionOk="0">
                  <a:moveTo>
                    <a:pt x="22" y="1"/>
                  </a:moveTo>
                  <a:cubicBezTo>
                    <a:pt x="0" y="495"/>
                    <a:pt x="65" y="1113"/>
                    <a:pt x="121" y="160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3;p37">
              <a:extLst>
                <a:ext uri="{FF2B5EF4-FFF2-40B4-BE49-F238E27FC236}">
                  <a16:creationId xmlns:a16="http://schemas.microsoft.com/office/drawing/2014/main" id="{E20A62A2-A9AD-5ECF-427D-00DB4E2B3203}"/>
                </a:ext>
              </a:extLst>
            </p:cNvPr>
            <p:cNvSpPr/>
            <p:nvPr/>
          </p:nvSpPr>
          <p:spPr>
            <a:xfrm>
              <a:off x="-1383175" y="-885725"/>
              <a:ext cx="386450" cy="263475"/>
            </a:xfrm>
            <a:custGeom>
              <a:avLst/>
              <a:gdLst/>
              <a:ahLst/>
              <a:cxnLst/>
              <a:rect l="l" t="t" r="r" b="b"/>
              <a:pathLst>
                <a:path w="15458" h="10539" fill="none" extrusionOk="0">
                  <a:moveTo>
                    <a:pt x="1" y="10538"/>
                  </a:moveTo>
                  <a:lnTo>
                    <a:pt x="15457"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4;p37">
              <a:extLst>
                <a:ext uri="{FF2B5EF4-FFF2-40B4-BE49-F238E27FC236}">
                  <a16:creationId xmlns:a16="http://schemas.microsoft.com/office/drawing/2014/main" id="{12FA1741-5E01-1817-520A-97C81600E9BF}"/>
                </a:ext>
              </a:extLst>
            </p:cNvPr>
            <p:cNvSpPr/>
            <p:nvPr/>
          </p:nvSpPr>
          <p:spPr>
            <a:xfrm>
              <a:off x="-1411025" y="-746375"/>
              <a:ext cx="137225" cy="59600"/>
            </a:xfrm>
            <a:custGeom>
              <a:avLst/>
              <a:gdLst/>
              <a:ahLst/>
              <a:cxnLst/>
              <a:rect l="l" t="t" r="r" b="b"/>
              <a:pathLst>
                <a:path w="5489" h="2384" fill="none" extrusionOk="0">
                  <a:moveTo>
                    <a:pt x="0" y="2384"/>
                  </a:moveTo>
                  <a:cubicBezTo>
                    <a:pt x="0" y="2384"/>
                    <a:pt x="3695" y="1"/>
                    <a:pt x="5489" y="198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5;p37">
              <a:extLst>
                <a:ext uri="{FF2B5EF4-FFF2-40B4-BE49-F238E27FC236}">
                  <a16:creationId xmlns:a16="http://schemas.microsoft.com/office/drawing/2014/main" id="{5FE5216B-D9A2-5D93-4ACA-4FD56DF3FCF0}"/>
                </a:ext>
              </a:extLst>
            </p:cNvPr>
            <p:cNvSpPr/>
            <p:nvPr/>
          </p:nvSpPr>
          <p:spPr>
            <a:xfrm>
              <a:off x="-1082400" y="-903900"/>
              <a:ext cx="6150" cy="72475"/>
            </a:xfrm>
            <a:custGeom>
              <a:avLst/>
              <a:gdLst/>
              <a:ahLst/>
              <a:cxnLst/>
              <a:rect l="l" t="t" r="r" b="b"/>
              <a:pathLst>
                <a:path w="246" h="2899" fill="none" extrusionOk="0">
                  <a:moveTo>
                    <a:pt x="41" y="1"/>
                  </a:moveTo>
                  <a:cubicBezTo>
                    <a:pt x="41" y="1"/>
                    <a:pt x="1" y="2105"/>
                    <a:pt x="245" y="2898"/>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66;p37">
              <a:extLst>
                <a:ext uri="{FF2B5EF4-FFF2-40B4-BE49-F238E27FC236}">
                  <a16:creationId xmlns:a16="http://schemas.microsoft.com/office/drawing/2014/main" id="{8D01EBE7-63FF-9360-D61C-D112A6583E7E}"/>
                </a:ext>
              </a:extLst>
            </p:cNvPr>
            <p:cNvSpPr/>
            <p:nvPr/>
          </p:nvSpPr>
          <p:spPr>
            <a:xfrm>
              <a:off x="-2203725" y="-1104425"/>
              <a:ext cx="561375" cy="464525"/>
            </a:xfrm>
            <a:custGeom>
              <a:avLst/>
              <a:gdLst/>
              <a:ahLst/>
              <a:cxnLst/>
              <a:rect l="l" t="t" r="r" b="b"/>
              <a:pathLst>
                <a:path w="22455" h="18581" extrusionOk="0">
                  <a:moveTo>
                    <a:pt x="10118" y="1"/>
                  </a:moveTo>
                  <a:lnTo>
                    <a:pt x="1" y="1096"/>
                  </a:lnTo>
                  <a:lnTo>
                    <a:pt x="5398" y="14236"/>
                  </a:lnTo>
                  <a:lnTo>
                    <a:pt x="5329" y="18581"/>
                  </a:lnTo>
                  <a:lnTo>
                    <a:pt x="21731" y="18496"/>
                  </a:lnTo>
                  <a:cubicBezTo>
                    <a:pt x="22131" y="18495"/>
                    <a:pt x="22454" y="18167"/>
                    <a:pt x="22451" y="17767"/>
                  </a:cubicBezTo>
                  <a:cubicBezTo>
                    <a:pt x="22450" y="17468"/>
                    <a:pt x="22264" y="17200"/>
                    <a:pt x="21984" y="17094"/>
                  </a:cubicBezTo>
                  <a:lnTo>
                    <a:pt x="14911" y="13840"/>
                  </a:lnTo>
                  <a:lnTo>
                    <a:pt x="10118" y="1"/>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7;p37">
              <a:extLst>
                <a:ext uri="{FF2B5EF4-FFF2-40B4-BE49-F238E27FC236}">
                  <a16:creationId xmlns:a16="http://schemas.microsoft.com/office/drawing/2014/main" id="{C2FCB5FC-59A3-1785-F7D8-74177BBD5942}"/>
                </a:ext>
              </a:extLst>
            </p:cNvPr>
            <p:cNvSpPr/>
            <p:nvPr/>
          </p:nvSpPr>
          <p:spPr>
            <a:xfrm>
              <a:off x="-2092650" y="-758400"/>
              <a:ext cx="474225" cy="159475"/>
            </a:xfrm>
            <a:custGeom>
              <a:avLst/>
              <a:gdLst/>
              <a:ahLst/>
              <a:cxnLst/>
              <a:rect l="l" t="t" r="r" b="b"/>
              <a:pathLst>
                <a:path w="18969" h="6379" extrusionOk="0">
                  <a:moveTo>
                    <a:pt x="10440" y="0"/>
                  </a:moveTo>
                  <a:cubicBezTo>
                    <a:pt x="8806" y="663"/>
                    <a:pt x="6981" y="863"/>
                    <a:pt x="5372" y="863"/>
                  </a:cubicBezTo>
                  <a:cubicBezTo>
                    <a:pt x="2911" y="863"/>
                    <a:pt x="955" y="395"/>
                    <a:pt x="955" y="395"/>
                  </a:cubicBezTo>
                  <a:lnTo>
                    <a:pt x="0" y="6041"/>
                  </a:lnTo>
                  <a:cubicBezTo>
                    <a:pt x="0" y="6229"/>
                    <a:pt x="153" y="6379"/>
                    <a:pt x="341" y="6379"/>
                  </a:cubicBezTo>
                  <a:lnTo>
                    <a:pt x="18600" y="6379"/>
                  </a:lnTo>
                  <a:cubicBezTo>
                    <a:pt x="18968" y="6377"/>
                    <a:pt x="18731" y="4495"/>
                    <a:pt x="18727" y="4479"/>
                  </a:cubicBezTo>
                  <a:cubicBezTo>
                    <a:pt x="18558" y="3954"/>
                    <a:pt x="18251" y="3364"/>
                    <a:pt x="17940" y="3230"/>
                  </a:cubicBezTo>
                  <a:lnTo>
                    <a:pt x="104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8;p37">
              <a:extLst>
                <a:ext uri="{FF2B5EF4-FFF2-40B4-BE49-F238E27FC236}">
                  <a16:creationId xmlns:a16="http://schemas.microsoft.com/office/drawing/2014/main" id="{D98CA157-BA32-4319-F200-E9091F15DB13}"/>
                </a:ext>
              </a:extLst>
            </p:cNvPr>
            <p:cNvSpPr/>
            <p:nvPr/>
          </p:nvSpPr>
          <p:spPr>
            <a:xfrm>
              <a:off x="-1817475" y="-750325"/>
              <a:ext cx="26450" cy="44375"/>
            </a:xfrm>
            <a:custGeom>
              <a:avLst/>
              <a:gdLst/>
              <a:ahLst/>
              <a:cxnLst/>
              <a:rect l="l" t="t" r="r" b="b"/>
              <a:pathLst>
                <a:path w="1058" h="1775" fill="none" extrusionOk="0">
                  <a:moveTo>
                    <a:pt x="1058" y="0"/>
                  </a:moveTo>
                  <a:cubicBezTo>
                    <a:pt x="636" y="549"/>
                    <a:pt x="281" y="1145"/>
                    <a:pt x="0" y="177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69;p37">
              <a:extLst>
                <a:ext uri="{FF2B5EF4-FFF2-40B4-BE49-F238E27FC236}">
                  <a16:creationId xmlns:a16="http://schemas.microsoft.com/office/drawing/2014/main" id="{CC153531-9950-3725-0462-472C83DF223E}"/>
                </a:ext>
              </a:extLst>
            </p:cNvPr>
            <p:cNvSpPr/>
            <p:nvPr/>
          </p:nvSpPr>
          <p:spPr>
            <a:xfrm>
              <a:off x="-1789175" y="-736225"/>
              <a:ext cx="21725" cy="37750"/>
            </a:xfrm>
            <a:custGeom>
              <a:avLst/>
              <a:gdLst/>
              <a:ahLst/>
              <a:cxnLst/>
              <a:rect l="l" t="t" r="r" b="b"/>
              <a:pathLst>
                <a:path w="869" h="1510" fill="none" extrusionOk="0">
                  <a:moveTo>
                    <a:pt x="868" y="1"/>
                  </a:moveTo>
                  <a:cubicBezTo>
                    <a:pt x="434" y="603"/>
                    <a:pt x="259" y="952"/>
                    <a:pt x="0" y="150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0;p37">
              <a:extLst>
                <a:ext uri="{FF2B5EF4-FFF2-40B4-BE49-F238E27FC236}">
                  <a16:creationId xmlns:a16="http://schemas.microsoft.com/office/drawing/2014/main" id="{881C0359-1B2E-18C5-04A6-778E37A1D362}"/>
                </a:ext>
              </a:extLst>
            </p:cNvPr>
            <p:cNvSpPr/>
            <p:nvPr/>
          </p:nvSpPr>
          <p:spPr>
            <a:xfrm>
              <a:off x="-1767875" y="-725925"/>
              <a:ext cx="20400" cy="34675"/>
            </a:xfrm>
            <a:custGeom>
              <a:avLst/>
              <a:gdLst/>
              <a:ahLst/>
              <a:cxnLst/>
              <a:rect l="l" t="t" r="r" b="b"/>
              <a:pathLst>
                <a:path w="816" h="1387" fill="none" extrusionOk="0">
                  <a:moveTo>
                    <a:pt x="815" y="0"/>
                  </a:moveTo>
                  <a:cubicBezTo>
                    <a:pt x="520" y="398"/>
                    <a:pt x="229" y="947"/>
                    <a:pt x="0" y="138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1;p37">
              <a:extLst>
                <a:ext uri="{FF2B5EF4-FFF2-40B4-BE49-F238E27FC236}">
                  <a16:creationId xmlns:a16="http://schemas.microsoft.com/office/drawing/2014/main" id="{B5266DA6-6B27-A27E-7185-42785EB02278}"/>
                </a:ext>
              </a:extLst>
            </p:cNvPr>
            <p:cNvSpPr/>
            <p:nvPr/>
          </p:nvSpPr>
          <p:spPr>
            <a:xfrm>
              <a:off x="-2090250" y="-631825"/>
              <a:ext cx="467725" cy="2425"/>
            </a:xfrm>
            <a:custGeom>
              <a:avLst/>
              <a:gdLst/>
              <a:ahLst/>
              <a:cxnLst/>
              <a:rect l="l" t="t" r="r" b="b"/>
              <a:pathLst>
                <a:path w="18709" h="97" fill="none" extrusionOk="0">
                  <a:moveTo>
                    <a:pt x="0" y="97"/>
                  </a:moveTo>
                  <a:lnTo>
                    <a:pt x="18708"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2;p37">
              <a:extLst>
                <a:ext uri="{FF2B5EF4-FFF2-40B4-BE49-F238E27FC236}">
                  <a16:creationId xmlns:a16="http://schemas.microsoft.com/office/drawing/2014/main" id="{5F0A5BC0-87D5-AA32-836F-3E8C15F14E90}"/>
                </a:ext>
              </a:extLst>
            </p:cNvPr>
            <p:cNvSpPr/>
            <p:nvPr/>
          </p:nvSpPr>
          <p:spPr>
            <a:xfrm>
              <a:off x="-2077275" y="-698475"/>
              <a:ext cx="119350" cy="68425"/>
            </a:xfrm>
            <a:custGeom>
              <a:avLst/>
              <a:gdLst/>
              <a:ahLst/>
              <a:cxnLst/>
              <a:rect l="l" t="t" r="r" b="b"/>
              <a:pathLst>
                <a:path w="4774" h="2737" fill="none" extrusionOk="0">
                  <a:moveTo>
                    <a:pt x="1" y="1"/>
                  </a:moveTo>
                  <a:cubicBezTo>
                    <a:pt x="1" y="1"/>
                    <a:pt x="4395" y="89"/>
                    <a:pt x="4773" y="273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73;p37">
              <a:extLst>
                <a:ext uri="{FF2B5EF4-FFF2-40B4-BE49-F238E27FC236}">
                  <a16:creationId xmlns:a16="http://schemas.microsoft.com/office/drawing/2014/main" id="{556F523D-EECA-9C09-F2F0-164EFFF6AAD0}"/>
                </a:ext>
              </a:extLst>
            </p:cNvPr>
            <p:cNvSpPr/>
            <p:nvPr/>
          </p:nvSpPr>
          <p:spPr>
            <a:xfrm>
              <a:off x="-1718850" y="-694225"/>
              <a:ext cx="36300" cy="62950"/>
            </a:xfrm>
            <a:custGeom>
              <a:avLst/>
              <a:gdLst/>
              <a:ahLst/>
              <a:cxnLst/>
              <a:rect l="l" t="t" r="r" b="b"/>
              <a:pathLst>
                <a:path w="1452" h="2518" fill="none" extrusionOk="0">
                  <a:moveTo>
                    <a:pt x="1452" y="1"/>
                  </a:moveTo>
                  <a:cubicBezTo>
                    <a:pt x="1452" y="1"/>
                    <a:pt x="240" y="1723"/>
                    <a:pt x="0" y="251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74;p37">
              <a:extLst>
                <a:ext uri="{FF2B5EF4-FFF2-40B4-BE49-F238E27FC236}">
                  <a16:creationId xmlns:a16="http://schemas.microsoft.com/office/drawing/2014/main" id="{AC51CF1D-D95B-9A99-F89B-42ECBE9C3D2F}"/>
                </a:ext>
              </a:extLst>
            </p:cNvPr>
            <p:cNvSpPr/>
            <p:nvPr/>
          </p:nvSpPr>
          <p:spPr>
            <a:xfrm>
              <a:off x="-2959275" y="-2455050"/>
              <a:ext cx="259925" cy="242950"/>
            </a:xfrm>
            <a:custGeom>
              <a:avLst/>
              <a:gdLst/>
              <a:ahLst/>
              <a:cxnLst/>
              <a:rect l="l" t="t" r="r" b="b"/>
              <a:pathLst>
                <a:path w="10397" h="9718" extrusionOk="0">
                  <a:moveTo>
                    <a:pt x="6804" y="0"/>
                  </a:moveTo>
                  <a:cubicBezTo>
                    <a:pt x="6463" y="0"/>
                    <a:pt x="1674" y="63"/>
                    <a:pt x="358" y="3548"/>
                  </a:cubicBezTo>
                  <a:cubicBezTo>
                    <a:pt x="1" y="4494"/>
                    <a:pt x="2462" y="8892"/>
                    <a:pt x="3585" y="9442"/>
                  </a:cubicBezTo>
                  <a:cubicBezTo>
                    <a:pt x="3974" y="9633"/>
                    <a:pt x="4460" y="9718"/>
                    <a:pt x="4980" y="9718"/>
                  </a:cubicBezTo>
                  <a:cubicBezTo>
                    <a:pt x="6486" y="9718"/>
                    <a:pt x="8282" y="9006"/>
                    <a:pt x="8871" y="8068"/>
                  </a:cubicBezTo>
                  <a:cubicBezTo>
                    <a:pt x="10397" y="5639"/>
                    <a:pt x="6823" y="0"/>
                    <a:pt x="6823" y="0"/>
                  </a:cubicBezTo>
                  <a:cubicBezTo>
                    <a:pt x="6823" y="0"/>
                    <a:pt x="6816" y="0"/>
                    <a:pt x="6804"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5;p37">
              <a:extLst>
                <a:ext uri="{FF2B5EF4-FFF2-40B4-BE49-F238E27FC236}">
                  <a16:creationId xmlns:a16="http://schemas.microsoft.com/office/drawing/2014/main" id="{4C52795F-A324-8068-07DB-079236030A2E}"/>
                </a:ext>
              </a:extLst>
            </p:cNvPr>
            <p:cNvSpPr/>
            <p:nvPr/>
          </p:nvSpPr>
          <p:spPr>
            <a:xfrm>
              <a:off x="-2965825" y="-2257150"/>
              <a:ext cx="195325" cy="191750"/>
            </a:xfrm>
            <a:custGeom>
              <a:avLst/>
              <a:gdLst/>
              <a:ahLst/>
              <a:cxnLst/>
              <a:rect l="l" t="t" r="r" b="b"/>
              <a:pathLst>
                <a:path w="7813" h="7670" extrusionOk="0">
                  <a:moveTo>
                    <a:pt x="340" y="0"/>
                  </a:moveTo>
                  <a:lnTo>
                    <a:pt x="1" y="4369"/>
                  </a:lnTo>
                  <a:cubicBezTo>
                    <a:pt x="1" y="4369"/>
                    <a:pt x="1323" y="7670"/>
                    <a:pt x="3792" y="7670"/>
                  </a:cubicBezTo>
                  <a:cubicBezTo>
                    <a:pt x="4905" y="7670"/>
                    <a:pt x="6250" y="7000"/>
                    <a:pt x="7812" y="5057"/>
                  </a:cubicBezTo>
                  <a:lnTo>
                    <a:pt x="7590" y="236"/>
                  </a:lnTo>
                  <a:lnTo>
                    <a:pt x="34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6;p37">
              <a:extLst>
                <a:ext uri="{FF2B5EF4-FFF2-40B4-BE49-F238E27FC236}">
                  <a16:creationId xmlns:a16="http://schemas.microsoft.com/office/drawing/2014/main" id="{F4033576-7E1B-DEA7-B069-47FE798A168F}"/>
                </a:ext>
              </a:extLst>
            </p:cNvPr>
            <p:cNvSpPr/>
            <p:nvPr/>
          </p:nvSpPr>
          <p:spPr>
            <a:xfrm>
              <a:off x="-3030100" y="-2528050"/>
              <a:ext cx="297150" cy="307500"/>
            </a:xfrm>
            <a:custGeom>
              <a:avLst/>
              <a:gdLst/>
              <a:ahLst/>
              <a:cxnLst/>
              <a:rect l="l" t="t" r="r" b="b"/>
              <a:pathLst>
                <a:path w="11886" h="12300" extrusionOk="0">
                  <a:moveTo>
                    <a:pt x="10735" y="1"/>
                  </a:moveTo>
                  <a:cubicBezTo>
                    <a:pt x="9482" y="1"/>
                    <a:pt x="7463" y="1100"/>
                    <a:pt x="6013" y="1332"/>
                  </a:cubicBezTo>
                  <a:cubicBezTo>
                    <a:pt x="4671" y="1546"/>
                    <a:pt x="2438" y="1488"/>
                    <a:pt x="1773" y="2801"/>
                  </a:cubicBezTo>
                  <a:cubicBezTo>
                    <a:pt x="1221" y="3892"/>
                    <a:pt x="1238" y="4016"/>
                    <a:pt x="1272" y="4019"/>
                  </a:cubicBezTo>
                  <a:lnTo>
                    <a:pt x="1272" y="4019"/>
                  </a:lnTo>
                  <a:cubicBezTo>
                    <a:pt x="1109" y="4086"/>
                    <a:pt x="1" y="4597"/>
                    <a:pt x="210" y="6083"/>
                  </a:cubicBezTo>
                  <a:cubicBezTo>
                    <a:pt x="425" y="7617"/>
                    <a:pt x="857" y="8272"/>
                    <a:pt x="1375" y="9529"/>
                  </a:cubicBezTo>
                  <a:cubicBezTo>
                    <a:pt x="1938" y="10895"/>
                    <a:pt x="2405" y="11808"/>
                    <a:pt x="3104" y="12130"/>
                  </a:cubicBezTo>
                  <a:cubicBezTo>
                    <a:pt x="3359" y="12247"/>
                    <a:pt x="3625" y="12299"/>
                    <a:pt x="3865" y="12299"/>
                  </a:cubicBezTo>
                  <a:cubicBezTo>
                    <a:pt x="4285" y="12299"/>
                    <a:pt x="4623" y="12139"/>
                    <a:pt x="4672" y="11888"/>
                  </a:cubicBezTo>
                  <a:cubicBezTo>
                    <a:pt x="4818" y="11136"/>
                    <a:pt x="2867" y="9571"/>
                    <a:pt x="3763" y="8964"/>
                  </a:cubicBezTo>
                  <a:lnTo>
                    <a:pt x="4466" y="8461"/>
                  </a:lnTo>
                  <a:cubicBezTo>
                    <a:pt x="4429" y="8311"/>
                    <a:pt x="4408" y="8134"/>
                    <a:pt x="4306" y="7933"/>
                  </a:cubicBezTo>
                  <a:cubicBezTo>
                    <a:pt x="3645" y="6649"/>
                    <a:pt x="4810" y="6762"/>
                    <a:pt x="4931" y="6135"/>
                  </a:cubicBezTo>
                  <a:cubicBezTo>
                    <a:pt x="5148" y="5006"/>
                    <a:pt x="5560" y="4634"/>
                    <a:pt x="7328" y="4355"/>
                  </a:cubicBezTo>
                  <a:cubicBezTo>
                    <a:pt x="8277" y="4205"/>
                    <a:pt x="9625" y="4464"/>
                    <a:pt x="10447" y="4006"/>
                  </a:cubicBezTo>
                  <a:cubicBezTo>
                    <a:pt x="11884" y="3206"/>
                    <a:pt x="11886" y="481"/>
                    <a:pt x="11430" y="177"/>
                  </a:cubicBezTo>
                  <a:cubicBezTo>
                    <a:pt x="11244" y="53"/>
                    <a:pt x="11008" y="1"/>
                    <a:pt x="107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7;p37">
              <a:extLst>
                <a:ext uri="{FF2B5EF4-FFF2-40B4-BE49-F238E27FC236}">
                  <a16:creationId xmlns:a16="http://schemas.microsoft.com/office/drawing/2014/main" id="{6F5CC787-DDD2-29FA-8E94-E9CDE1F2B17A}"/>
                </a:ext>
              </a:extLst>
            </p:cNvPr>
            <p:cNvSpPr/>
            <p:nvPr/>
          </p:nvSpPr>
          <p:spPr>
            <a:xfrm>
              <a:off x="-2973700" y="-2316000"/>
              <a:ext cx="71175" cy="71000"/>
            </a:xfrm>
            <a:custGeom>
              <a:avLst/>
              <a:gdLst/>
              <a:ahLst/>
              <a:cxnLst/>
              <a:rect l="l" t="t" r="r" b="b"/>
              <a:pathLst>
                <a:path w="2847" h="2840" extrusionOk="0">
                  <a:moveTo>
                    <a:pt x="983" y="0"/>
                  </a:moveTo>
                  <a:cubicBezTo>
                    <a:pt x="696" y="0"/>
                    <a:pt x="482" y="185"/>
                    <a:pt x="346" y="456"/>
                  </a:cubicBezTo>
                  <a:cubicBezTo>
                    <a:pt x="0" y="1153"/>
                    <a:pt x="973" y="2424"/>
                    <a:pt x="1385" y="2616"/>
                  </a:cubicBezTo>
                  <a:cubicBezTo>
                    <a:pt x="1703" y="2765"/>
                    <a:pt x="1992" y="2840"/>
                    <a:pt x="2227" y="2840"/>
                  </a:cubicBezTo>
                  <a:cubicBezTo>
                    <a:pt x="2607" y="2840"/>
                    <a:pt x="2846" y="2644"/>
                    <a:pt x="2842" y="2245"/>
                  </a:cubicBezTo>
                  <a:lnTo>
                    <a:pt x="1960" y="552"/>
                  </a:lnTo>
                  <a:cubicBezTo>
                    <a:pt x="1576" y="159"/>
                    <a:pt x="1249" y="0"/>
                    <a:pt x="983"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8;p37">
              <a:extLst>
                <a:ext uri="{FF2B5EF4-FFF2-40B4-BE49-F238E27FC236}">
                  <a16:creationId xmlns:a16="http://schemas.microsoft.com/office/drawing/2014/main" id="{DDD20056-9DE9-8B4B-E60E-6D540CD93CA0}"/>
                </a:ext>
              </a:extLst>
            </p:cNvPr>
            <p:cNvSpPr/>
            <p:nvPr/>
          </p:nvSpPr>
          <p:spPr>
            <a:xfrm>
              <a:off x="-2876725" y="-2223925"/>
              <a:ext cx="102175" cy="19625"/>
            </a:xfrm>
            <a:custGeom>
              <a:avLst/>
              <a:gdLst/>
              <a:ahLst/>
              <a:cxnLst/>
              <a:rect l="l" t="t" r="r" b="b"/>
              <a:pathLst>
                <a:path w="4087" h="785" fill="none" extrusionOk="0">
                  <a:moveTo>
                    <a:pt x="4087" y="186"/>
                  </a:moveTo>
                  <a:cubicBezTo>
                    <a:pt x="1391" y="785"/>
                    <a:pt x="1" y="1"/>
                    <a:pt x="1" y="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9;p37">
              <a:extLst>
                <a:ext uri="{FF2B5EF4-FFF2-40B4-BE49-F238E27FC236}">
                  <a16:creationId xmlns:a16="http://schemas.microsoft.com/office/drawing/2014/main" id="{49481795-96E5-4539-449B-D6881BFF78AA}"/>
                </a:ext>
              </a:extLst>
            </p:cNvPr>
            <p:cNvSpPr/>
            <p:nvPr/>
          </p:nvSpPr>
          <p:spPr>
            <a:xfrm>
              <a:off x="-2797325" y="-2370425"/>
              <a:ext cx="32300" cy="63325"/>
            </a:xfrm>
            <a:custGeom>
              <a:avLst/>
              <a:gdLst/>
              <a:ahLst/>
              <a:cxnLst/>
              <a:rect l="l" t="t" r="r" b="b"/>
              <a:pathLst>
                <a:path w="1292" h="2533" fill="none" extrusionOk="0">
                  <a:moveTo>
                    <a:pt x="0" y="0"/>
                  </a:moveTo>
                  <a:cubicBezTo>
                    <a:pt x="0" y="0"/>
                    <a:pt x="1292" y="1395"/>
                    <a:pt x="1270" y="1849"/>
                  </a:cubicBezTo>
                  <a:cubicBezTo>
                    <a:pt x="1248" y="2303"/>
                    <a:pt x="217" y="2533"/>
                    <a:pt x="217" y="2533"/>
                  </a:cubicBezTo>
                </a:path>
              </a:pathLst>
            </a:custGeom>
            <a:noFill/>
            <a:ln w="9050" cap="flat" cmpd="sng">
              <a:solidFill>
                <a:srgbClr val="6D221D"/>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0;p37">
              <a:extLst>
                <a:ext uri="{FF2B5EF4-FFF2-40B4-BE49-F238E27FC236}">
                  <a16:creationId xmlns:a16="http://schemas.microsoft.com/office/drawing/2014/main" id="{769C5D7F-63BD-A8FB-5FC0-17498E298D30}"/>
                </a:ext>
              </a:extLst>
            </p:cNvPr>
            <p:cNvSpPr/>
            <p:nvPr/>
          </p:nvSpPr>
          <p:spPr>
            <a:xfrm>
              <a:off x="-2822250" y="-2302675"/>
              <a:ext cx="83550" cy="45325"/>
            </a:xfrm>
            <a:custGeom>
              <a:avLst/>
              <a:gdLst/>
              <a:ahLst/>
              <a:cxnLst/>
              <a:rect l="l" t="t" r="r" b="b"/>
              <a:pathLst>
                <a:path w="3342" h="1813" extrusionOk="0">
                  <a:moveTo>
                    <a:pt x="2770" y="0"/>
                  </a:moveTo>
                  <a:lnTo>
                    <a:pt x="1" y="883"/>
                  </a:lnTo>
                  <a:cubicBezTo>
                    <a:pt x="1" y="883"/>
                    <a:pt x="538" y="1813"/>
                    <a:pt x="1558" y="1813"/>
                  </a:cubicBezTo>
                  <a:cubicBezTo>
                    <a:pt x="1777" y="1813"/>
                    <a:pt x="2018" y="1770"/>
                    <a:pt x="2281" y="1666"/>
                  </a:cubicBezTo>
                  <a:cubicBezTo>
                    <a:pt x="3342" y="1245"/>
                    <a:pt x="2770" y="0"/>
                    <a:pt x="2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1;p37">
              <a:extLst>
                <a:ext uri="{FF2B5EF4-FFF2-40B4-BE49-F238E27FC236}">
                  <a16:creationId xmlns:a16="http://schemas.microsoft.com/office/drawing/2014/main" id="{AE71EBFC-ED21-157A-E13A-C5BED29C3640}"/>
                </a:ext>
              </a:extLst>
            </p:cNvPr>
            <p:cNvSpPr/>
            <p:nvPr/>
          </p:nvSpPr>
          <p:spPr>
            <a:xfrm>
              <a:off x="-2779050" y="-2389925"/>
              <a:ext cx="13950" cy="17650"/>
            </a:xfrm>
            <a:custGeom>
              <a:avLst/>
              <a:gdLst/>
              <a:ahLst/>
              <a:cxnLst/>
              <a:rect l="l" t="t" r="r" b="b"/>
              <a:pathLst>
                <a:path w="558" h="706" extrusionOk="0">
                  <a:moveTo>
                    <a:pt x="186" y="1"/>
                  </a:moveTo>
                  <a:cubicBezTo>
                    <a:pt x="164" y="1"/>
                    <a:pt x="143" y="5"/>
                    <a:pt x="121" y="14"/>
                  </a:cubicBezTo>
                  <a:cubicBezTo>
                    <a:pt x="49" y="44"/>
                    <a:pt x="1" y="130"/>
                    <a:pt x="25" y="209"/>
                  </a:cubicBezTo>
                  <a:cubicBezTo>
                    <a:pt x="69" y="347"/>
                    <a:pt x="123" y="482"/>
                    <a:pt x="187" y="612"/>
                  </a:cubicBezTo>
                  <a:cubicBezTo>
                    <a:pt x="218" y="671"/>
                    <a:pt x="288" y="706"/>
                    <a:pt x="355" y="706"/>
                  </a:cubicBezTo>
                  <a:cubicBezTo>
                    <a:pt x="388" y="706"/>
                    <a:pt x="420" y="698"/>
                    <a:pt x="447" y="680"/>
                  </a:cubicBezTo>
                  <a:cubicBezTo>
                    <a:pt x="543" y="619"/>
                    <a:pt x="558" y="518"/>
                    <a:pt x="516" y="420"/>
                  </a:cubicBezTo>
                  <a:cubicBezTo>
                    <a:pt x="463" y="302"/>
                    <a:pt x="401" y="188"/>
                    <a:pt x="329" y="81"/>
                  </a:cubicBezTo>
                  <a:cubicBezTo>
                    <a:pt x="298" y="30"/>
                    <a:pt x="243" y="1"/>
                    <a:pt x="186"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2;p37">
              <a:extLst>
                <a:ext uri="{FF2B5EF4-FFF2-40B4-BE49-F238E27FC236}">
                  <a16:creationId xmlns:a16="http://schemas.microsoft.com/office/drawing/2014/main" id="{DADE3150-FED1-EE8A-221C-F630435F81E0}"/>
                </a:ext>
              </a:extLst>
            </p:cNvPr>
            <p:cNvSpPr/>
            <p:nvPr/>
          </p:nvSpPr>
          <p:spPr>
            <a:xfrm>
              <a:off x="-2796200" y="-2417050"/>
              <a:ext cx="26100" cy="16525"/>
            </a:xfrm>
            <a:custGeom>
              <a:avLst/>
              <a:gdLst/>
              <a:ahLst/>
              <a:cxnLst/>
              <a:rect l="l" t="t" r="r" b="b"/>
              <a:pathLst>
                <a:path w="1044" h="661" fill="none" extrusionOk="0">
                  <a:moveTo>
                    <a:pt x="0" y="661"/>
                  </a:moveTo>
                  <a:cubicBezTo>
                    <a:pt x="0" y="661"/>
                    <a:pt x="335" y="1"/>
                    <a:pt x="1043" y="351"/>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83;p37">
              <a:extLst>
                <a:ext uri="{FF2B5EF4-FFF2-40B4-BE49-F238E27FC236}">
                  <a16:creationId xmlns:a16="http://schemas.microsoft.com/office/drawing/2014/main" id="{4029723E-F006-8DE2-85B9-2C72353C4CB7}"/>
                </a:ext>
              </a:extLst>
            </p:cNvPr>
            <p:cNvSpPr/>
            <p:nvPr/>
          </p:nvSpPr>
          <p:spPr>
            <a:xfrm>
              <a:off x="-2856700" y="-2357200"/>
              <a:ext cx="13825" cy="17850"/>
            </a:xfrm>
            <a:custGeom>
              <a:avLst/>
              <a:gdLst/>
              <a:ahLst/>
              <a:cxnLst/>
              <a:rect l="l" t="t" r="r" b="b"/>
              <a:pathLst>
                <a:path w="553" h="714" extrusionOk="0">
                  <a:moveTo>
                    <a:pt x="195" y="1"/>
                  </a:moveTo>
                  <a:cubicBezTo>
                    <a:pt x="97" y="1"/>
                    <a:pt x="0" y="88"/>
                    <a:pt x="32" y="209"/>
                  </a:cubicBezTo>
                  <a:lnTo>
                    <a:pt x="32" y="210"/>
                  </a:lnTo>
                  <a:cubicBezTo>
                    <a:pt x="67" y="350"/>
                    <a:pt x="115" y="488"/>
                    <a:pt x="173" y="622"/>
                  </a:cubicBezTo>
                  <a:cubicBezTo>
                    <a:pt x="200" y="683"/>
                    <a:pt x="269" y="713"/>
                    <a:pt x="335" y="713"/>
                  </a:cubicBezTo>
                  <a:cubicBezTo>
                    <a:pt x="362" y="713"/>
                    <a:pt x="387" y="709"/>
                    <a:pt x="410" y="699"/>
                  </a:cubicBezTo>
                  <a:cubicBezTo>
                    <a:pt x="488" y="666"/>
                    <a:pt x="552" y="565"/>
                    <a:pt x="520" y="475"/>
                  </a:cubicBezTo>
                  <a:cubicBezTo>
                    <a:pt x="469" y="340"/>
                    <a:pt x="407" y="207"/>
                    <a:pt x="334" y="82"/>
                  </a:cubicBezTo>
                  <a:cubicBezTo>
                    <a:pt x="300" y="25"/>
                    <a:pt x="247" y="1"/>
                    <a:pt x="195"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84;p37">
              <a:extLst>
                <a:ext uri="{FF2B5EF4-FFF2-40B4-BE49-F238E27FC236}">
                  <a16:creationId xmlns:a16="http://schemas.microsoft.com/office/drawing/2014/main" id="{FFFC46A8-DFA6-92E8-3EB2-033E134F2F8B}"/>
                </a:ext>
              </a:extLst>
            </p:cNvPr>
            <p:cNvSpPr/>
            <p:nvPr/>
          </p:nvSpPr>
          <p:spPr>
            <a:xfrm>
              <a:off x="-2882225" y="-2386000"/>
              <a:ext cx="32900" cy="23625"/>
            </a:xfrm>
            <a:custGeom>
              <a:avLst/>
              <a:gdLst/>
              <a:ahLst/>
              <a:cxnLst/>
              <a:rect l="l" t="t" r="r" b="b"/>
              <a:pathLst>
                <a:path w="1316" h="945" fill="none" extrusionOk="0">
                  <a:moveTo>
                    <a:pt x="1316" y="120"/>
                  </a:moveTo>
                  <a:cubicBezTo>
                    <a:pt x="1316" y="120"/>
                    <a:pt x="581" y="1"/>
                    <a:pt x="1" y="945"/>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85;p37">
              <a:extLst>
                <a:ext uri="{FF2B5EF4-FFF2-40B4-BE49-F238E27FC236}">
                  <a16:creationId xmlns:a16="http://schemas.microsoft.com/office/drawing/2014/main" id="{830F158D-004B-0BE4-F183-97E1745A80E2}"/>
                </a:ext>
              </a:extLst>
            </p:cNvPr>
            <p:cNvSpPr/>
            <p:nvPr/>
          </p:nvSpPr>
          <p:spPr>
            <a:xfrm>
              <a:off x="-2679375" y="-1913500"/>
              <a:ext cx="823775" cy="481425"/>
            </a:xfrm>
            <a:custGeom>
              <a:avLst/>
              <a:gdLst/>
              <a:ahLst/>
              <a:cxnLst/>
              <a:rect l="l" t="t" r="r" b="b"/>
              <a:pathLst>
                <a:path w="32951" h="19257" extrusionOk="0">
                  <a:moveTo>
                    <a:pt x="28165" y="0"/>
                  </a:moveTo>
                  <a:cubicBezTo>
                    <a:pt x="28165" y="0"/>
                    <a:pt x="16573" y="8567"/>
                    <a:pt x="14868" y="8567"/>
                  </a:cubicBezTo>
                  <a:cubicBezTo>
                    <a:pt x="14850" y="8567"/>
                    <a:pt x="14832" y="8566"/>
                    <a:pt x="14816" y="8564"/>
                  </a:cubicBezTo>
                  <a:cubicBezTo>
                    <a:pt x="13571" y="8405"/>
                    <a:pt x="9290" y="143"/>
                    <a:pt x="9290" y="143"/>
                  </a:cubicBezTo>
                  <a:lnTo>
                    <a:pt x="1" y="5793"/>
                  </a:lnTo>
                  <a:cubicBezTo>
                    <a:pt x="1" y="5793"/>
                    <a:pt x="6936" y="19256"/>
                    <a:pt x="14398" y="19256"/>
                  </a:cubicBezTo>
                  <a:cubicBezTo>
                    <a:pt x="21861" y="19256"/>
                    <a:pt x="32950" y="5796"/>
                    <a:pt x="32950" y="5796"/>
                  </a:cubicBezTo>
                  <a:lnTo>
                    <a:pt x="28165"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86;p37">
              <a:extLst>
                <a:ext uri="{FF2B5EF4-FFF2-40B4-BE49-F238E27FC236}">
                  <a16:creationId xmlns:a16="http://schemas.microsoft.com/office/drawing/2014/main" id="{DA1C8A29-F4B8-8E92-02CA-2335A507CF39}"/>
                </a:ext>
              </a:extLst>
            </p:cNvPr>
            <p:cNvSpPr/>
            <p:nvPr/>
          </p:nvSpPr>
          <p:spPr>
            <a:xfrm>
              <a:off x="-3187025" y="-2147950"/>
              <a:ext cx="709100" cy="956500"/>
            </a:xfrm>
            <a:custGeom>
              <a:avLst/>
              <a:gdLst/>
              <a:ahLst/>
              <a:cxnLst/>
              <a:rect l="l" t="t" r="r" b="b"/>
              <a:pathLst>
                <a:path w="28364" h="38260" extrusionOk="0">
                  <a:moveTo>
                    <a:pt x="8849" y="1"/>
                  </a:moveTo>
                  <a:cubicBezTo>
                    <a:pt x="8849" y="1"/>
                    <a:pt x="1784" y="7809"/>
                    <a:pt x="1020" y="16542"/>
                  </a:cubicBezTo>
                  <a:cubicBezTo>
                    <a:pt x="0" y="28214"/>
                    <a:pt x="674" y="38260"/>
                    <a:pt x="674" y="38260"/>
                  </a:cubicBezTo>
                  <a:lnTo>
                    <a:pt x="28364" y="36399"/>
                  </a:lnTo>
                  <a:cubicBezTo>
                    <a:pt x="28364" y="36399"/>
                    <a:pt x="26698" y="21124"/>
                    <a:pt x="25373" y="12184"/>
                  </a:cubicBezTo>
                  <a:cubicBezTo>
                    <a:pt x="23951" y="2587"/>
                    <a:pt x="16660" y="689"/>
                    <a:pt x="16660" y="689"/>
                  </a:cubicBezTo>
                  <a:cubicBezTo>
                    <a:pt x="16660" y="689"/>
                    <a:pt x="15565" y="1702"/>
                    <a:pt x="13128" y="1813"/>
                  </a:cubicBezTo>
                  <a:cubicBezTo>
                    <a:pt x="13015" y="1818"/>
                    <a:pt x="12904" y="1821"/>
                    <a:pt x="12796" y="1821"/>
                  </a:cubicBezTo>
                  <a:cubicBezTo>
                    <a:pt x="9858" y="1821"/>
                    <a:pt x="8849" y="1"/>
                    <a:pt x="8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7;p37">
              <a:extLst>
                <a:ext uri="{FF2B5EF4-FFF2-40B4-BE49-F238E27FC236}">
                  <a16:creationId xmlns:a16="http://schemas.microsoft.com/office/drawing/2014/main" id="{322F2E87-6B14-FCED-2D23-A76193C089AE}"/>
                </a:ext>
              </a:extLst>
            </p:cNvPr>
            <p:cNvSpPr/>
            <p:nvPr/>
          </p:nvSpPr>
          <p:spPr>
            <a:xfrm>
              <a:off x="-3003225" y="-1393350"/>
              <a:ext cx="393625" cy="28050"/>
            </a:xfrm>
            <a:custGeom>
              <a:avLst/>
              <a:gdLst/>
              <a:ahLst/>
              <a:cxnLst/>
              <a:rect l="l" t="t" r="r" b="b"/>
              <a:pathLst>
                <a:path w="15745" h="1122" extrusionOk="0">
                  <a:moveTo>
                    <a:pt x="834" y="1"/>
                  </a:moveTo>
                  <a:cubicBezTo>
                    <a:pt x="379" y="1"/>
                    <a:pt x="7" y="401"/>
                    <a:pt x="0" y="901"/>
                  </a:cubicBezTo>
                  <a:lnTo>
                    <a:pt x="15732" y="1121"/>
                  </a:lnTo>
                  <a:lnTo>
                    <a:pt x="15745" y="211"/>
                  </a:lnTo>
                  <a:lnTo>
                    <a:pt x="847" y="1"/>
                  </a:lnTo>
                  <a:cubicBezTo>
                    <a:pt x="843" y="1"/>
                    <a:pt x="838" y="1"/>
                    <a:pt x="834"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88;p37">
              <a:extLst>
                <a:ext uri="{FF2B5EF4-FFF2-40B4-BE49-F238E27FC236}">
                  <a16:creationId xmlns:a16="http://schemas.microsoft.com/office/drawing/2014/main" id="{3FC4B873-2251-C4FD-8EF9-310498134476}"/>
                </a:ext>
              </a:extLst>
            </p:cNvPr>
            <p:cNvSpPr/>
            <p:nvPr/>
          </p:nvSpPr>
          <p:spPr>
            <a:xfrm>
              <a:off x="-2679375" y="-1745800"/>
              <a:ext cx="634025" cy="386850"/>
            </a:xfrm>
            <a:custGeom>
              <a:avLst/>
              <a:gdLst/>
              <a:ahLst/>
              <a:cxnLst/>
              <a:rect l="l" t="t" r="r" b="b"/>
              <a:pathLst>
                <a:path w="25361" h="15474" extrusionOk="0">
                  <a:moveTo>
                    <a:pt x="5702" y="1"/>
                  </a:moveTo>
                  <a:cubicBezTo>
                    <a:pt x="5020" y="1"/>
                    <a:pt x="4413" y="481"/>
                    <a:pt x="4200" y="1191"/>
                  </a:cubicBezTo>
                  <a:lnTo>
                    <a:pt x="1" y="15181"/>
                  </a:lnTo>
                  <a:lnTo>
                    <a:pt x="20933" y="15474"/>
                  </a:lnTo>
                  <a:lnTo>
                    <a:pt x="25228" y="1157"/>
                  </a:lnTo>
                  <a:cubicBezTo>
                    <a:pt x="25360" y="721"/>
                    <a:pt x="25067" y="272"/>
                    <a:pt x="24646" y="266"/>
                  </a:cubicBezTo>
                  <a:lnTo>
                    <a:pt x="5723" y="1"/>
                  </a:lnTo>
                  <a:cubicBezTo>
                    <a:pt x="5716" y="1"/>
                    <a:pt x="5709" y="1"/>
                    <a:pt x="5702"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9;p37">
              <a:extLst>
                <a:ext uri="{FF2B5EF4-FFF2-40B4-BE49-F238E27FC236}">
                  <a16:creationId xmlns:a16="http://schemas.microsoft.com/office/drawing/2014/main" id="{5EA0F301-21C4-D77B-8BA5-85CB424F995E}"/>
                </a:ext>
              </a:extLst>
            </p:cNvPr>
            <p:cNvSpPr/>
            <p:nvPr/>
          </p:nvSpPr>
          <p:spPr>
            <a:xfrm>
              <a:off x="-2655875" y="-1745500"/>
              <a:ext cx="634025" cy="386875"/>
            </a:xfrm>
            <a:custGeom>
              <a:avLst/>
              <a:gdLst/>
              <a:ahLst/>
              <a:cxnLst/>
              <a:rect l="l" t="t" r="r" b="b"/>
              <a:pathLst>
                <a:path w="25361" h="15475" extrusionOk="0">
                  <a:moveTo>
                    <a:pt x="5701" y="1"/>
                  </a:moveTo>
                  <a:cubicBezTo>
                    <a:pt x="5021" y="1"/>
                    <a:pt x="4413" y="481"/>
                    <a:pt x="4200" y="1191"/>
                  </a:cubicBezTo>
                  <a:lnTo>
                    <a:pt x="0" y="15181"/>
                  </a:lnTo>
                  <a:lnTo>
                    <a:pt x="20932" y="15475"/>
                  </a:lnTo>
                  <a:lnTo>
                    <a:pt x="25229" y="1157"/>
                  </a:lnTo>
                  <a:cubicBezTo>
                    <a:pt x="25360" y="721"/>
                    <a:pt x="25068" y="273"/>
                    <a:pt x="24647" y="267"/>
                  </a:cubicBezTo>
                  <a:lnTo>
                    <a:pt x="5723" y="1"/>
                  </a:lnTo>
                  <a:cubicBezTo>
                    <a:pt x="5716" y="1"/>
                    <a:pt x="5709" y="1"/>
                    <a:pt x="5701" y="1"/>
                  </a:cubicBezTo>
                  <a:close/>
                </a:path>
              </a:pathLst>
            </a:cu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0;p37">
              <a:extLst>
                <a:ext uri="{FF2B5EF4-FFF2-40B4-BE49-F238E27FC236}">
                  <a16:creationId xmlns:a16="http://schemas.microsoft.com/office/drawing/2014/main" id="{CE5111C4-24C5-A764-47E7-D361B4404FC7}"/>
                </a:ext>
              </a:extLst>
            </p:cNvPr>
            <p:cNvSpPr/>
            <p:nvPr/>
          </p:nvSpPr>
          <p:spPr>
            <a:xfrm>
              <a:off x="-2357800" y="-1597750"/>
              <a:ext cx="76775" cy="59200"/>
            </a:xfrm>
            <a:custGeom>
              <a:avLst/>
              <a:gdLst/>
              <a:ahLst/>
              <a:cxnLst/>
              <a:rect l="l" t="t" r="r" b="b"/>
              <a:pathLst>
                <a:path w="3071" h="2368" extrusionOk="0">
                  <a:moveTo>
                    <a:pt x="1749" y="1"/>
                  </a:moveTo>
                  <a:cubicBezTo>
                    <a:pt x="984" y="1"/>
                    <a:pt x="264" y="517"/>
                    <a:pt x="133" y="1164"/>
                  </a:cubicBezTo>
                  <a:cubicBezTo>
                    <a:pt x="1" y="1818"/>
                    <a:pt x="523" y="2356"/>
                    <a:pt x="1297" y="2367"/>
                  </a:cubicBezTo>
                  <a:cubicBezTo>
                    <a:pt x="1305" y="2368"/>
                    <a:pt x="1314" y="2368"/>
                    <a:pt x="1322" y="2368"/>
                  </a:cubicBezTo>
                  <a:cubicBezTo>
                    <a:pt x="2087" y="2368"/>
                    <a:pt x="2808" y="1850"/>
                    <a:pt x="2938" y="1204"/>
                  </a:cubicBezTo>
                  <a:cubicBezTo>
                    <a:pt x="3070" y="549"/>
                    <a:pt x="2549" y="11"/>
                    <a:pt x="1774" y="1"/>
                  </a:cubicBezTo>
                  <a:cubicBezTo>
                    <a:pt x="1766" y="1"/>
                    <a:pt x="1757" y="1"/>
                    <a:pt x="1749"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1;p37">
              <a:extLst>
                <a:ext uri="{FF2B5EF4-FFF2-40B4-BE49-F238E27FC236}">
                  <a16:creationId xmlns:a16="http://schemas.microsoft.com/office/drawing/2014/main" id="{CDF4A193-1BB2-F836-DB93-1CEFA4ABC656}"/>
                </a:ext>
              </a:extLst>
            </p:cNvPr>
            <p:cNvSpPr/>
            <p:nvPr/>
          </p:nvSpPr>
          <p:spPr>
            <a:xfrm>
              <a:off x="-2770525" y="-2131500"/>
              <a:ext cx="389875" cy="354425"/>
            </a:xfrm>
            <a:custGeom>
              <a:avLst/>
              <a:gdLst/>
              <a:ahLst/>
              <a:cxnLst/>
              <a:rect l="l" t="t" r="r" b="b"/>
              <a:pathLst>
                <a:path w="15595" h="14177" extrusionOk="0">
                  <a:moveTo>
                    <a:pt x="914" y="1"/>
                  </a:moveTo>
                  <a:cubicBezTo>
                    <a:pt x="602" y="1"/>
                    <a:pt x="297" y="11"/>
                    <a:pt x="0" y="31"/>
                  </a:cubicBezTo>
                  <a:lnTo>
                    <a:pt x="8463" y="14177"/>
                  </a:lnTo>
                  <a:lnTo>
                    <a:pt x="15595" y="12361"/>
                  </a:lnTo>
                  <a:cubicBezTo>
                    <a:pt x="15595" y="12361"/>
                    <a:pt x="13425" y="5164"/>
                    <a:pt x="8249" y="1802"/>
                  </a:cubicBezTo>
                  <a:cubicBezTo>
                    <a:pt x="6507" y="672"/>
                    <a:pt x="3499" y="1"/>
                    <a:pt x="9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2;p37">
              <a:extLst>
                <a:ext uri="{FF2B5EF4-FFF2-40B4-BE49-F238E27FC236}">
                  <a16:creationId xmlns:a16="http://schemas.microsoft.com/office/drawing/2014/main" id="{54C7043A-1FB1-B8C1-ED72-4B282EA4096B}"/>
                </a:ext>
              </a:extLst>
            </p:cNvPr>
            <p:cNvSpPr/>
            <p:nvPr/>
          </p:nvSpPr>
          <p:spPr>
            <a:xfrm>
              <a:off x="-3407950" y="-1792550"/>
              <a:ext cx="627450" cy="526200"/>
            </a:xfrm>
            <a:custGeom>
              <a:avLst/>
              <a:gdLst/>
              <a:ahLst/>
              <a:cxnLst/>
              <a:rect l="l" t="t" r="r" b="b"/>
              <a:pathLst>
                <a:path w="25098" h="21048" extrusionOk="0">
                  <a:moveTo>
                    <a:pt x="4210" y="0"/>
                  </a:moveTo>
                  <a:cubicBezTo>
                    <a:pt x="4210" y="0"/>
                    <a:pt x="1" y="14052"/>
                    <a:pt x="3701" y="18675"/>
                  </a:cubicBezTo>
                  <a:cubicBezTo>
                    <a:pt x="5272" y="20636"/>
                    <a:pt x="12235" y="21047"/>
                    <a:pt x="17797" y="21047"/>
                  </a:cubicBezTo>
                  <a:cubicBezTo>
                    <a:pt x="21812" y="21047"/>
                    <a:pt x="25097" y="20833"/>
                    <a:pt x="25097" y="20833"/>
                  </a:cubicBezTo>
                  <a:lnTo>
                    <a:pt x="24546" y="13810"/>
                  </a:lnTo>
                  <a:cubicBezTo>
                    <a:pt x="24546" y="13810"/>
                    <a:pt x="13969" y="12293"/>
                    <a:pt x="13604" y="11086"/>
                  </a:cubicBezTo>
                  <a:cubicBezTo>
                    <a:pt x="13120" y="9484"/>
                    <a:pt x="15214" y="2131"/>
                    <a:pt x="15214" y="2131"/>
                  </a:cubicBezTo>
                  <a:lnTo>
                    <a:pt x="421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93;p37">
              <a:extLst>
                <a:ext uri="{FF2B5EF4-FFF2-40B4-BE49-F238E27FC236}">
                  <a16:creationId xmlns:a16="http://schemas.microsoft.com/office/drawing/2014/main" id="{4B0DB8E1-6AF1-610C-62F1-054089E0471B}"/>
                </a:ext>
              </a:extLst>
            </p:cNvPr>
            <p:cNvSpPr/>
            <p:nvPr/>
          </p:nvSpPr>
          <p:spPr>
            <a:xfrm>
              <a:off x="-2849450" y="-1449675"/>
              <a:ext cx="337525" cy="178025"/>
            </a:xfrm>
            <a:custGeom>
              <a:avLst/>
              <a:gdLst/>
              <a:ahLst/>
              <a:cxnLst/>
              <a:rect l="l" t="t" r="r" b="b"/>
              <a:pathLst>
                <a:path w="13501" h="7121" extrusionOk="0">
                  <a:moveTo>
                    <a:pt x="7977" y="4950"/>
                  </a:moveTo>
                  <a:cubicBezTo>
                    <a:pt x="7861" y="5000"/>
                    <a:pt x="7796" y="5028"/>
                    <a:pt x="7796" y="5028"/>
                  </a:cubicBezTo>
                  <a:cubicBezTo>
                    <a:pt x="7812" y="5007"/>
                    <a:pt x="7875" y="4981"/>
                    <a:pt x="7977" y="4950"/>
                  </a:cubicBezTo>
                  <a:close/>
                  <a:moveTo>
                    <a:pt x="1" y="1"/>
                  </a:moveTo>
                  <a:lnTo>
                    <a:pt x="966" y="7067"/>
                  </a:lnTo>
                  <a:cubicBezTo>
                    <a:pt x="966" y="7067"/>
                    <a:pt x="1593" y="7120"/>
                    <a:pt x="2600" y="7120"/>
                  </a:cubicBezTo>
                  <a:cubicBezTo>
                    <a:pt x="4033" y="7120"/>
                    <a:pt x="6238" y="7013"/>
                    <a:pt x="8509" y="6493"/>
                  </a:cubicBezTo>
                  <a:cubicBezTo>
                    <a:pt x="8948" y="6391"/>
                    <a:pt x="11456" y="5237"/>
                    <a:pt x="11692" y="4587"/>
                  </a:cubicBezTo>
                  <a:lnTo>
                    <a:pt x="11692" y="4587"/>
                  </a:lnTo>
                  <a:cubicBezTo>
                    <a:pt x="12216" y="4271"/>
                    <a:pt x="12594" y="3973"/>
                    <a:pt x="12684" y="3756"/>
                  </a:cubicBezTo>
                  <a:lnTo>
                    <a:pt x="12684" y="3756"/>
                  </a:lnTo>
                  <a:cubicBezTo>
                    <a:pt x="13188" y="3553"/>
                    <a:pt x="13501" y="3337"/>
                    <a:pt x="13447" y="3115"/>
                  </a:cubicBezTo>
                  <a:cubicBezTo>
                    <a:pt x="13415" y="2984"/>
                    <a:pt x="13149" y="2924"/>
                    <a:pt x="12748" y="2910"/>
                  </a:cubicBezTo>
                  <a:lnTo>
                    <a:pt x="12748" y="2910"/>
                  </a:lnTo>
                  <a:cubicBezTo>
                    <a:pt x="12800" y="2860"/>
                    <a:pt x="12825" y="2805"/>
                    <a:pt x="12817" y="2744"/>
                  </a:cubicBezTo>
                  <a:cubicBezTo>
                    <a:pt x="12766" y="2357"/>
                    <a:pt x="11354" y="2213"/>
                    <a:pt x="10447" y="2213"/>
                  </a:cubicBezTo>
                  <a:cubicBezTo>
                    <a:pt x="10434" y="2213"/>
                    <a:pt x="10420" y="2213"/>
                    <a:pt x="10407" y="2213"/>
                  </a:cubicBezTo>
                  <a:cubicBezTo>
                    <a:pt x="10398" y="2213"/>
                    <a:pt x="10388" y="2213"/>
                    <a:pt x="10379" y="2213"/>
                  </a:cubicBezTo>
                  <a:cubicBezTo>
                    <a:pt x="9360" y="2213"/>
                    <a:pt x="7597" y="2056"/>
                    <a:pt x="7451" y="1760"/>
                  </a:cubicBezTo>
                  <a:cubicBezTo>
                    <a:pt x="7348" y="1550"/>
                    <a:pt x="9698" y="1272"/>
                    <a:pt x="9732" y="869"/>
                  </a:cubicBezTo>
                  <a:cubicBezTo>
                    <a:pt x="9767" y="452"/>
                    <a:pt x="1554" y="39"/>
                    <a:pt x="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94;p37">
              <a:extLst>
                <a:ext uri="{FF2B5EF4-FFF2-40B4-BE49-F238E27FC236}">
                  <a16:creationId xmlns:a16="http://schemas.microsoft.com/office/drawing/2014/main" id="{49F6BF85-4CC1-AE44-4DD6-6DD8E3B6FC61}"/>
                </a:ext>
              </a:extLst>
            </p:cNvPr>
            <p:cNvSpPr/>
            <p:nvPr/>
          </p:nvSpPr>
          <p:spPr>
            <a:xfrm>
              <a:off x="-2637575" y="-1372025"/>
              <a:ext cx="96050" cy="9525"/>
            </a:xfrm>
            <a:custGeom>
              <a:avLst/>
              <a:gdLst/>
              <a:ahLst/>
              <a:cxnLst/>
              <a:rect l="l" t="t" r="r" b="b"/>
              <a:pathLst>
                <a:path w="3842" h="381" extrusionOk="0">
                  <a:moveTo>
                    <a:pt x="3487" y="1"/>
                  </a:moveTo>
                  <a:cubicBezTo>
                    <a:pt x="3282" y="1"/>
                    <a:pt x="3077" y="7"/>
                    <a:pt x="2873" y="16"/>
                  </a:cubicBezTo>
                  <a:cubicBezTo>
                    <a:pt x="2553" y="31"/>
                    <a:pt x="2231" y="56"/>
                    <a:pt x="1913" y="83"/>
                  </a:cubicBezTo>
                  <a:cubicBezTo>
                    <a:pt x="1593" y="112"/>
                    <a:pt x="1274" y="147"/>
                    <a:pt x="956" y="190"/>
                  </a:cubicBezTo>
                  <a:cubicBezTo>
                    <a:pt x="636" y="232"/>
                    <a:pt x="319" y="278"/>
                    <a:pt x="0" y="342"/>
                  </a:cubicBezTo>
                  <a:cubicBezTo>
                    <a:pt x="162" y="361"/>
                    <a:pt x="323" y="371"/>
                    <a:pt x="484" y="376"/>
                  </a:cubicBezTo>
                  <a:cubicBezTo>
                    <a:pt x="566" y="379"/>
                    <a:pt x="646" y="380"/>
                    <a:pt x="727" y="380"/>
                  </a:cubicBezTo>
                  <a:cubicBezTo>
                    <a:pt x="807" y="380"/>
                    <a:pt x="889" y="380"/>
                    <a:pt x="969" y="379"/>
                  </a:cubicBezTo>
                  <a:cubicBezTo>
                    <a:pt x="1292" y="373"/>
                    <a:pt x="1613" y="352"/>
                    <a:pt x="1935" y="323"/>
                  </a:cubicBezTo>
                  <a:cubicBezTo>
                    <a:pt x="2255" y="294"/>
                    <a:pt x="2575" y="255"/>
                    <a:pt x="2893" y="206"/>
                  </a:cubicBezTo>
                  <a:cubicBezTo>
                    <a:pt x="3052" y="179"/>
                    <a:pt x="3210" y="152"/>
                    <a:pt x="3369" y="120"/>
                  </a:cubicBezTo>
                  <a:cubicBezTo>
                    <a:pt x="3528" y="88"/>
                    <a:pt x="3685" y="53"/>
                    <a:pt x="3842" y="8"/>
                  </a:cubicBezTo>
                  <a:cubicBezTo>
                    <a:pt x="3723" y="3"/>
                    <a:pt x="3605" y="1"/>
                    <a:pt x="3487"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95;p37">
              <a:extLst>
                <a:ext uri="{FF2B5EF4-FFF2-40B4-BE49-F238E27FC236}">
                  <a16:creationId xmlns:a16="http://schemas.microsoft.com/office/drawing/2014/main" id="{B60C5DD9-275E-FEF9-77E7-82E143211240}"/>
                </a:ext>
              </a:extLst>
            </p:cNvPr>
            <p:cNvSpPr/>
            <p:nvPr/>
          </p:nvSpPr>
          <p:spPr>
            <a:xfrm>
              <a:off x="-2655250" y="-1348925"/>
              <a:ext cx="102575" cy="21125"/>
            </a:xfrm>
            <a:custGeom>
              <a:avLst/>
              <a:gdLst/>
              <a:ahLst/>
              <a:cxnLst/>
              <a:rect l="l" t="t" r="r" b="b"/>
              <a:pathLst>
                <a:path w="4103" h="845" extrusionOk="0">
                  <a:moveTo>
                    <a:pt x="4102" y="0"/>
                  </a:moveTo>
                  <a:lnTo>
                    <a:pt x="4102" y="0"/>
                  </a:lnTo>
                  <a:cubicBezTo>
                    <a:pt x="3753" y="47"/>
                    <a:pt x="3410" y="111"/>
                    <a:pt x="3066" y="176"/>
                  </a:cubicBezTo>
                  <a:lnTo>
                    <a:pt x="2937" y="202"/>
                  </a:lnTo>
                  <a:lnTo>
                    <a:pt x="2809" y="229"/>
                  </a:lnTo>
                  <a:cubicBezTo>
                    <a:pt x="2725" y="245"/>
                    <a:pt x="2639" y="263"/>
                    <a:pt x="2553" y="281"/>
                  </a:cubicBezTo>
                  <a:cubicBezTo>
                    <a:pt x="2469" y="300"/>
                    <a:pt x="2383" y="317"/>
                    <a:pt x="2298" y="336"/>
                  </a:cubicBezTo>
                  <a:cubicBezTo>
                    <a:pt x="2214" y="354"/>
                    <a:pt x="2128" y="373"/>
                    <a:pt x="2044" y="390"/>
                  </a:cubicBezTo>
                  <a:lnTo>
                    <a:pt x="1026" y="614"/>
                  </a:lnTo>
                  <a:cubicBezTo>
                    <a:pt x="685" y="688"/>
                    <a:pt x="346" y="762"/>
                    <a:pt x="0" y="828"/>
                  </a:cubicBezTo>
                  <a:cubicBezTo>
                    <a:pt x="87" y="835"/>
                    <a:pt x="176" y="842"/>
                    <a:pt x="265" y="844"/>
                  </a:cubicBezTo>
                  <a:cubicBezTo>
                    <a:pt x="282" y="844"/>
                    <a:pt x="299" y="844"/>
                    <a:pt x="316" y="844"/>
                  </a:cubicBezTo>
                  <a:cubicBezTo>
                    <a:pt x="387" y="844"/>
                    <a:pt x="458" y="842"/>
                    <a:pt x="530" y="841"/>
                  </a:cubicBezTo>
                  <a:cubicBezTo>
                    <a:pt x="551" y="841"/>
                    <a:pt x="573" y="841"/>
                    <a:pt x="595" y="839"/>
                  </a:cubicBezTo>
                  <a:lnTo>
                    <a:pt x="662" y="835"/>
                  </a:lnTo>
                  <a:lnTo>
                    <a:pt x="793" y="826"/>
                  </a:lnTo>
                  <a:cubicBezTo>
                    <a:pt x="837" y="823"/>
                    <a:pt x="882" y="821"/>
                    <a:pt x="925" y="815"/>
                  </a:cubicBezTo>
                  <a:cubicBezTo>
                    <a:pt x="969" y="810"/>
                    <a:pt x="1013" y="806"/>
                    <a:pt x="1056" y="800"/>
                  </a:cubicBezTo>
                  <a:cubicBezTo>
                    <a:pt x="1231" y="783"/>
                    <a:pt x="1405" y="755"/>
                    <a:pt x="1578" y="726"/>
                  </a:cubicBezTo>
                  <a:cubicBezTo>
                    <a:pt x="1666" y="711"/>
                    <a:pt x="1752" y="695"/>
                    <a:pt x="1837" y="679"/>
                  </a:cubicBezTo>
                  <a:cubicBezTo>
                    <a:pt x="1923" y="662"/>
                    <a:pt x="2009" y="645"/>
                    <a:pt x="2095" y="626"/>
                  </a:cubicBezTo>
                  <a:cubicBezTo>
                    <a:pt x="2181" y="607"/>
                    <a:pt x="2266" y="588"/>
                    <a:pt x="2351" y="567"/>
                  </a:cubicBezTo>
                  <a:cubicBezTo>
                    <a:pt x="2435" y="546"/>
                    <a:pt x="2521" y="525"/>
                    <a:pt x="2605" y="503"/>
                  </a:cubicBezTo>
                  <a:cubicBezTo>
                    <a:pt x="2776" y="458"/>
                    <a:pt x="2944" y="412"/>
                    <a:pt x="3112" y="361"/>
                  </a:cubicBezTo>
                  <a:cubicBezTo>
                    <a:pt x="3279" y="309"/>
                    <a:pt x="3446" y="255"/>
                    <a:pt x="3612" y="195"/>
                  </a:cubicBezTo>
                  <a:cubicBezTo>
                    <a:pt x="3776" y="135"/>
                    <a:pt x="3941" y="73"/>
                    <a:pt x="4102" y="0"/>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96;p37">
              <a:extLst>
                <a:ext uri="{FF2B5EF4-FFF2-40B4-BE49-F238E27FC236}">
                  <a16:creationId xmlns:a16="http://schemas.microsoft.com/office/drawing/2014/main" id="{E204C2A1-10DB-2422-4C08-8DCF8EF93AF4}"/>
                </a:ext>
              </a:extLst>
            </p:cNvPr>
            <p:cNvSpPr/>
            <p:nvPr/>
          </p:nvSpPr>
          <p:spPr>
            <a:xfrm>
              <a:off x="-2661850" y="-1325775"/>
              <a:ext cx="90075" cy="24575"/>
            </a:xfrm>
            <a:custGeom>
              <a:avLst/>
              <a:gdLst/>
              <a:ahLst/>
              <a:cxnLst/>
              <a:rect l="l" t="t" r="r" b="b"/>
              <a:pathLst>
                <a:path w="3603" h="983" extrusionOk="0">
                  <a:moveTo>
                    <a:pt x="3602" y="1"/>
                  </a:moveTo>
                  <a:lnTo>
                    <a:pt x="3602" y="1"/>
                  </a:lnTo>
                  <a:cubicBezTo>
                    <a:pt x="3291" y="50"/>
                    <a:pt x="2986" y="119"/>
                    <a:pt x="2685" y="194"/>
                  </a:cubicBezTo>
                  <a:cubicBezTo>
                    <a:pt x="2382" y="268"/>
                    <a:pt x="2082" y="350"/>
                    <a:pt x="1784" y="433"/>
                  </a:cubicBezTo>
                  <a:cubicBezTo>
                    <a:pt x="1486" y="517"/>
                    <a:pt x="1189" y="606"/>
                    <a:pt x="893" y="697"/>
                  </a:cubicBezTo>
                  <a:cubicBezTo>
                    <a:pt x="594" y="789"/>
                    <a:pt x="299" y="882"/>
                    <a:pt x="1" y="983"/>
                  </a:cubicBezTo>
                  <a:cubicBezTo>
                    <a:pt x="81" y="983"/>
                    <a:pt x="159" y="980"/>
                    <a:pt x="238" y="974"/>
                  </a:cubicBezTo>
                  <a:cubicBezTo>
                    <a:pt x="317" y="969"/>
                    <a:pt x="394" y="961"/>
                    <a:pt x="472" y="952"/>
                  </a:cubicBezTo>
                  <a:cubicBezTo>
                    <a:pt x="551" y="945"/>
                    <a:pt x="628" y="932"/>
                    <a:pt x="705" y="920"/>
                  </a:cubicBezTo>
                  <a:cubicBezTo>
                    <a:pt x="783" y="908"/>
                    <a:pt x="861" y="897"/>
                    <a:pt x="938" y="881"/>
                  </a:cubicBezTo>
                  <a:cubicBezTo>
                    <a:pt x="1245" y="824"/>
                    <a:pt x="1549" y="750"/>
                    <a:pt x="1850" y="665"/>
                  </a:cubicBezTo>
                  <a:cubicBezTo>
                    <a:pt x="2151" y="580"/>
                    <a:pt x="2448" y="484"/>
                    <a:pt x="2740" y="375"/>
                  </a:cubicBezTo>
                  <a:cubicBezTo>
                    <a:pt x="2887" y="319"/>
                    <a:pt x="3032" y="261"/>
                    <a:pt x="3176" y="200"/>
                  </a:cubicBezTo>
                  <a:cubicBezTo>
                    <a:pt x="3319" y="139"/>
                    <a:pt x="3463" y="75"/>
                    <a:pt x="3602"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97;p37">
              <a:extLst>
                <a:ext uri="{FF2B5EF4-FFF2-40B4-BE49-F238E27FC236}">
                  <a16:creationId xmlns:a16="http://schemas.microsoft.com/office/drawing/2014/main" id="{EA47B0E7-D317-81E8-C235-ABE3E6E5643F}"/>
                </a:ext>
              </a:extLst>
            </p:cNvPr>
            <p:cNvSpPr/>
            <p:nvPr/>
          </p:nvSpPr>
          <p:spPr>
            <a:xfrm>
              <a:off x="-3334475" y="-2147950"/>
              <a:ext cx="369125" cy="448550"/>
            </a:xfrm>
            <a:custGeom>
              <a:avLst/>
              <a:gdLst/>
              <a:ahLst/>
              <a:cxnLst/>
              <a:rect l="l" t="t" r="r" b="b"/>
              <a:pathLst>
                <a:path w="14765" h="17942" extrusionOk="0">
                  <a:moveTo>
                    <a:pt x="14747" y="1"/>
                  </a:moveTo>
                  <a:cubicBezTo>
                    <a:pt x="14747" y="1"/>
                    <a:pt x="9145" y="377"/>
                    <a:pt x="7014" y="1982"/>
                  </a:cubicBezTo>
                  <a:cubicBezTo>
                    <a:pt x="1308" y="6277"/>
                    <a:pt x="0" y="14679"/>
                    <a:pt x="0" y="14679"/>
                  </a:cubicBezTo>
                  <a:lnTo>
                    <a:pt x="12515" y="17942"/>
                  </a:lnTo>
                  <a:lnTo>
                    <a:pt x="14764" y="11034"/>
                  </a:lnTo>
                  <a:lnTo>
                    <a:pt x="14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98;p37">
              <a:extLst>
                <a:ext uri="{FF2B5EF4-FFF2-40B4-BE49-F238E27FC236}">
                  <a16:creationId xmlns:a16="http://schemas.microsoft.com/office/drawing/2014/main" id="{3EAEA60D-26AC-A1D8-AB6E-7656F10E5A04}"/>
                </a:ext>
              </a:extLst>
            </p:cNvPr>
            <p:cNvSpPr/>
            <p:nvPr/>
          </p:nvSpPr>
          <p:spPr>
            <a:xfrm>
              <a:off x="-3034250" y="-1843400"/>
              <a:ext cx="42825" cy="144850"/>
            </a:xfrm>
            <a:custGeom>
              <a:avLst/>
              <a:gdLst/>
              <a:ahLst/>
              <a:cxnLst/>
              <a:rect l="l" t="t" r="r" b="b"/>
              <a:pathLst>
                <a:path w="1713" h="5794" fill="none" extrusionOk="0">
                  <a:moveTo>
                    <a:pt x="0" y="5793"/>
                  </a:moveTo>
                  <a:cubicBezTo>
                    <a:pt x="655" y="2592"/>
                    <a:pt x="1712" y="1"/>
                    <a:pt x="1712"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9;p37">
              <a:extLst>
                <a:ext uri="{FF2B5EF4-FFF2-40B4-BE49-F238E27FC236}">
                  <a16:creationId xmlns:a16="http://schemas.microsoft.com/office/drawing/2014/main" id="{CD178066-C3B1-981D-0EF2-87B91749E423}"/>
                </a:ext>
              </a:extLst>
            </p:cNvPr>
            <p:cNvSpPr/>
            <p:nvPr/>
          </p:nvSpPr>
          <p:spPr>
            <a:xfrm>
              <a:off x="-2594275" y="-1975875"/>
              <a:ext cx="51600" cy="193500"/>
            </a:xfrm>
            <a:custGeom>
              <a:avLst/>
              <a:gdLst/>
              <a:ahLst/>
              <a:cxnLst/>
              <a:rect l="l" t="t" r="r" b="b"/>
              <a:pathLst>
                <a:path w="2064" h="7740" fill="none" extrusionOk="0">
                  <a:moveTo>
                    <a:pt x="2063" y="7739"/>
                  </a:moveTo>
                  <a:cubicBezTo>
                    <a:pt x="1154" y="2942"/>
                    <a:pt x="1" y="1"/>
                    <a:pt x="1"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00;p37">
              <a:extLst>
                <a:ext uri="{FF2B5EF4-FFF2-40B4-BE49-F238E27FC236}">
                  <a16:creationId xmlns:a16="http://schemas.microsoft.com/office/drawing/2014/main" id="{91346E5D-268E-85FA-6785-D4B256F8CD8A}"/>
                </a:ext>
              </a:extLst>
            </p:cNvPr>
            <p:cNvSpPr/>
            <p:nvPr/>
          </p:nvSpPr>
          <p:spPr>
            <a:xfrm>
              <a:off x="-3323425" y="-1829750"/>
              <a:ext cx="299125" cy="88400"/>
            </a:xfrm>
            <a:custGeom>
              <a:avLst/>
              <a:gdLst/>
              <a:ahLst/>
              <a:cxnLst/>
              <a:rect l="l" t="t" r="r" b="b"/>
              <a:pathLst>
                <a:path w="11965" h="3536" fill="none" extrusionOk="0">
                  <a:moveTo>
                    <a:pt x="0" y="0"/>
                  </a:moveTo>
                  <a:lnTo>
                    <a:pt x="11964" y="353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01;p37">
              <a:extLst>
                <a:ext uri="{FF2B5EF4-FFF2-40B4-BE49-F238E27FC236}">
                  <a16:creationId xmlns:a16="http://schemas.microsoft.com/office/drawing/2014/main" id="{912D144F-B6C1-8F1E-7D8D-609CE74293C4}"/>
                </a:ext>
              </a:extLst>
            </p:cNvPr>
            <p:cNvSpPr/>
            <p:nvPr/>
          </p:nvSpPr>
          <p:spPr>
            <a:xfrm>
              <a:off x="-2551025" y="-1864850"/>
              <a:ext cx="154675" cy="41625"/>
            </a:xfrm>
            <a:custGeom>
              <a:avLst/>
              <a:gdLst/>
              <a:ahLst/>
              <a:cxnLst/>
              <a:rect l="l" t="t" r="r" b="b"/>
              <a:pathLst>
                <a:path w="6187" h="1665" fill="none" extrusionOk="0">
                  <a:moveTo>
                    <a:pt x="6186" y="1"/>
                  </a:moveTo>
                  <a:lnTo>
                    <a:pt x="0" y="166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02;p37">
              <a:extLst>
                <a:ext uri="{FF2B5EF4-FFF2-40B4-BE49-F238E27FC236}">
                  <a16:creationId xmlns:a16="http://schemas.microsoft.com/office/drawing/2014/main" id="{D69C3F83-AAC9-F07A-10E7-8707A5D8A2A5}"/>
                </a:ext>
              </a:extLst>
            </p:cNvPr>
            <p:cNvSpPr/>
            <p:nvPr/>
          </p:nvSpPr>
          <p:spPr>
            <a:xfrm>
              <a:off x="-2995625" y="-2145050"/>
              <a:ext cx="260800" cy="73350"/>
            </a:xfrm>
            <a:custGeom>
              <a:avLst/>
              <a:gdLst/>
              <a:ahLst/>
              <a:cxnLst/>
              <a:rect l="l" t="t" r="r" b="b"/>
              <a:pathLst>
                <a:path w="10432" h="2934" fill="none" extrusionOk="0">
                  <a:moveTo>
                    <a:pt x="0" y="1"/>
                  </a:moveTo>
                  <a:cubicBezTo>
                    <a:pt x="0" y="1"/>
                    <a:pt x="1498" y="2933"/>
                    <a:pt x="5872" y="2640"/>
                  </a:cubicBezTo>
                  <a:cubicBezTo>
                    <a:pt x="10246" y="2346"/>
                    <a:pt x="10431" y="548"/>
                    <a:pt x="10431" y="548"/>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03;p37">
              <a:extLst>
                <a:ext uri="{FF2B5EF4-FFF2-40B4-BE49-F238E27FC236}">
                  <a16:creationId xmlns:a16="http://schemas.microsoft.com/office/drawing/2014/main" id="{1C8EFC04-C3A6-573B-7C70-6F4B59C249EF}"/>
                </a:ext>
              </a:extLst>
            </p:cNvPr>
            <p:cNvSpPr/>
            <p:nvPr/>
          </p:nvSpPr>
          <p:spPr>
            <a:xfrm>
              <a:off x="-2054400" y="-2035750"/>
              <a:ext cx="347675" cy="335925"/>
            </a:xfrm>
            <a:custGeom>
              <a:avLst/>
              <a:gdLst/>
              <a:ahLst/>
              <a:cxnLst/>
              <a:rect l="l" t="t" r="r" b="b"/>
              <a:pathLst>
                <a:path w="13907" h="13437" extrusionOk="0">
                  <a:moveTo>
                    <a:pt x="11611" y="1"/>
                  </a:moveTo>
                  <a:cubicBezTo>
                    <a:pt x="11076" y="1"/>
                    <a:pt x="8701" y="2418"/>
                    <a:pt x="8323" y="2418"/>
                  </a:cubicBezTo>
                  <a:cubicBezTo>
                    <a:pt x="8320" y="2418"/>
                    <a:pt x="8317" y="2418"/>
                    <a:pt x="8314" y="2418"/>
                  </a:cubicBezTo>
                  <a:cubicBezTo>
                    <a:pt x="7951" y="2374"/>
                    <a:pt x="9092" y="1159"/>
                    <a:pt x="8677" y="1028"/>
                  </a:cubicBezTo>
                  <a:cubicBezTo>
                    <a:pt x="8673" y="1027"/>
                    <a:pt x="8668" y="1026"/>
                    <a:pt x="8662" y="1026"/>
                  </a:cubicBezTo>
                  <a:cubicBezTo>
                    <a:pt x="8095" y="1026"/>
                    <a:pt x="1" y="7315"/>
                    <a:pt x="1" y="7315"/>
                  </a:cubicBezTo>
                  <a:lnTo>
                    <a:pt x="5354" y="13436"/>
                  </a:lnTo>
                  <a:cubicBezTo>
                    <a:pt x="9329" y="9471"/>
                    <a:pt x="13907" y="3616"/>
                    <a:pt x="13560" y="3299"/>
                  </a:cubicBezTo>
                  <a:cubicBezTo>
                    <a:pt x="13534" y="3275"/>
                    <a:pt x="13496" y="3263"/>
                    <a:pt x="13449" y="3263"/>
                  </a:cubicBezTo>
                  <a:cubicBezTo>
                    <a:pt x="12894" y="3263"/>
                    <a:pt x="11060" y="4873"/>
                    <a:pt x="11060" y="4873"/>
                  </a:cubicBezTo>
                  <a:cubicBezTo>
                    <a:pt x="11060" y="4873"/>
                    <a:pt x="13805" y="2266"/>
                    <a:pt x="13543" y="1958"/>
                  </a:cubicBezTo>
                  <a:cubicBezTo>
                    <a:pt x="13526" y="1938"/>
                    <a:pt x="13498" y="1929"/>
                    <a:pt x="13459" y="1929"/>
                  </a:cubicBezTo>
                  <a:cubicBezTo>
                    <a:pt x="12897" y="1929"/>
                    <a:pt x="10176" y="3916"/>
                    <a:pt x="10176" y="3916"/>
                  </a:cubicBezTo>
                  <a:cubicBezTo>
                    <a:pt x="10176" y="3916"/>
                    <a:pt x="13248" y="979"/>
                    <a:pt x="12989" y="687"/>
                  </a:cubicBezTo>
                  <a:cubicBezTo>
                    <a:pt x="12962" y="657"/>
                    <a:pt x="12921" y="643"/>
                    <a:pt x="12868" y="643"/>
                  </a:cubicBezTo>
                  <a:cubicBezTo>
                    <a:pt x="12186" y="643"/>
                    <a:pt x="9495" y="2905"/>
                    <a:pt x="9495" y="2905"/>
                  </a:cubicBezTo>
                  <a:cubicBezTo>
                    <a:pt x="9495" y="2905"/>
                    <a:pt x="12187" y="343"/>
                    <a:pt x="11672" y="16"/>
                  </a:cubicBezTo>
                  <a:cubicBezTo>
                    <a:pt x="11656" y="6"/>
                    <a:pt x="11636" y="1"/>
                    <a:pt x="1161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04;p37">
              <a:extLst>
                <a:ext uri="{FF2B5EF4-FFF2-40B4-BE49-F238E27FC236}">
                  <a16:creationId xmlns:a16="http://schemas.microsoft.com/office/drawing/2014/main" id="{D75FAA4A-0A0A-E96B-14E9-996E35099609}"/>
                </a:ext>
              </a:extLst>
            </p:cNvPr>
            <p:cNvSpPr/>
            <p:nvPr/>
          </p:nvSpPr>
          <p:spPr>
            <a:xfrm>
              <a:off x="-1895000" y="-1966350"/>
              <a:ext cx="33825" cy="66175"/>
            </a:xfrm>
            <a:custGeom>
              <a:avLst/>
              <a:gdLst/>
              <a:ahLst/>
              <a:cxnLst/>
              <a:rect l="l" t="t" r="r" b="b"/>
              <a:pathLst>
                <a:path w="1353" h="2647" fill="none" extrusionOk="0">
                  <a:moveTo>
                    <a:pt x="1353" y="1"/>
                  </a:moveTo>
                  <a:cubicBezTo>
                    <a:pt x="1353" y="1"/>
                    <a:pt x="754" y="1495"/>
                    <a:pt x="0" y="2647"/>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05;p37">
              <a:extLst>
                <a:ext uri="{FF2B5EF4-FFF2-40B4-BE49-F238E27FC236}">
                  <a16:creationId xmlns:a16="http://schemas.microsoft.com/office/drawing/2014/main" id="{8EB342D9-8808-C45A-8289-BF0E30148581}"/>
                </a:ext>
              </a:extLst>
            </p:cNvPr>
            <p:cNvSpPr/>
            <p:nvPr/>
          </p:nvSpPr>
          <p:spPr>
            <a:xfrm>
              <a:off x="-1869775" y="-1909100"/>
              <a:ext cx="78825" cy="26450"/>
            </a:xfrm>
            <a:custGeom>
              <a:avLst/>
              <a:gdLst/>
              <a:ahLst/>
              <a:cxnLst/>
              <a:rect l="l" t="t" r="r" b="b"/>
              <a:pathLst>
                <a:path w="3153" h="1058" fill="none" extrusionOk="0">
                  <a:moveTo>
                    <a:pt x="1" y="1058"/>
                  </a:moveTo>
                  <a:cubicBezTo>
                    <a:pt x="882" y="158"/>
                    <a:pt x="2053" y="0"/>
                    <a:pt x="3153" y="5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06;p37">
              <a:extLst>
                <a:ext uri="{FF2B5EF4-FFF2-40B4-BE49-F238E27FC236}">
                  <a16:creationId xmlns:a16="http://schemas.microsoft.com/office/drawing/2014/main" id="{FA7D0960-F150-F2F2-0389-CC76BF9C94F5}"/>
                </a:ext>
              </a:extLst>
            </p:cNvPr>
            <p:cNvSpPr/>
            <p:nvPr/>
          </p:nvSpPr>
          <p:spPr>
            <a:xfrm>
              <a:off x="-2885300" y="-1478500"/>
              <a:ext cx="1587175" cy="724950"/>
            </a:xfrm>
            <a:custGeom>
              <a:avLst/>
              <a:gdLst/>
              <a:ahLst/>
              <a:cxnLst/>
              <a:rect l="l" t="t" r="r" b="b"/>
              <a:pathLst>
                <a:path w="63487" h="28998" extrusionOk="0">
                  <a:moveTo>
                    <a:pt x="35633" y="0"/>
                  </a:moveTo>
                  <a:cubicBezTo>
                    <a:pt x="35458" y="0"/>
                    <a:pt x="35283" y="6"/>
                    <a:pt x="35107" y="18"/>
                  </a:cubicBezTo>
                  <a:cubicBezTo>
                    <a:pt x="30978" y="296"/>
                    <a:pt x="7620" y="9394"/>
                    <a:pt x="7620" y="9394"/>
                  </a:cubicBezTo>
                  <a:lnTo>
                    <a:pt x="700" y="22154"/>
                  </a:lnTo>
                  <a:cubicBezTo>
                    <a:pt x="700" y="22154"/>
                    <a:pt x="1" y="26345"/>
                    <a:pt x="4072" y="26345"/>
                  </a:cubicBezTo>
                  <a:cubicBezTo>
                    <a:pt x="4211" y="26345"/>
                    <a:pt x="4355" y="26340"/>
                    <a:pt x="4505" y="26330"/>
                  </a:cubicBezTo>
                  <a:cubicBezTo>
                    <a:pt x="15575" y="25587"/>
                    <a:pt x="33221" y="12398"/>
                    <a:pt x="33221" y="12398"/>
                  </a:cubicBezTo>
                  <a:lnTo>
                    <a:pt x="54666" y="28998"/>
                  </a:lnTo>
                  <a:lnTo>
                    <a:pt x="63487" y="19587"/>
                  </a:lnTo>
                  <a:cubicBezTo>
                    <a:pt x="63487" y="19587"/>
                    <a:pt x="48971" y="7471"/>
                    <a:pt x="44702" y="4195"/>
                  </a:cubicBezTo>
                  <a:cubicBezTo>
                    <a:pt x="42997" y="2888"/>
                    <a:pt x="39548" y="0"/>
                    <a:pt x="35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07;p37">
              <a:extLst>
                <a:ext uri="{FF2B5EF4-FFF2-40B4-BE49-F238E27FC236}">
                  <a16:creationId xmlns:a16="http://schemas.microsoft.com/office/drawing/2014/main" id="{98917782-9ED3-AC8D-59CF-31F8671E49C5}"/>
                </a:ext>
              </a:extLst>
            </p:cNvPr>
            <p:cNvSpPr/>
            <p:nvPr/>
          </p:nvSpPr>
          <p:spPr>
            <a:xfrm>
              <a:off x="-2776725" y="-1222825"/>
              <a:ext cx="1287025" cy="438400"/>
            </a:xfrm>
            <a:custGeom>
              <a:avLst/>
              <a:gdLst/>
              <a:ahLst/>
              <a:cxnLst/>
              <a:rect l="l" t="t" r="r" b="b"/>
              <a:pathLst>
                <a:path w="51481" h="17536" fill="none" extrusionOk="0">
                  <a:moveTo>
                    <a:pt x="1" y="13697"/>
                  </a:moveTo>
                  <a:cubicBezTo>
                    <a:pt x="9546" y="13056"/>
                    <a:pt x="23946" y="2670"/>
                    <a:pt x="27768" y="350"/>
                  </a:cubicBezTo>
                  <a:cubicBezTo>
                    <a:pt x="28344" y="1"/>
                    <a:pt x="29075" y="43"/>
                    <a:pt x="29606" y="456"/>
                  </a:cubicBezTo>
                  <a:lnTo>
                    <a:pt x="51481" y="17536"/>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08;p37">
              <a:extLst>
                <a:ext uri="{FF2B5EF4-FFF2-40B4-BE49-F238E27FC236}">
                  <a16:creationId xmlns:a16="http://schemas.microsoft.com/office/drawing/2014/main" id="{AC2440D6-0B15-CC0D-B588-40B8ADBF38DA}"/>
                </a:ext>
              </a:extLst>
            </p:cNvPr>
            <p:cNvSpPr/>
            <p:nvPr/>
          </p:nvSpPr>
          <p:spPr>
            <a:xfrm>
              <a:off x="-3190125" y="-1574200"/>
              <a:ext cx="1382575" cy="829750"/>
            </a:xfrm>
            <a:custGeom>
              <a:avLst/>
              <a:gdLst/>
              <a:ahLst/>
              <a:cxnLst/>
              <a:rect l="l" t="t" r="r" b="b"/>
              <a:pathLst>
                <a:path w="55303" h="33190" extrusionOk="0">
                  <a:moveTo>
                    <a:pt x="37482" y="0"/>
                  </a:moveTo>
                  <a:cubicBezTo>
                    <a:pt x="34551" y="0"/>
                    <a:pt x="31436" y="1410"/>
                    <a:pt x="27830" y="3503"/>
                  </a:cubicBezTo>
                  <a:cubicBezTo>
                    <a:pt x="24544" y="5408"/>
                    <a:pt x="14314" y="14402"/>
                    <a:pt x="14314" y="14402"/>
                  </a:cubicBezTo>
                  <a:lnTo>
                    <a:pt x="1759" y="15246"/>
                  </a:lnTo>
                  <a:cubicBezTo>
                    <a:pt x="1759" y="15246"/>
                    <a:pt x="0" y="30755"/>
                    <a:pt x="12464" y="30755"/>
                  </a:cubicBezTo>
                  <a:cubicBezTo>
                    <a:pt x="12813" y="30755"/>
                    <a:pt x="13173" y="30743"/>
                    <a:pt x="13545" y="30718"/>
                  </a:cubicBezTo>
                  <a:cubicBezTo>
                    <a:pt x="23161" y="30072"/>
                    <a:pt x="35246" y="16386"/>
                    <a:pt x="35246" y="16386"/>
                  </a:cubicBezTo>
                  <a:lnTo>
                    <a:pt x="42672" y="33190"/>
                  </a:lnTo>
                  <a:lnTo>
                    <a:pt x="55302" y="29445"/>
                  </a:lnTo>
                  <a:cubicBezTo>
                    <a:pt x="55302" y="29445"/>
                    <a:pt x="49091" y="13845"/>
                    <a:pt x="46960" y="8549"/>
                  </a:cubicBezTo>
                  <a:cubicBezTo>
                    <a:pt x="45147" y="4042"/>
                    <a:pt x="41876" y="500"/>
                    <a:pt x="38612" y="73"/>
                  </a:cubicBezTo>
                  <a:cubicBezTo>
                    <a:pt x="38238" y="24"/>
                    <a:pt x="37861" y="0"/>
                    <a:pt x="374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09;p37">
              <a:extLst>
                <a:ext uri="{FF2B5EF4-FFF2-40B4-BE49-F238E27FC236}">
                  <a16:creationId xmlns:a16="http://schemas.microsoft.com/office/drawing/2014/main" id="{077B11A3-4454-2878-8767-C444669AB94A}"/>
                </a:ext>
              </a:extLst>
            </p:cNvPr>
            <p:cNvSpPr/>
            <p:nvPr/>
          </p:nvSpPr>
          <p:spPr>
            <a:xfrm>
              <a:off x="-3076000" y="-1256750"/>
              <a:ext cx="1003600" cy="497200"/>
            </a:xfrm>
            <a:custGeom>
              <a:avLst/>
              <a:gdLst/>
              <a:ahLst/>
              <a:cxnLst/>
              <a:rect l="l" t="t" r="r" b="b"/>
              <a:pathLst>
                <a:path w="40144" h="19888" fill="none" extrusionOk="0">
                  <a:moveTo>
                    <a:pt x="811" y="2305"/>
                  </a:moveTo>
                  <a:cubicBezTo>
                    <a:pt x="811" y="2305"/>
                    <a:pt x="0" y="15853"/>
                    <a:pt x="9762" y="15197"/>
                  </a:cubicBezTo>
                  <a:cubicBezTo>
                    <a:pt x="15611" y="14804"/>
                    <a:pt x="27110" y="3186"/>
                    <a:pt x="30368" y="374"/>
                  </a:cubicBezTo>
                  <a:cubicBezTo>
                    <a:pt x="30802" y="1"/>
                    <a:pt x="31472" y="153"/>
                    <a:pt x="31701" y="677"/>
                  </a:cubicBezTo>
                  <a:lnTo>
                    <a:pt x="40143" y="19888"/>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10;p37">
              <a:extLst>
                <a:ext uri="{FF2B5EF4-FFF2-40B4-BE49-F238E27FC236}">
                  <a16:creationId xmlns:a16="http://schemas.microsoft.com/office/drawing/2014/main" id="{301A43C3-1D69-58FF-EA8B-27FFDFD84BDF}"/>
                </a:ext>
              </a:extLst>
            </p:cNvPr>
            <p:cNvSpPr/>
            <p:nvPr/>
          </p:nvSpPr>
          <p:spPr>
            <a:xfrm>
              <a:off x="-3052900" y="-1206350"/>
              <a:ext cx="104275" cy="91850"/>
            </a:xfrm>
            <a:custGeom>
              <a:avLst/>
              <a:gdLst/>
              <a:ahLst/>
              <a:cxnLst/>
              <a:rect l="l" t="t" r="r" b="b"/>
              <a:pathLst>
                <a:path w="4171" h="3674" fill="none" extrusionOk="0">
                  <a:moveTo>
                    <a:pt x="0" y="3674"/>
                  </a:moveTo>
                  <a:cubicBezTo>
                    <a:pt x="0" y="3674"/>
                    <a:pt x="3871" y="3198"/>
                    <a:pt x="4170" y="1"/>
                  </a:cubicBez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11;p37">
              <a:extLst>
                <a:ext uri="{FF2B5EF4-FFF2-40B4-BE49-F238E27FC236}">
                  <a16:creationId xmlns:a16="http://schemas.microsoft.com/office/drawing/2014/main" id="{B43465BD-A57C-B6BF-5DEF-AE3522483AE8}"/>
                </a:ext>
              </a:extLst>
            </p:cNvPr>
            <p:cNvSpPr/>
            <p:nvPr/>
          </p:nvSpPr>
          <p:spPr>
            <a:xfrm>
              <a:off x="-2149125" y="-898325"/>
              <a:ext cx="317525" cy="95500"/>
            </a:xfrm>
            <a:custGeom>
              <a:avLst/>
              <a:gdLst/>
              <a:ahLst/>
              <a:cxnLst/>
              <a:rect l="l" t="t" r="r" b="b"/>
              <a:pathLst>
                <a:path w="12701" h="3820" fill="none" extrusionOk="0">
                  <a:moveTo>
                    <a:pt x="0" y="3820"/>
                  </a:moveTo>
                  <a:lnTo>
                    <a:pt x="12701" y="0"/>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12;p37">
              <a:extLst>
                <a:ext uri="{FF2B5EF4-FFF2-40B4-BE49-F238E27FC236}">
                  <a16:creationId xmlns:a16="http://schemas.microsoft.com/office/drawing/2014/main" id="{5A783F50-CCC7-3854-54F6-97A8A4C059EE}"/>
                </a:ext>
              </a:extLst>
            </p:cNvPr>
            <p:cNvSpPr/>
            <p:nvPr/>
          </p:nvSpPr>
          <p:spPr>
            <a:xfrm>
              <a:off x="-1570025" y="-1030950"/>
              <a:ext cx="221400" cy="237675"/>
            </a:xfrm>
            <a:custGeom>
              <a:avLst/>
              <a:gdLst/>
              <a:ahLst/>
              <a:cxnLst/>
              <a:rect l="l" t="t" r="r" b="b"/>
              <a:pathLst>
                <a:path w="8856" h="9507" fill="none" extrusionOk="0">
                  <a:moveTo>
                    <a:pt x="1" y="9506"/>
                  </a:moveTo>
                  <a:lnTo>
                    <a:pt x="8855" y="0"/>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19432B54-6031-9D31-507B-3CABEF172037}"/>
              </a:ext>
            </a:extLst>
          </p:cNvPr>
          <p:cNvPicPr>
            <a:picLocks noChangeAspect="1"/>
          </p:cNvPicPr>
          <p:nvPr/>
        </p:nvPicPr>
        <p:blipFill>
          <a:blip r:embed="rId3"/>
          <a:stretch>
            <a:fillRect/>
          </a:stretch>
        </p:blipFill>
        <p:spPr>
          <a:xfrm>
            <a:off x="0" y="2118481"/>
            <a:ext cx="9152903" cy="2390131"/>
          </a:xfrm>
          <a:prstGeom prst="rect">
            <a:avLst/>
          </a:prstGeom>
        </p:spPr>
      </p:pic>
    </p:spTree>
    <p:extLst>
      <p:ext uri="{BB962C8B-B14F-4D97-AF65-F5344CB8AC3E}">
        <p14:creationId xmlns:p14="http://schemas.microsoft.com/office/powerpoint/2010/main" val="2483859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5" name="Title 4">
            <a:extLst>
              <a:ext uri="{FF2B5EF4-FFF2-40B4-BE49-F238E27FC236}">
                <a16:creationId xmlns:a16="http://schemas.microsoft.com/office/drawing/2014/main" id="{7D2736F6-FD5C-24D2-387D-5778E70902F9}"/>
              </a:ext>
            </a:extLst>
          </p:cNvPr>
          <p:cNvSpPr>
            <a:spLocks noGrp="1"/>
          </p:cNvSpPr>
          <p:nvPr>
            <p:ph type="title"/>
          </p:nvPr>
        </p:nvSpPr>
        <p:spPr/>
        <p:txBody>
          <a:bodyPr/>
          <a:lstStyle/>
          <a:p>
            <a:r>
              <a:rPr lang="en-US" dirty="0"/>
              <a:t>IS COMPUTATIONAL APPROACH A ONE-FOR-ALL SOLUTION?</a:t>
            </a:r>
          </a:p>
        </p:txBody>
      </p:sp>
      <p:grpSp>
        <p:nvGrpSpPr>
          <p:cNvPr id="10" name="Google Shape;754;p37">
            <a:extLst>
              <a:ext uri="{FF2B5EF4-FFF2-40B4-BE49-F238E27FC236}">
                <a16:creationId xmlns:a16="http://schemas.microsoft.com/office/drawing/2014/main" id="{CC78C8B1-8842-D5B9-5917-A6631BEF94A4}"/>
              </a:ext>
            </a:extLst>
          </p:cNvPr>
          <p:cNvGrpSpPr/>
          <p:nvPr/>
        </p:nvGrpSpPr>
        <p:grpSpPr>
          <a:xfrm flipH="1">
            <a:off x="6171887" y="2935154"/>
            <a:ext cx="2676375" cy="1931750"/>
            <a:chOff x="-3651325" y="-2528050"/>
            <a:chExt cx="2676375" cy="1931750"/>
          </a:xfrm>
        </p:grpSpPr>
        <p:sp>
          <p:nvSpPr>
            <p:cNvPr id="11" name="Google Shape;755;p37">
              <a:extLst>
                <a:ext uri="{FF2B5EF4-FFF2-40B4-BE49-F238E27FC236}">
                  <a16:creationId xmlns:a16="http://schemas.microsoft.com/office/drawing/2014/main" id="{95EF1C6B-3DF0-94D2-0B17-5723B8865DC0}"/>
                </a:ext>
              </a:extLst>
            </p:cNvPr>
            <p:cNvSpPr/>
            <p:nvPr/>
          </p:nvSpPr>
          <p:spPr>
            <a:xfrm>
              <a:off x="-3651325" y="-2449675"/>
              <a:ext cx="2278950" cy="1853375"/>
            </a:xfrm>
            <a:custGeom>
              <a:avLst/>
              <a:gdLst/>
              <a:ahLst/>
              <a:cxnLst/>
              <a:rect l="l" t="t" r="r" b="b"/>
              <a:pathLst>
                <a:path w="91158" h="74135" extrusionOk="0">
                  <a:moveTo>
                    <a:pt x="27313" y="0"/>
                  </a:moveTo>
                  <a:cubicBezTo>
                    <a:pt x="19451" y="0"/>
                    <a:pt x="12651" y="6569"/>
                    <a:pt x="8457" y="13281"/>
                  </a:cubicBezTo>
                  <a:cubicBezTo>
                    <a:pt x="1980" y="23645"/>
                    <a:pt x="20" y="34020"/>
                    <a:pt x="9" y="46198"/>
                  </a:cubicBezTo>
                  <a:cubicBezTo>
                    <a:pt x="0" y="56051"/>
                    <a:pt x="2535" y="74135"/>
                    <a:pt x="33687" y="74135"/>
                  </a:cubicBezTo>
                  <a:lnTo>
                    <a:pt x="70703" y="74135"/>
                  </a:lnTo>
                  <a:cubicBezTo>
                    <a:pt x="91157" y="74135"/>
                    <a:pt x="87972" y="61851"/>
                    <a:pt x="75113" y="57965"/>
                  </a:cubicBezTo>
                  <a:cubicBezTo>
                    <a:pt x="66161" y="55261"/>
                    <a:pt x="60234" y="52199"/>
                    <a:pt x="55341" y="47328"/>
                  </a:cubicBezTo>
                  <a:cubicBezTo>
                    <a:pt x="50142" y="42149"/>
                    <a:pt x="48303" y="37118"/>
                    <a:pt x="46894" y="30075"/>
                  </a:cubicBezTo>
                  <a:cubicBezTo>
                    <a:pt x="44928" y="20258"/>
                    <a:pt x="42797" y="4596"/>
                    <a:pt x="32170" y="849"/>
                  </a:cubicBezTo>
                  <a:cubicBezTo>
                    <a:pt x="30516" y="266"/>
                    <a:pt x="28893" y="0"/>
                    <a:pt x="27313" y="0"/>
                  </a:cubicBezTo>
                  <a:close/>
                </a:path>
              </a:pathLst>
            </a:custGeom>
            <a:solidFill>
              <a:schemeClr val="accent4"/>
            </a:solidFill>
            <a:ln w="120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6;p37">
              <a:extLst>
                <a:ext uri="{FF2B5EF4-FFF2-40B4-BE49-F238E27FC236}">
                  <a16:creationId xmlns:a16="http://schemas.microsoft.com/office/drawing/2014/main" id="{30793486-385F-6940-CBC1-43E2E5F02C26}"/>
                </a:ext>
              </a:extLst>
            </p:cNvPr>
            <p:cNvSpPr/>
            <p:nvPr/>
          </p:nvSpPr>
          <p:spPr>
            <a:xfrm>
              <a:off x="-3454175" y="-2336050"/>
              <a:ext cx="1706500" cy="1564000"/>
            </a:xfrm>
            <a:custGeom>
              <a:avLst/>
              <a:gdLst/>
              <a:ahLst/>
              <a:cxnLst/>
              <a:rect l="l" t="t" r="r" b="b"/>
              <a:pathLst>
                <a:path w="68260" h="62560" extrusionOk="0">
                  <a:moveTo>
                    <a:pt x="22972" y="0"/>
                  </a:moveTo>
                  <a:cubicBezTo>
                    <a:pt x="20473" y="0"/>
                    <a:pt x="17995" y="495"/>
                    <a:pt x="15799" y="1700"/>
                  </a:cubicBezTo>
                  <a:cubicBezTo>
                    <a:pt x="11978" y="3798"/>
                    <a:pt x="9011" y="7228"/>
                    <a:pt x="6909" y="11043"/>
                  </a:cubicBezTo>
                  <a:cubicBezTo>
                    <a:pt x="4807" y="14859"/>
                    <a:pt x="3517" y="19065"/>
                    <a:pt x="2471" y="23291"/>
                  </a:cubicBezTo>
                  <a:cubicBezTo>
                    <a:pt x="1018" y="29160"/>
                    <a:pt x="1" y="33313"/>
                    <a:pt x="738" y="39314"/>
                  </a:cubicBezTo>
                  <a:cubicBezTo>
                    <a:pt x="1991" y="49500"/>
                    <a:pt x="8388" y="58490"/>
                    <a:pt x="18344" y="60872"/>
                  </a:cubicBezTo>
                  <a:cubicBezTo>
                    <a:pt x="24066" y="62241"/>
                    <a:pt x="29475" y="62559"/>
                    <a:pt x="35268" y="62559"/>
                  </a:cubicBezTo>
                  <a:cubicBezTo>
                    <a:pt x="39632" y="62559"/>
                    <a:pt x="44214" y="62379"/>
                    <a:pt x="49314" y="62331"/>
                  </a:cubicBezTo>
                  <a:cubicBezTo>
                    <a:pt x="53855" y="62289"/>
                    <a:pt x="68260" y="60536"/>
                    <a:pt x="64471" y="52758"/>
                  </a:cubicBezTo>
                  <a:cubicBezTo>
                    <a:pt x="62636" y="48995"/>
                    <a:pt x="54853" y="50126"/>
                    <a:pt x="46452" y="41322"/>
                  </a:cubicBezTo>
                  <a:cubicBezTo>
                    <a:pt x="41588" y="36224"/>
                    <a:pt x="39565" y="31819"/>
                    <a:pt x="38186" y="25185"/>
                  </a:cubicBezTo>
                  <a:cubicBezTo>
                    <a:pt x="37019" y="19576"/>
                    <a:pt x="32651" y="831"/>
                    <a:pt x="24882" y="93"/>
                  </a:cubicBezTo>
                  <a:cubicBezTo>
                    <a:pt x="24247" y="32"/>
                    <a:pt x="23609" y="0"/>
                    <a:pt x="229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7;p37">
              <a:extLst>
                <a:ext uri="{FF2B5EF4-FFF2-40B4-BE49-F238E27FC236}">
                  <a16:creationId xmlns:a16="http://schemas.microsoft.com/office/drawing/2014/main" id="{9D2A0E4E-2EEC-B69B-874F-D468662606ED}"/>
                </a:ext>
              </a:extLst>
            </p:cNvPr>
            <p:cNvSpPr/>
            <p:nvPr/>
          </p:nvSpPr>
          <p:spPr>
            <a:xfrm>
              <a:off x="-3453025" y="-2245400"/>
              <a:ext cx="1236750" cy="1489125"/>
            </a:xfrm>
            <a:custGeom>
              <a:avLst/>
              <a:gdLst/>
              <a:ahLst/>
              <a:cxnLst/>
              <a:rect l="l" t="t" r="r" b="b"/>
              <a:pathLst>
                <a:path w="49470" h="59565" extrusionOk="0">
                  <a:moveTo>
                    <a:pt x="12734" y="0"/>
                  </a:moveTo>
                  <a:cubicBezTo>
                    <a:pt x="12703" y="0"/>
                    <a:pt x="12672" y="11"/>
                    <a:pt x="12643" y="35"/>
                  </a:cubicBezTo>
                  <a:lnTo>
                    <a:pt x="12643" y="37"/>
                  </a:lnTo>
                  <a:cubicBezTo>
                    <a:pt x="10654" y="1746"/>
                    <a:pt x="8950" y="3773"/>
                    <a:pt x="7493" y="5951"/>
                  </a:cubicBezTo>
                  <a:cubicBezTo>
                    <a:pt x="5894" y="8342"/>
                    <a:pt x="4582" y="10920"/>
                    <a:pt x="3507" y="13586"/>
                  </a:cubicBezTo>
                  <a:cubicBezTo>
                    <a:pt x="2380" y="16392"/>
                    <a:pt x="1514" y="19297"/>
                    <a:pt x="924" y="22263"/>
                  </a:cubicBezTo>
                  <a:cubicBezTo>
                    <a:pt x="333" y="25220"/>
                    <a:pt x="4" y="28240"/>
                    <a:pt x="1" y="31257"/>
                  </a:cubicBezTo>
                  <a:cubicBezTo>
                    <a:pt x="0" y="34182"/>
                    <a:pt x="300" y="37119"/>
                    <a:pt x="994" y="39964"/>
                  </a:cubicBezTo>
                  <a:cubicBezTo>
                    <a:pt x="1650" y="42655"/>
                    <a:pt x="2669" y="45282"/>
                    <a:pt x="4130" y="47641"/>
                  </a:cubicBezTo>
                  <a:cubicBezTo>
                    <a:pt x="5581" y="49988"/>
                    <a:pt x="7462" y="52049"/>
                    <a:pt x="9695" y="53672"/>
                  </a:cubicBezTo>
                  <a:cubicBezTo>
                    <a:pt x="12617" y="55796"/>
                    <a:pt x="16100" y="57073"/>
                    <a:pt x="19582" y="57940"/>
                  </a:cubicBezTo>
                  <a:cubicBezTo>
                    <a:pt x="23927" y="59025"/>
                    <a:pt x="28420" y="59435"/>
                    <a:pt x="32889" y="59542"/>
                  </a:cubicBezTo>
                  <a:cubicBezTo>
                    <a:pt x="33561" y="59558"/>
                    <a:pt x="34233" y="59565"/>
                    <a:pt x="34905" y="59565"/>
                  </a:cubicBezTo>
                  <a:cubicBezTo>
                    <a:pt x="36474" y="59565"/>
                    <a:pt x="38043" y="59525"/>
                    <a:pt x="39612" y="59467"/>
                  </a:cubicBezTo>
                  <a:cubicBezTo>
                    <a:pt x="41805" y="59386"/>
                    <a:pt x="44002" y="59290"/>
                    <a:pt x="46188" y="59101"/>
                  </a:cubicBezTo>
                  <a:cubicBezTo>
                    <a:pt x="47211" y="59011"/>
                    <a:pt x="48242" y="58920"/>
                    <a:pt x="49269" y="58864"/>
                  </a:cubicBezTo>
                  <a:cubicBezTo>
                    <a:pt x="49465" y="58852"/>
                    <a:pt x="49470" y="58551"/>
                    <a:pt x="49280" y="58551"/>
                  </a:cubicBezTo>
                  <a:cubicBezTo>
                    <a:pt x="49276" y="58551"/>
                    <a:pt x="49273" y="58551"/>
                    <a:pt x="49269" y="58551"/>
                  </a:cubicBezTo>
                  <a:cubicBezTo>
                    <a:pt x="47154" y="58670"/>
                    <a:pt x="45030" y="58704"/>
                    <a:pt x="42914" y="58795"/>
                  </a:cubicBezTo>
                  <a:cubicBezTo>
                    <a:pt x="40732" y="58890"/>
                    <a:pt x="38546" y="58960"/>
                    <a:pt x="36361" y="58966"/>
                  </a:cubicBezTo>
                  <a:cubicBezTo>
                    <a:pt x="36205" y="58966"/>
                    <a:pt x="36049" y="58966"/>
                    <a:pt x="35893" y="58966"/>
                  </a:cubicBezTo>
                  <a:cubicBezTo>
                    <a:pt x="31582" y="58966"/>
                    <a:pt x="27258" y="58785"/>
                    <a:pt x="23005" y="58049"/>
                  </a:cubicBezTo>
                  <a:cubicBezTo>
                    <a:pt x="19146" y="57381"/>
                    <a:pt x="15206" y="56304"/>
                    <a:pt x="11793" y="54336"/>
                  </a:cubicBezTo>
                  <a:cubicBezTo>
                    <a:pt x="9426" y="52970"/>
                    <a:pt x="7360" y="51138"/>
                    <a:pt x="5720" y="48952"/>
                  </a:cubicBezTo>
                  <a:cubicBezTo>
                    <a:pt x="4092" y="46779"/>
                    <a:pt x="2886" y="44312"/>
                    <a:pt x="2060" y="41728"/>
                  </a:cubicBezTo>
                  <a:cubicBezTo>
                    <a:pt x="1188" y="39005"/>
                    <a:pt x="724" y="36163"/>
                    <a:pt x="570" y="33311"/>
                  </a:cubicBezTo>
                  <a:cubicBezTo>
                    <a:pt x="412" y="30345"/>
                    <a:pt x="575" y="27360"/>
                    <a:pt x="1015" y="24425"/>
                  </a:cubicBezTo>
                  <a:cubicBezTo>
                    <a:pt x="1459" y="21463"/>
                    <a:pt x="2172" y="18549"/>
                    <a:pt x="3148" y="15717"/>
                  </a:cubicBezTo>
                  <a:cubicBezTo>
                    <a:pt x="4087" y="12988"/>
                    <a:pt x="5272" y="10338"/>
                    <a:pt x="6730" y="7845"/>
                  </a:cubicBezTo>
                  <a:cubicBezTo>
                    <a:pt x="8073" y="5550"/>
                    <a:pt x="9647" y="3375"/>
                    <a:pt x="11515" y="1478"/>
                  </a:cubicBezTo>
                  <a:cubicBezTo>
                    <a:pt x="11941" y="1046"/>
                    <a:pt x="12382" y="630"/>
                    <a:pt x="12837" y="230"/>
                  </a:cubicBezTo>
                  <a:cubicBezTo>
                    <a:pt x="12942" y="138"/>
                    <a:pt x="12845" y="0"/>
                    <a:pt x="12734" y="0"/>
                  </a:cubicBezTo>
                  <a:close/>
                </a:path>
              </a:pathLst>
            </a:custGeom>
            <a:solidFill>
              <a:srgbClr val="ABB3ED"/>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8;p37">
              <a:extLst>
                <a:ext uri="{FF2B5EF4-FFF2-40B4-BE49-F238E27FC236}">
                  <a16:creationId xmlns:a16="http://schemas.microsoft.com/office/drawing/2014/main" id="{17F12315-97C1-4A59-F85E-E13CD5C8C7A9}"/>
                </a:ext>
              </a:extLst>
            </p:cNvPr>
            <p:cNvSpPr/>
            <p:nvPr/>
          </p:nvSpPr>
          <p:spPr>
            <a:xfrm>
              <a:off x="-1747500" y="-1132375"/>
              <a:ext cx="724075" cy="490375"/>
            </a:xfrm>
            <a:custGeom>
              <a:avLst/>
              <a:gdLst/>
              <a:ahLst/>
              <a:cxnLst/>
              <a:rect l="l" t="t" r="r" b="b"/>
              <a:pathLst>
                <a:path w="28963" h="19615" extrusionOk="0">
                  <a:moveTo>
                    <a:pt x="7776" y="0"/>
                  </a:moveTo>
                  <a:lnTo>
                    <a:pt x="0" y="6565"/>
                  </a:lnTo>
                  <a:lnTo>
                    <a:pt x="12622" y="15973"/>
                  </a:lnTo>
                  <a:lnTo>
                    <a:pt x="14993" y="19614"/>
                  </a:lnTo>
                  <a:lnTo>
                    <a:pt x="28547" y="10376"/>
                  </a:lnTo>
                  <a:cubicBezTo>
                    <a:pt x="28877" y="10151"/>
                    <a:pt x="28963" y="9700"/>
                    <a:pt x="28737" y="9369"/>
                  </a:cubicBezTo>
                  <a:cubicBezTo>
                    <a:pt x="28599" y="9168"/>
                    <a:pt x="28373" y="9052"/>
                    <a:pt x="28137" y="9052"/>
                  </a:cubicBezTo>
                  <a:cubicBezTo>
                    <a:pt x="28082" y="9052"/>
                    <a:pt x="28027" y="9058"/>
                    <a:pt x="27972" y="9071"/>
                  </a:cubicBezTo>
                  <a:lnTo>
                    <a:pt x="20287" y="10328"/>
                  </a:lnTo>
                  <a:lnTo>
                    <a:pt x="7776"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9;p37">
              <a:extLst>
                <a:ext uri="{FF2B5EF4-FFF2-40B4-BE49-F238E27FC236}">
                  <a16:creationId xmlns:a16="http://schemas.microsoft.com/office/drawing/2014/main" id="{7F2F21AF-72DE-D816-CE25-5A6C50ED6EF5}"/>
                </a:ext>
              </a:extLst>
            </p:cNvPr>
            <p:cNvSpPr/>
            <p:nvPr/>
          </p:nvSpPr>
          <p:spPr>
            <a:xfrm>
              <a:off x="-1431975" y="-911850"/>
              <a:ext cx="457025" cy="312950"/>
            </a:xfrm>
            <a:custGeom>
              <a:avLst/>
              <a:gdLst/>
              <a:ahLst/>
              <a:cxnLst/>
              <a:rect l="l" t="t" r="r" b="b"/>
              <a:pathLst>
                <a:path w="18281" h="12518" extrusionOk="0">
                  <a:moveTo>
                    <a:pt x="15762" y="1"/>
                  </a:moveTo>
                  <a:cubicBezTo>
                    <a:pt x="15730" y="1"/>
                    <a:pt x="15700" y="3"/>
                    <a:pt x="15671" y="9"/>
                  </a:cubicBezTo>
                  <a:lnTo>
                    <a:pt x="7646" y="1523"/>
                  </a:lnTo>
                  <a:cubicBezTo>
                    <a:pt x="5154" y="5224"/>
                    <a:pt x="1" y="7154"/>
                    <a:pt x="1" y="7154"/>
                  </a:cubicBezTo>
                  <a:lnTo>
                    <a:pt x="2366" y="12370"/>
                  </a:lnTo>
                  <a:cubicBezTo>
                    <a:pt x="2431" y="12466"/>
                    <a:pt x="2537" y="12517"/>
                    <a:pt x="2645" y="12517"/>
                  </a:cubicBezTo>
                  <a:cubicBezTo>
                    <a:pt x="2711" y="12517"/>
                    <a:pt x="2777" y="12498"/>
                    <a:pt x="2836" y="12459"/>
                  </a:cubicBezTo>
                  <a:lnTo>
                    <a:pt x="17977" y="2250"/>
                  </a:lnTo>
                  <a:cubicBezTo>
                    <a:pt x="18281" y="2042"/>
                    <a:pt x="17033" y="615"/>
                    <a:pt x="17021" y="605"/>
                  </a:cubicBezTo>
                  <a:cubicBezTo>
                    <a:pt x="16625" y="293"/>
                    <a:pt x="16102" y="1"/>
                    <a:pt x="15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0;p37">
              <a:extLst>
                <a:ext uri="{FF2B5EF4-FFF2-40B4-BE49-F238E27FC236}">
                  <a16:creationId xmlns:a16="http://schemas.microsoft.com/office/drawing/2014/main" id="{CFA45EC5-8B0C-EF73-B16A-68C11E06FE62}"/>
                </a:ext>
              </a:extLst>
            </p:cNvPr>
            <p:cNvSpPr/>
            <p:nvPr/>
          </p:nvSpPr>
          <p:spPr>
            <a:xfrm>
              <a:off x="-1203750" y="-889800"/>
              <a:ext cx="3950" cy="51600"/>
            </a:xfrm>
            <a:custGeom>
              <a:avLst/>
              <a:gdLst/>
              <a:ahLst/>
              <a:cxnLst/>
              <a:rect l="l" t="t" r="r" b="b"/>
              <a:pathLst>
                <a:path w="158" h="2064" fill="none" extrusionOk="0">
                  <a:moveTo>
                    <a:pt x="43" y="1"/>
                  </a:moveTo>
                  <a:cubicBezTo>
                    <a:pt x="1" y="690"/>
                    <a:pt x="39" y="1383"/>
                    <a:pt x="158" y="2064"/>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1;p37">
              <a:extLst>
                <a:ext uri="{FF2B5EF4-FFF2-40B4-BE49-F238E27FC236}">
                  <a16:creationId xmlns:a16="http://schemas.microsoft.com/office/drawing/2014/main" id="{B567E477-7CF1-3797-CCC6-D3C806C5DAEA}"/>
                </a:ext>
              </a:extLst>
            </p:cNvPr>
            <p:cNvSpPr/>
            <p:nvPr/>
          </p:nvSpPr>
          <p:spPr>
            <a:xfrm>
              <a:off x="-1175825" y="-891275"/>
              <a:ext cx="3700" cy="43475"/>
            </a:xfrm>
            <a:custGeom>
              <a:avLst/>
              <a:gdLst/>
              <a:ahLst/>
              <a:cxnLst/>
              <a:rect l="l" t="t" r="r" b="b"/>
              <a:pathLst>
                <a:path w="148" h="1739" fill="none" extrusionOk="0">
                  <a:moveTo>
                    <a:pt x="24" y="0"/>
                  </a:moveTo>
                  <a:cubicBezTo>
                    <a:pt x="1" y="744"/>
                    <a:pt x="50" y="1129"/>
                    <a:pt x="148" y="173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2;p37">
              <a:extLst>
                <a:ext uri="{FF2B5EF4-FFF2-40B4-BE49-F238E27FC236}">
                  <a16:creationId xmlns:a16="http://schemas.microsoft.com/office/drawing/2014/main" id="{434036E4-1920-3E83-5043-EEE5A97BE37B}"/>
                </a:ext>
              </a:extLst>
            </p:cNvPr>
            <p:cNvSpPr/>
            <p:nvPr/>
          </p:nvSpPr>
          <p:spPr>
            <a:xfrm>
              <a:off x="-1153475" y="-893900"/>
              <a:ext cx="3025" cy="40150"/>
            </a:xfrm>
            <a:custGeom>
              <a:avLst/>
              <a:gdLst/>
              <a:ahLst/>
              <a:cxnLst/>
              <a:rect l="l" t="t" r="r" b="b"/>
              <a:pathLst>
                <a:path w="121" h="1606" fill="none" extrusionOk="0">
                  <a:moveTo>
                    <a:pt x="22" y="1"/>
                  </a:moveTo>
                  <a:cubicBezTo>
                    <a:pt x="0" y="495"/>
                    <a:pt x="65" y="1113"/>
                    <a:pt x="121" y="160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3;p37">
              <a:extLst>
                <a:ext uri="{FF2B5EF4-FFF2-40B4-BE49-F238E27FC236}">
                  <a16:creationId xmlns:a16="http://schemas.microsoft.com/office/drawing/2014/main" id="{E20A62A2-A9AD-5ECF-427D-00DB4E2B3203}"/>
                </a:ext>
              </a:extLst>
            </p:cNvPr>
            <p:cNvSpPr/>
            <p:nvPr/>
          </p:nvSpPr>
          <p:spPr>
            <a:xfrm>
              <a:off x="-1383175" y="-885725"/>
              <a:ext cx="386450" cy="263475"/>
            </a:xfrm>
            <a:custGeom>
              <a:avLst/>
              <a:gdLst/>
              <a:ahLst/>
              <a:cxnLst/>
              <a:rect l="l" t="t" r="r" b="b"/>
              <a:pathLst>
                <a:path w="15458" h="10539" fill="none" extrusionOk="0">
                  <a:moveTo>
                    <a:pt x="1" y="10538"/>
                  </a:moveTo>
                  <a:lnTo>
                    <a:pt x="15457"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4;p37">
              <a:extLst>
                <a:ext uri="{FF2B5EF4-FFF2-40B4-BE49-F238E27FC236}">
                  <a16:creationId xmlns:a16="http://schemas.microsoft.com/office/drawing/2014/main" id="{12FA1741-5E01-1817-520A-97C81600E9BF}"/>
                </a:ext>
              </a:extLst>
            </p:cNvPr>
            <p:cNvSpPr/>
            <p:nvPr/>
          </p:nvSpPr>
          <p:spPr>
            <a:xfrm>
              <a:off x="-1411025" y="-746375"/>
              <a:ext cx="137225" cy="59600"/>
            </a:xfrm>
            <a:custGeom>
              <a:avLst/>
              <a:gdLst/>
              <a:ahLst/>
              <a:cxnLst/>
              <a:rect l="l" t="t" r="r" b="b"/>
              <a:pathLst>
                <a:path w="5489" h="2384" fill="none" extrusionOk="0">
                  <a:moveTo>
                    <a:pt x="0" y="2384"/>
                  </a:moveTo>
                  <a:cubicBezTo>
                    <a:pt x="0" y="2384"/>
                    <a:pt x="3695" y="1"/>
                    <a:pt x="5489" y="198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5;p37">
              <a:extLst>
                <a:ext uri="{FF2B5EF4-FFF2-40B4-BE49-F238E27FC236}">
                  <a16:creationId xmlns:a16="http://schemas.microsoft.com/office/drawing/2014/main" id="{5FE5216B-D9A2-5D93-4ACA-4FD56DF3FCF0}"/>
                </a:ext>
              </a:extLst>
            </p:cNvPr>
            <p:cNvSpPr/>
            <p:nvPr/>
          </p:nvSpPr>
          <p:spPr>
            <a:xfrm>
              <a:off x="-1082400" y="-903900"/>
              <a:ext cx="6150" cy="72475"/>
            </a:xfrm>
            <a:custGeom>
              <a:avLst/>
              <a:gdLst/>
              <a:ahLst/>
              <a:cxnLst/>
              <a:rect l="l" t="t" r="r" b="b"/>
              <a:pathLst>
                <a:path w="246" h="2899" fill="none" extrusionOk="0">
                  <a:moveTo>
                    <a:pt x="41" y="1"/>
                  </a:moveTo>
                  <a:cubicBezTo>
                    <a:pt x="41" y="1"/>
                    <a:pt x="1" y="2105"/>
                    <a:pt x="245" y="2898"/>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66;p37">
              <a:extLst>
                <a:ext uri="{FF2B5EF4-FFF2-40B4-BE49-F238E27FC236}">
                  <a16:creationId xmlns:a16="http://schemas.microsoft.com/office/drawing/2014/main" id="{8D01EBE7-63FF-9360-D61C-D112A6583E7E}"/>
                </a:ext>
              </a:extLst>
            </p:cNvPr>
            <p:cNvSpPr/>
            <p:nvPr/>
          </p:nvSpPr>
          <p:spPr>
            <a:xfrm>
              <a:off x="-2203725" y="-1104425"/>
              <a:ext cx="561375" cy="464525"/>
            </a:xfrm>
            <a:custGeom>
              <a:avLst/>
              <a:gdLst/>
              <a:ahLst/>
              <a:cxnLst/>
              <a:rect l="l" t="t" r="r" b="b"/>
              <a:pathLst>
                <a:path w="22455" h="18581" extrusionOk="0">
                  <a:moveTo>
                    <a:pt x="10118" y="1"/>
                  </a:moveTo>
                  <a:lnTo>
                    <a:pt x="1" y="1096"/>
                  </a:lnTo>
                  <a:lnTo>
                    <a:pt x="5398" y="14236"/>
                  </a:lnTo>
                  <a:lnTo>
                    <a:pt x="5329" y="18581"/>
                  </a:lnTo>
                  <a:lnTo>
                    <a:pt x="21731" y="18496"/>
                  </a:lnTo>
                  <a:cubicBezTo>
                    <a:pt x="22131" y="18495"/>
                    <a:pt x="22454" y="18167"/>
                    <a:pt x="22451" y="17767"/>
                  </a:cubicBezTo>
                  <a:cubicBezTo>
                    <a:pt x="22450" y="17468"/>
                    <a:pt x="22264" y="17200"/>
                    <a:pt x="21984" y="17094"/>
                  </a:cubicBezTo>
                  <a:lnTo>
                    <a:pt x="14911" y="13840"/>
                  </a:lnTo>
                  <a:lnTo>
                    <a:pt x="10118" y="1"/>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7;p37">
              <a:extLst>
                <a:ext uri="{FF2B5EF4-FFF2-40B4-BE49-F238E27FC236}">
                  <a16:creationId xmlns:a16="http://schemas.microsoft.com/office/drawing/2014/main" id="{C2FCB5FC-59A3-1785-F7D8-74177BBD5942}"/>
                </a:ext>
              </a:extLst>
            </p:cNvPr>
            <p:cNvSpPr/>
            <p:nvPr/>
          </p:nvSpPr>
          <p:spPr>
            <a:xfrm>
              <a:off x="-2092650" y="-758400"/>
              <a:ext cx="474225" cy="159475"/>
            </a:xfrm>
            <a:custGeom>
              <a:avLst/>
              <a:gdLst/>
              <a:ahLst/>
              <a:cxnLst/>
              <a:rect l="l" t="t" r="r" b="b"/>
              <a:pathLst>
                <a:path w="18969" h="6379" extrusionOk="0">
                  <a:moveTo>
                    <a:pt x="10440" y="0"/>
                  </a:moveTo>
                  <a:cubicBezTo>
                    <a:pt x="8806" y="663"/>
                    <a:pt x="6981" y="863"/>
                    <a:pt x="5372" y="863"/>
                  </a:cubicBezTo>
                  <a:cubicBezTo>
                    <a:pt x="2911" y="863"/>
                    <a:pt x="955" y="395"/>
                    <a:pt x="955" y="395"/>
                  </a:cubicBezTo>
                  <a:lnTo>
                    <a:pt x="0" y="6041"/>
                  </a:lnTo>
                  <a:cubicBezTo>
                    <a:pt x="0" y="6229"/>
                    <a:pt x="153" y="6379"/>
                    <a:pt x="341" y="6379"/>
                  </a:cubicBezTo>
                  <a:lnTo>
                    <a:pt x="18600" y="6379"/>
                  </a:lnTo>
                  <a:cubicBezTo>
                    <a:pt x="18968" y="6377"/>
                    <a:pt x="18731" y="4495"/>
                    <a:pt x="18727" y="4479"/>
                  </a:cubicBezTo>
                  <a:cubicBezTo>
                    <a:pt x="18558" y="3954"/>
                    <a:pt x="18251" y="3364"/>
                    <a:pt x="17940" y="3230"/>
                  </a:cubicBezTo>
                  <a:lnTo>
                    <a:pt x="104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8;p37">
              <a:extLst>
                <a:ext uri="{FF2B5EF4-FFF2-40B4-BE49-F238E27FC236}">
                  <a16:creationId xmlns:a16="http://schemas.microsoft.com/office/drawing/2014/main" id="{D98CA157-BA32-4319-F200-E9091F15DB13}"/>
                </a:ext>
              </a:extLst>
            </p:cNvPr>
            <p:cNvSpPr/>
            <p:nvPr/>
          </p:nvSpPr>
          <p:spPr>
            <a:xfrm>
              <a:off x="-1817475" y="-750325"/>
              <a:ext cx="26450" cy="44375"/>
            </a:xfrm>
            <a:custGeom>
              <a:avLst/>
              <a:gdLst/>
              <a:ahLst/>
              <a:cxnLst/>
              <a:rect l="l" t="t" r="r" b="b"/>
              <a:pathLst>
                <a:path w="1058" h="1775" fill="none" extrusionOk="0">
                  <a:moveTo>
                    <a:pt x="1058" y="0"/>
                  </a:moveTo>
                  <a:cubicBezTo>
                    <a:pt x="636" y="549"/>
                    <a:pt x="281" y="1145"/>
                    <a:pt x="0" y="177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69;p37">
              <a:extLst>
                <a:ext uri="{FF2B5EF4-FFF2-40B4-BE49-F238E27FC236}">
                  <a16:creationId xmlns:a16="http://schemas.microsoft.com/office/drawing/2014/main" id="{CC153531-9950-3725-0462-472C83DF223E}"/>
                </a:ext>
              </a:extLst>
            </p:cNvPr>
            <p:cNvSpPr/>
            <p:nvPr/>
          </p:nvSpPr>
          <p:spPr>
            <a:xfrm>
              <a:off x="-1789175" y="-736225"/>
              <a:ext cx="21725" cy="37750"/>
            </a:xfrm>
            <a:custGeom>
              <a:avLst/>
              <a:gdLst/>
              <a:ahLst/>
              <a:cxnLst/>
              <a:rect l="l" t="t" r="r" b="b"/>
              <a:pathLst>
                <a:path w="869" h="1510" fill="none" extrusionOk="0">
                  <a:moveTo>
                    <a:pt x="868" y="1"/>
                  </a:moveTo>
                  <a:cubicBezTo>
                    <a:pt x="434" y="603"/>
                    <a:pt x="259" y="952"/>
                    <a:pt x="0" y="150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0;p37">
              <a:extLst>
                <a:ext uri="{FF2B5EF4-FFF2-40B4-BE49-F238E27FC236}">
                  <a16:creationId xmlns:a16="http://schemas.microsoft.com/office/drawing/2014/main" id="{881C0359-1B2E-18C5-04A6-778E37A1D362}"/>
                </a:ext>
              </a:extLst>
            </p:cNvPr>
            <p:cNvSpPr/>
            <p:nvPr/>
          </p:nvSpPr>
          <p:spPr>
            <a:xfrm>
              <a:off x="-1767875" y="-725925"/>
              <a:ext cx="20400" cy="34675"/>
            </a:xfrm>
            <a:custGeom>
              <a:avLst/>
              <a:gdLst/>
              <a:ahLst/>
              <a:cxnLst/>
              <a:rect l="l" t="t" r="r" b="b"/>
              <a:pathLst>
                <a:path w="816" h="1387" fill="none" extrusionOk="0">
                  <a:moveTo>
                    <a:pt x="815" y="0"/>
                  </a:moveTo>
                  <a:cubicBezTo>
                    <a:pt x="520" y="398"/>
                    <a:pt x="229" y="947"/>
                    <a:pt x="0" y="138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1;p37">
              <a:extLst>
                <a:ext uri="{FF2B5EF4-FFF2-40B4-BE49-F238E27FC236}">
                  <a16:creationId xmlns:a16="http://schemas.microsoft.com/office/drawing/2014/main" id="{B5266DA6-6B27-A27E-7185-42785EB02278}"/>
                </a:ext>
              </a:extLst>
            </p:cNvPr>
            <p:cNvSpPr/>
            <p:nvPr/>
          </p:nvSpPr>
          <p:spPr>
            <a:xfrm>
              <a:off x="-2090250" y="-631825"/>
              <a:ext cx="467725" cy="2425"/>
            </a:xfrm>
            <a:custGeom>
              <a:avLst/>
              <a:gdLst/>
              <a:ahLst/>
              <a:cxnLst/>
              <a:rect l="l" t="t" r="r" b="b"/>
              <a:pathLst>
                <a:path w="18709" h="97" fill="none" extrusionOk="0">
                  <a:moveTo>
                    <a:pt x="0" y="97"/>
                  </a:moveTo>
                  <a:lnTo>
                    <a:pt x="18708"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2;p37">
              <a:extLst>
                <a:ext uri="{FF2B5EF4-FFF2-40B4-BE49-F238E27FC236}">
                  <a16:creationId xmlns:a16="http://schemas.microsoft.com/office/drawing/2014/main" id="{5F0A5BC0-87D5-AA32-836F-3E8C15F14E90}"/>
                </a:ext>
              </a:extLst>
            </p:cNvPr>
            <p:cNvSpPr/>
            <p:nvPr/>
          </p:nvSpPr>
          <p:spPr>
            <a:xfrm>
              <a:off x="-2077275" y="-698475"/>
              <a:ext cx="119350" cy="68425"/>
            </a:xfrm>
            <a:custGeom>
              <a:avLst/>
              <a:gdLst/>
              <a:ahLst/>
              <a:cxnLst/>
              <a:rect l="l" t="t" r="r" b="b"/>
              <a:pathLst>
                <a:path w="4774" h="2737" fill="none" extrusionOk="0">
                  <a:moveTo>
                    <a:pt x="1" y="1"/>
                  </a:moveTo>
                  <a:cubicBezTo>
                    <a:pt x="1" y="1"/>
                    <a:pt x="4395" y="89"/>
                    <a:pt x="4773" y="273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73;p37">
              <a:extLst>
                <a:ext uri="{FF2B5EF4-FFF2-40B4-BE49-F238E27FC236}">
                  <a16:creationId xmlns:a16="http://schemas.microsoft.com/office/drawing/2014/main" id="{556F523D-EECA-9C09-F2F0-164EFFF6AAD0}"/>
                </a:ext>
              </a:extLst>
            </p:cNvPr>
            <p:cNvSpPr/>
            <p:nvPr/>
          </p:nvSpPr>
          <p:spPr>
            <a:xfrm>
              <a:off x="-1718850" y="-694225"/>
              <a:ext cx="36300" cy="62950"/>
            </a:xfrm>
            <a:custGeom>
              <a:avLst/>
              <a:gdLst/>
              <a:ahLst/>
              <a:cxnLst/>
              <a:rect l="l" t="t" r="r" b="b"/>
              <a:pathLst>
                <a:path w="1452" h="2518" fill="none" extrusionOk="0">
                  <a:moveTo>
                    <a:pt x="1452" y="1"/>
                  </a:moveTo>
                  <a:cubicBezTo>
                    <a:pt x="1452" y="1"/>
                    <a:pt x="240" y="1723"/>
                    <a:pt x="0" y="251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74;p37">
              <a:extLst>
                <a:ext uri="{FF2B5EF4-FFF2-40B4-BE49-F238E27FC236}">
                  <a16:creationId xmlns:a16="http://schemas.microsoft.com/office/drawing/2014/main" id="{AC51CF1D-D95B-9A99-F89B-42ECBE9C3D2F}"/>
                </a:ext>
              </a:extLst>
            </p:cNvPr>
            <p:cNvSpPr/>
            <p:nvPr/>
          </p:nvSpPr>
          <p:spPr>
            <a:xfrm>
              <a:off x="-2959275" y="-2455050"/>
              <a:ext cx="259925" cy="242950"/>
            </a:xfrm>
            <a:custGeom>
              <a:avLst/>
              <a:gdLst/>
              <a:ahLst/>
              <a:cxnLst/>
              <a:rect l="l" t="t" r="r" b="b"/>
              <a:pathLst>
                <a:path w="10397" h="9718" extrusionOk="0">
                  <a:moveTo>
                    <a:pt x="6804" y="0"/>
                  </a:moveTo>
                  <a:cubicBezTo>
                    <a:pt x="6463" y="0"/>
                    <a:pt x="1674" y="63"/>
                    <a:pt x="358" y="3548"/>
                  </a:cubicBezTo>
                  <a:cubicBezTo>
                    <a:pt x="1" y="4494"/>
                    <a:pt x="2462" y="8892"/>
                    <a:pt x="3585" y="9442"/>
                  </a:cubicBezTo>
                  <a:cubicBezTo>
                    <a:pt x="3974" y="9633"/>
                    <a:pt x="4460" y="9718"/>
                    <a:pt x="4980" y="9718"/>
                  </a:cubicBezTo>
                  <a:cubicBezTo>
                    <a:pt x="6486" y="9718"/>
                    <a:pt x="8282" y="9006"/>
                    <a:pt x="8871" y="8068"/>
                  </a:cubicBezTo>
                  <a:cubicBezTo>
                    <a:pt x="10397" y="5639"/>
                    <a:pt x="6823" y="0"/>
                    <a:pt x="6823" y="0"/>
                  </a:cubicBezTo>
                  <a:cubicBezTo>
                    <a:pt x="6823" y="0"/>
                    <a:pt x="6816" y="0"/>
                    <a:pt x="6804"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5;p37">
              <a:extLst>
                <a:ext uri="{FF2B5EF4-FFF2-40B4-BE49-F238E27FC236}">
                  <a16:creationId xmlns:a16="http://schemas.microsoft.com/office/drawing/2014/main" id="{4C52795F-A324-8068-07DB-079236030A2E}"/>
                </a:ext>
              </a:extLst>
            </p:cNvPr>
            <p:cNvSpPr/>
            <p:nvPr/>
          </p:nvSpPr>
          <p:spPr>
            <a:xfrm>
              <a:off x="-2965825" y="-2257150"/>
              <a:ext cx="195325" cy="191750"/>
            </a:xfrm>
            <a:custGeom>
              <a:avLst/>
              <a:gdLst/>
              <a:ahLst/>
              <a:cxnLst/>
              <a:rect l="l" t="t" r="r" b="b"/>
              <a:pathLst>
                <a:path w="7813" h="7670" extrusionOk="0">
                  <a:moveTo>
                    <a:pt x="340" y="0"/>
                  </a:moveTo>
                  <a:lnTo>
                    <a:pt x="1" y="4369"/>
                  </a:lnTo>
                  <a:cubicBezTo>
                    <a:pt x="1" y="4369"/>
                    <a:pt x="1323" y="7670"/>
                    <a:pt x="3792" y="7670"/>
                  </a:cubicBezTo>
                  <a:cubicBezTo>
                    <a:pt x="4905" y="7670"/>
                    <a:pt x="6250" y="7000"/>
                    <a:pt x="7812" y="5057"/>
                  </a:cubicBezTo>
                  <a:lnTo>
                    <a:pt x="7590" y="236"/>
                  </a:lnTo>
                  <a:lnTo>
                    <a:pt x="34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6;p37">
              <a:extLst>
                <a:ext uri="{FF2B5EF4-FFF2-40B4-BE49-F238E27FC236}">
                  <a16:creationId xmlns:a16="http://schemas.microsoft.com/office/drawing/2014/main" id="{F4033576-7E1B-DEA7-B069-47FE798A168F}"/>
                </a:ext>
              </a:extLst>
            </p:cNvPr>
            <p:cNvSpPr/>
            <p:nvPr/>
          </p:nvSpPr>
          <p:spPr>
            <a:xfrm>
              <a:off x="-3030100" y="-2528050"/>
              <a:ext cx="297150" cy="307500"/>
            </a:xfrm>
            <a:custGeom>
              <a:avLst/>
              <a:gdLst/>
              <a:ahLst/>
              <a:cxnLst/>
              <a:rect l="l" t="t" r="r" b="b"/>
              <a:pathLst>
                <a:path w="11886" h="12300" extrusionOk="0">
                  <a:moveTo>
                    <a:pt x="10735" y="1"/>
                  </a:moveTo>
                  <a:cubicBezTo>
                    <a:pt x="9482" y="1"/>
                    <a:pt x="7463" y="1100"/>
                    <a:pt x="6013" y="1332"/>
                  </a:cubicBezTo>
                  <a:cubicBezTo>
                    <a:pt x="4671" y="1546"/>
                    <a:pt x="2438" y="1488"/>
                    <a:pt x="1773" y="2801"/>
                  </a:cubicBezTo>
                  <a:cubicBezTo>
                    <a:pt x="1221" y="3892"/>
                    <a:pt x="1238" y="4016"/>
                    <a:pt x="1272" y="4019"/>
                  </a:cubicBezTo>
                  <a:lnTo>
                    <a:pt x="1272" y="4019"/>
                  </a:lnTo>
                  <a:cubicBezTo>
                    <a:pt x="1109" y="4086"/>
                    <a:pt x="1" y="4597"/>
                    <a:pt x="210" y="6083"/>
                  </a:cubicBezTo>
                  <a:cubicBezTo>
                    <a:pt x="425" y="7617"/>
                    <a:pt x="857" y="8272"/>
                    <a:pt x="1375" y="9529"/>
                  </a:cubicBezTo>
                  <a:cubicBezTo>
                    <a:pt x="1938" y="10895"/>
                    <a:pt x="2405" y="11808"/>
                    <a:pt x="3104" y="12130"/>
                  </a:cubicBezTo>
                  <a:cubicBezTo>
                    <a:pt x="3359" y="12247"/>
                    <a:pt x="3625" y="12299"/>
                    <a:pt x="3865" y="12299"/>
                  </a:cubicBezTo>
                  <a:cubicBezTo>
                    <a:pt x="4285" y="12299"/>
                    <a:pt x="4623" y="12139"/>
                    <a:pt x="4672" y="11888"/>
                  </a:cubicBezTo>
                  <a:cubicBezTo>
                    <a:pt x="4818" y="11136"/>
                    <a:pt x="2867" y="9571"/>
                    <a:pt x="3763" y="8964"/>
                  </a:cubicBezTo>
                  <a:lnTo>
                    <a:pt x="4466" y="8461"/>
                  </a:lnTo>
                  <a:cubicBezTo>
                    <a:pt x="4429" y="8311"/>
                    <a:pt x="4408" y="8134"/>
                    <a:pt x="4306" y="7933"/>
                  </a:cubicBezTo>
                  <a:cubicBezTo>
                    <a:pt x="3645" y="6649"/>
                    <a:pt x="4810" y="6762"/>
                    <a:pt x="4931" y="6135"/>
                  </a:cubicBezTo>
                  <a:cubicBezTo>
                    <a:pt x="5148" y="5006"/>
                    <a:pt x="5560" y="4634"/>
                    <a:pt x="7328" y="4355"/>
                  </a:cubicBezTo>
                  <a:cubicBezTo>
                    <a:pt x="8277" y="4205"/>
                    <a:pt x="9625" y="4464"/>
                    <a:pt x="10447" y="4006"/>
                  </a:cubicBezTo>
                  <a:cubicBezTo>
                    <a:pt x="11884" y="3206"/>
                    <a:pt x="11886" y="481"/>
                    <a:pt x="11430" y="177"/>
                  </a:cubicBezTo>
                  <a:cubicBezTo>
                    <a:pt x="11244" y="53"/>
                    <a:pt x="11008" y="1"/>
                    <a:pt x="107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7;p37">
              <a:extLst>
                <a:ext uri="{FF2B5EF4-FFF2-40B4-BE49-F238E27FC236}">
                  <a16:creationId xmlns:a16="http://schemas.microsoft.com/office/drawing/2014/main" id="{6F5CC787-DDD2-29FA-8E94-E9CDE1F2B17A}"/>
                </a:ext>
              </a:extLst>
            </p:cNvPr>
            <p:cNvSpPr/>
            <p:nvPr/>
          </p:nvSpPr>
          <p:spPr>
            <a:xfrm>
              <a:off x="-2973700" y="-2316000"/>
              <a:ext cx="71175" cy="71000"/>
            </a:xfrm>
            <a:custGeom>
              <a:avLst/>
              <a:gdLst/>
              <a:ahLst/>
              <a:cxnLst/>
              <a:rect l="l" t="t" r="r" b="b"/>
              <a:pathLst>
                <a:path w="2847" h="2840" extrusionOk="0">
                  <a:moveTo>
                    <a:pt x="983" y="0"/>
                  </a:moveTo>
                  <a:cubicBezTo>
                    <a:pt x="696" y="0"/>
                    <a:pt x="482" y="185"/>
                    <a:pt x="346" y="456"/>
                  </a:cubicBezTo>
                  <a:cubicBezTo>
                    <a:pt x="0" y="1153"/>
                    <a:pt x="973" y="2424"/>
                    <a:pt x="1385" y="2616"/>
                  </a:cubicBezTo>
                  <a:cubicBezTo>
                    <a:pt x="1703" y="2765"/>
                    <a:pt x="1992" y="2840"/>
                    <a:pt x="2227" y="2840"/>
                  </a:cubicBezTo>
                  <a:cubicBezTo>
                    <a:pt x="2607" y="2840"/>
                    <a:pt x="2846" y="2644"/>
                    <a:pt x="2842" y="2245"/>
                  </a:cubicBezTo>
                  <a:lnTo>
                    <a:pt x="1960" y="552"/>
                  </a:lnTo>
                  <a:cubicBezTo>
                    <a:pt x="1576" y="159"/>
                    <a:pt x="1249" y="0"/>
                    <a:pt x="983"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8;p37">
              <a:extLst>
                <a:ext uri="{FF2B5EF4-FFF2-40B4-BE49-F238E27FC236}">
                  <a16:creationId xmlns:a16="http://schemas.microsoft.com/office/drawing/2014/main" id="{DDD20056-9DE9-8B4B-E60E-6D540CD93CA0}"/>
                </a:ext>
              </a:extLst>
            </p:cNvPr>
            <p:cNvSpPr/>
            <p:nvPr/>
          </p:nvSpPr>
          <p:spPr>
            <a:xfrm>
              <a:off x="-2876725" y="-2223925"/>
              <a:ext cx="102175" cy="19625"/>
            </a:xfrm>
            <a:custGeom>
              <a:avLst/>
              <a:gdLst/>
              <a:ahLst/>
              <a:cxnLst/>
              <a:rect l="l" t="t" r="r" b="b"/>
              <a:pathLst>
                <a:path w="4087" h="785" fill="none" extrusionOk="0">
                  <a:moveTo>
                    <a:pt x="4087" y="186"/>
                  </a:moveTo>
                  <a:cubicBezTo>
                    <a:pt x="1391" y="785"/>
                    <a:pt x="1" y="1"/>
                    <a:pt x="1" y="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9;p37">
              <a:extLst>
                <a:ext uri="{FF2B5EF4-FFF2-40B4-BE49-F238E27FC236}">
                  <a16:creationId xmlns:a16="http://schemas.microsoft.com/office/drawing/2014/main" id="{49481795-96E5-4539-449B-D6881BFF78AA}"/>
                </a:ext>
              </a:extLst>
            </p:cNvPr>
            <p:cNvSpPr/>
            <p:nvPr/>
          </p:nvSpPr>
          <p:spPr>
            <a:xfrm>
              <a:off x="-2797325" y="-2370425"/>
              <a:ext cx="32300" cy="63325"/>
            </a:xfrm>
            <a:custGeom>
              <a:avLst/>
              <a:gdLst/>
              <a:ahLst/>
              <a:cxnLst/>
              <a:rect l="l" t="t" r="r" b="b"/>
              <a:pathLst>
                <a:path w="1292" h="2533" fill="none" extrusionOk="0">
                  <a:moveTo>
                    <a:pt x="0" y="0"/>
                  </a:moveTo>
                  <a:cubicBezTo>
                    <a:pt x="0" y="0"/>
                    <a:pt x="1292" y="1395"/>
                    <a:pt x="1270" y="1849"/>
                  </a:cubicBezTo>
                  <a:cubicBezTo>
                    <a:pt x="1248" y="2303"/>
                    <a:pt x="217" y="2533"/>
                    <a:pt x="217" y="2533"/>
                  </a:cubicBezTo>
                </a:path>
              </a:pathLst>
            </a:custGeom>
            <a:noFill/>
            <a:ln w="9050" cap="flat" cmpd="sng">
              <a:solidFill>
                <a:srgbClr val="6D221D"/>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0;p37">
              <a:extLst>
                <a:ext uri="{FF2B5EF4-FFF2-40B4-BE49-F238E27FC236}">
                  <a16:creationId xmlns:a16="http://schemas.microsoft.com/office/drawing/2014/main" id="{769C5D7F-63BD-A8FB-5FC0-17498E298D30}"/>
                </a:ext>
              </a:extLst>
            </p:cNvPr>
            <p:cNvSpPr/>
            <p:nvPr/>
          </p:nvSpPr>
          <p:spPr>
            <a:xfrm>
              <a:off x="-2822250" y="-2302675"/>
              <a:ext cx="83550" cy="45325"/>
            </a:xfrm>
            <a:custGeom>
              <a:avLst/>
              <a:gdLst/>
              <a:ahLst/>
              <a:cxnLst/>
              <a:rect l="l" t="t" r="r" b="b"/>
              <a:pathLst>
                <a:path w="3342" h="1813" extrusionOk="0">
                  <a:moveTo>
                    <a:pt x="2770" y="0"/>
                  </a:moveTo>
                  <a:lnTo>
                    <a:pt x="1" y="883"/>
                  </a:lnTo>
                  <a:cubicBezTo>
                    <a:pt x="1" y="883"/>
                    <a:pt x="538" y="1813"/>
                    <a:pt x="1558" y="1813"/>
                  </a:cubicBezTo>
                  <a:cubicBezTo>
                    <a:pt x="1777" y="1813"/>
                    <a:pt x="2018" y="1770"/>
                    <a:pt x="2281" y="1666"/>
                  </a:cubicBezTo>
                  <a:cubicBezTo>
                    <a:pt x="3342" y="1245"/>
                    <a:pt x="2770" y="0"/>
                    <a:pt x="2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1;p37">
              <a:extLst>
                <a:ext uri="{FF2B5EF4-FFF2-40B4-BE49-F238E27FC236}">
                  <a16:creationId xmlns:a16="http://schemas.microsoft.com/office/drawing/2014/main" id="{AE71EBFC-ED21-157A-E13A-C5BED29C3640}"/>
                </a:ext>
              </a:extLst>
            </p:cNvPr>
            <p:cNvSpPr/>
            <p:nvPr/>
          </p:nvSpPr>
          <p:spPr>
            <a:xfrm>
              <a:off x="-2779050" y="-2389925"/>
              <a:ext cx="13950" cy="17650"/>
            </a:xfrm>
            <a:custGeom>
              <a:avLst/>
              <a:gdLst/>
              <a:ahLst/>
              <a:cxnLst/>
              <a:rect l="l" t="t" r="r" b="b"/>
              <a:pathLst>
                <a:path w="558" h="706" extrusionOk="0">
                  <a:moveTo>
                    <a:pt x="186" y="1"/>
                  </a:moveTo>
                  <a:cubicBezTo>
                    <a:pt x="164" y="1"/>
                    <a:pt x="143" y="5"/>
                    <a:pt x="121" y="14"/>
                  </a:cubicBezTo>
                  <a:cubicBezTo>
                    <a:pt x="49" y="44"/>
                    <a:pt x="1" y="130"/>
                    <a:pt x="25" y="209"/>
                  </a:cubicBezTo>
                  <a:cubicBezTo>
                    <a:pt x="69" y="347"/>
                    <a:pt x="123" y="482"/>
                    <a:pt x="187" y="612"/>
                  </a:cubicBezTo>
                  <a:cubicBezTo>
                    <a:pt x="218" y="671"/>
                    <a:pt x="288" y="706"/>
                    <a:pt x="355" y="706"/>
                  </a:cubicBezTo>
                  <a:cubicBezTo>
                    <a:pt x="388" y="706"/>
                    <a:pt x="420" y="698"/>
                    <a:pt x="447" y="680"/>
                  </a:cubicBezTo>
                  <a:cubicBezTo>
                    <a:pt x="543" y="619"/>
                    <a:pt x="558" y="518"/>
                    <a:pt x="516" y="420"/>
                  </a:cubicBezTo>
                  <a:cubicBezTo>
                    <a:pt x="463" y="302"/>
                    <a:pt x="401" y="188"/>
                    <a:pt x="329" y="81"/>
                  </a:cubicBezTo>
                  <a:cubicBezTo>
                    <a:pt x="298" y="30"/>
                    <a:pt x="243" y="1"/>
                    <a:pt x="186"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2;p37">
              <a:extLst>
                <a:ext uri="{FF2B5EF4-FFF2-40B4-BE49-F238E27FC236}">
                  <a16:creationId xmlns:a16="http://schemas.microsoft.com/office/drawing/2014/main" id="{DADE3150-FED1-EE8A-221C-F630435F81E0}"/>
                </a:ext>
              </a:extLst>
            </p:cNvPr>
            <p:cNvSpPr/>
            <p:nvPr/>
          </p:nvSpPr>
          <p:spPr>
            <a:xfrm>
              <a:off x="-2796200" y="-2417050"/>
              <a:ext cx="26100" cy="16525"/>
            </a:xfrm>
            <a:custGeom>
              <a:avLst/>
              <a:gdLst/>
              <a:ahLst/>
              <a:cxnLst/>
              <a:rect l="l" t="t" r="r" b="b"/>
              <a:pathLst>
                <a:path w="1044" h="661" fill="none" extrusionOk="0">
                  <a:moveTo>
                    <a:pt x="0" y="661"/>
                  </a:moveTo>
                  <a:cubicBezTo>
                    <a:pt x="0" y="661"/>
                    <a:pt x="335" y="1"/>
                    <a:pt x="1043" y="351"/>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83;p37">
              <a:extLst>
                <a:ext uri="{FF2B5EF4-FFF2-40B4-BE49-F238E27FC236}">
                  <a16:creationId xmlns:a16="http://schemas.microsoft.com/office/drawing/2014/main" id="{4029723E-F006-8DE2-85B9-2C72353C4CB7}"/>
                </a:ext>
              </a:extLst>
            </p:cNvPr>
            <p:cNvSpPr/>
            <p:nvPr/>
          </p:nvSpPr>
          <p:spPr>
            <a:xfrm>
              <a:off x="-2856700" y="-2357200"/>
              <a:ext cx="13825" cy="17850"/>
            </a:xfrm>
            <a:custGeom>
              <a:avLst/>
              <a:gdLst/>
              <a:ahLst/>
              <a:cxnLst/>
              <a:rect l="l" t="t" r="r" b="b"/>
              <a:pathLst>
                <a:path w="553" h="714" extrusionOk="0">
                  <a:moveTo>
                    <a:pt x="195" y="1"/>
                  </a:moveTo>
                  <a:cubicBezTo>
                    <a:pt x="97" y="1"/>
                    <a:pt x="0" y="88"/>
                    <a:pt x="32" y="209"/>
                  </a:cubicBezTo>
                  <a:lnTo>
                    <a:pt x="32" y="210"/>
                  </a:lnTo>
                  <a:cubicBezTo>
                    <a:pt x="67" y="350"/>
                    <a:pt x="115" y="488"/>
                    <a:pt x="173" y="622"/>
                  </a:cubicBezTo>
                  <a:cubicBezTo>
                    <a:pt x="200" y="683"/>
                    <a:pt x="269" y="713"/>
                    <a:pt x="335" y="713"/>
                  </a:cubicBezTo>
                  <a:cubicBezTo>
                    <a:pt x="362" y="713"/>
                    <a:pt x="387" y="709"/>
                    <a:pt x="410" y="699"/>
                  </a:cubicBezTo>
                  <a:cubicBezTo>
                    <a:pt x="488" y="666"/>
                    <a:pt x="552" y="565"/>
                    <a:pt x="520" y="475"/>
                  </a:cubicBezTo>
                  <a:cubicBezTo>
                    <a:pt x="469" y="340"/>
                    <a:pt x="407" y="207"/>
                    <a:pt x="334" y="82"/>
                  </a:cubicBezTo>
                  <a:cubicBezTo>
                    <a:pt x="300" y="25"/>
                    <a:pt x="247" y="1"/>
                    <a:pt x="195"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84;p37">
              <a:extLst>
                <a:ext uri="{FF2B5EF4-FFF2-40B4-BE49-F238E27FC236}">
                  <a16:creationId xmlns:a16="http://schemas.microsoft.com/office/drawing/2014/main" id="{FFFC46A8-DFA6-92E8-3EB2-033E134F2F8B}"/>
                </a:ext>
              </a:extLst>
            </p:cNvPr>
            <p:cNvSpPr/>
            <p:nvPr/>
          </p:nvSpPr>
          <p:spPr>
            <a:xfrm>
              <a:off x="-2882225" y="-2386000"/>
              <a:ext cx="32900" cy="23625"/>
            </a:xfrm>
            <a:custGeom>
              <a:avLst/>
              <a:gdLst/>
              <a:ahLst/>
              <a:cxnLst/>
              <a:rect l="l" t="t" r="r" b="b"/>
              <a:pathLst>
                <a:path w="1316" h="945" fill="none" extrusionOk="0">
                  <a:moveTo>
                    <a:pt x="1316" y="120"/>
                  </a:moveTo>
                  <a:cubicBezTo>
                    <a:pt x="1316" y="120"/>
                    <a:pt x="581" y="1"/>
                    <a:pt x="1" y="945"/>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85;p37">
              <a:extLst>
                <a:ext uri="{FF2B5EF4-FFF2-40B4-BE49-F238E27FC236}">
                  <a16:creationId xmlns:a16="http://schemas.microsoft.com/office/drawing/2014/main" id="{830F158D-004B-0BE4-F183-97E1745A80E2}"/>
                </a:ext>
              </a:extLst>
            </p:cNvPr>
            <p:cNvSpPr/>
            <p:nvPr/>
          </p:nvSpPr>
          <p:spPr>
            <a:xfrm>
              <a:off x="-2679375" y="-1913500"/>
              <a:ext cx="823775" cy="481425"/>
            </a:xfrm>
            <a:custGeom>
              <a:avLst/>
              <a:gdLst/>
              <a:ahLst/>
              <a:cxnLst/>
              <a:rect l="l" t="t" r="r" b="b"/>
              <a:pathLst>
                <a:path w="32951" h="19257" extrusionOk="0">
                  <a:moveTo>
                    <a:pt x="28165" y="0"/>
                  </a:moveTo>
                  <a:cubicBezTo>
                    <a:pt x="28165" y="0"/>
                    <a:pt x="16573" y="8567"/>
                    <a:pt x="14868" y="8567"/>
                  </a:cubicBezTo>
                  <a:cubicBezTo>
                    <a:pt x="14850" y="8567"/>
                    <a:pt x="14832" y="8566"/>
                    <a:pt x="14816" y="8564"/>
                  </a:cubicBezTo>
                  <a:cubicBezTo>
                    <a:pt x="13571" y="8405"/>
                    <a:pt x="9290" y="143"/>
                    <a:pt x="9290" y="143"/>
                  </a:cubicBezTo>
                  <a:lnTo>
                    <a:pt x="1" y="5793"/>
                  </a:lnTo>
                  <a:cubicBezTo>
                    <a:pt x="1" y="5793"/>
                    <a:pt x="6936" y="19256"/>
                    <a:pt x="14398" y="19256"/>
                  </a:cubicBezTo>
                  <a:cubicBezTo>
                    <a:pt x="21861" y="19256"/>
                    <a:pt x="32950" y="5796"/>
                    <a:pt x="32950" y="5796"/>
                  </a:cubicBezTo>
                  <a:lnTo>
                    <a:pt x="28165"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86;p37">
              <a:extLst>
                <a:ext uri="{FF2B5EF4-FFF2-40B4-BE49-F238E27FC236}">
                  <a16:creationId xmlns:a16="http://schemas.microsoft.com/office/drawing/2014/main" id="{DA1C8A29-F4B8-8E92-02CA-2335A507CF39}"/>
                </a:ext>
              </a:extLst>
            </p:cNvPr>
            <p:cNvSpPr/>
            <p:nvPr/>
          </p:nvSpPr>
          <p:spPr>
            <a:xfrm>
              <a:off x="-3187025" y="-2147950"/>
              <a:ext cx="709100" cy="956500"/>
            </a:xfrm>
            <a:custGeom>
              <a:avLst/>
              <a:gdLst/>
              <a:ahLst/>
              <a:cxnLst/>
              <a:rect l="l" t="t" r="r" b="b"/>
              <a:pathLst>
                <a:path w="28364" h="38260" extrusionOk="0">
                  <a:moveTo>
                    <a:pt x="8849" y="1"/>
                  </a:moveTo>
                  <a:cubicBezTo>
                    <a:pt x="8849" y="1"/>
                    <a:pt x="1784" y="7809"/>
                    <a:pt x="1020" y="16542"/>
                  </a:cubicBezTo>
                  <a:cubicBezTo>
                    <a:pt x="0" y="28214"/>
                    <a:pt x="674" y="38260"/>
                    <a:pt x="674" y="38260"/>
                  </a:cubicBezTo>
                  <a:lnTo>
                    <a:pt x="28364" y="36399"/>
                  </a:lnTo>
                  <a:cubicBezTo>
                    <a:pt x="28364" y="36399"/>
                    <a:pt x="26698" y="21124"/>
                    <a:pt x="25373" y="12184"/>
                  </a:cubicBezTo>
                  <a:cubicBezTo>
                    <a:pt x="23951" y="2587"/>
                    <a:pt x="16660" y="689"/>
                    <a:pt x="16660" y="689"/>
                  </a:cubicBezTo>
                  <a:cubicBezTo>
                    <a:pt x="16660" y="689"/>
                    <a:pt x="15565" y="1702"/>
                    <a:pt x="13128" y="1813"/>
                  </a:cubicBezTo>
                  <a:cubicBezTo>
                    <a:pt x="13015" y="1818"/>
                    <a:pt x="12904" y="1821"/>
                    <a:pt x="12796" y="1821"/>
                  </a:cubicBezTo>
                  <a:cubicBezTo>
                    <a:pt x="9858" y="1821"/>
                    <a:pt x="8849" y="1"/>
                    <a:pt x="8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7;p37">
              <a:extLst>
                <a:ext uri="{FF2B5EF4-FFF2-40B4-BE49-F238E27FC236}">
                  <a16:creationId xmlns:a16="http://schemas.microsoft.com/office/drawing/2014/main" id="{322F2E87-6B14-FCED-2D23-A76193C089AE}"/>
                </a:ext>
              </a:extLst>
            </p:cNvPr>
            <p:cNvSpPr/>
            <p:nvPr/>
          </p:nvSpPr>
          <p:spPr>
            <a:xfrm>
              <a:off x="-3003225" y="-1393350"/>
              <a:ext cx="393625" cy="28050"/>
            </a:xfrm>
            <a:custGeom>
              <a:avLst/>
              <a:gdLst/>
              <a:ahLst/>
              <a:cxnLst/>
              <a:rect l="l" t="t" r="r" b="b"/>
              <a:pathLst>
                <a:path w="15745" h="1122" extrusionOk="0">
                  <a:moveTo>
                    <a:pt x="834" y="1"/>
                  </a:moveTo>
                  <a:cubicBezTo>
                    <a:pt x="379" y="1"/>
                    <a:pt x="7" y="401"/>
                    <a:pt x="0" y="901"/>
                  </a:cubicBezTo>
                  <a:lnTo>
                    <a:pt x="15732" y="1121"/>
                  </a:lnTo>
                  <a:lnTo>
                    <a:pt x="15745" y="211"/>
                  </a:lnTo>
                  <a:lnTo>
                    <a:pt x="847" y="1"/>
                  </a:lnTo>
                  <a:cubicBezTo>
                    <a:pt x="843" y="1"/>
                    <a:pt x="838" y="1"/>
                    <a:pt x="834"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88;p37">
              <a:extLst>
                <a:ext uri="{FF2B5EF4-FFF2-40B4-BE49-F238E27FC236}">
                  <a16:creationId xmlns:a16="http://schemas.microsoft.com/office/drawing/2014/main" id="{3FC4B873-2251-C4FD-8EF9-310498134476}"/>
                </a:ext>
              </a:extLst>
            </p:cNvPr>
            <p:cNvSpPr/>
            <p:nvPr/>
          </p:nvSpPr>
          <p:spPr>
            <a:xfrm>
              <a:off x="-2679375" y="-1745800"/>
              <a:ext cx="634025" cy="386850"/>
            </a:xfrm>
            <a:custGeom>
              <a:avLst/>
              <a:gdLst/>
              <a:ahLst/>
              <a:cxnLst/>
              <a:rect l="l" t="t" r="r" b="b"/>
              <a:pathLst>
                <a:path w="25361" h="15474" extrusionOk="0">
                  <a:moveTo>
                    <a:pt x="5702" y="1"/>
                  </a:moveTo>
                  <a:cubicBezTo>
                    <a:pt x="5020" y="1"/>
                    <a:pt x="4413" y="481"/>
                    <a:pt x="4200" y="1191"/>
                  </a:cubicBezTo>
                  <a:lnTo>
                    <a:pt x="1" y="15181"/>
                  </a:lnTo>
                  <a:lnTo>
                    <a:pt x="20933" y="15474"/>
                  </a:lnTo>
                  <a:lnTo>
                    <a:pt x="25228" y="1157"/>
                  </a:lnTo>
                  <a:cubicBezTo>
                    <a:pt x="25360" y="721"/>
                    <a:pt x="25067" y="272"/>
                    <a:pt x="24646" y="266"/>
                  </a:cubicBezTo>
                  <a:lnTo>
                    <a:pt x="5723" y="1"/>
                  </a:lnTo>
                  <a:cubicBezTo>
                    <a:pt x="5716" y="1"/>
                    <a:pt x="5709" y="1"/>
                    <a:pt x="5702"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9;p37">
              <a:extLst>
                <a:ext uri="{FF2B5EF4-FFF2-40B4-BE49-F238E27FC236}">
                  <a16:creationId xmlns:a16="http://schemas.microsoft.com/office/drawing/2014/main" id="{5EA0F301-21C4-D77B-8BA5-85CB424F995E}"/>
                </a:ext>
              </a:extLst>
            </p:cNvPr>
            <p:cNvSpPr/>
            <p:nvPr/>
          </p:nvSpPr>
          <p:spPr>
            <a:xfrm>
              <a:off x="-2655875" y="-1745500"/>
              <a:ext cx="634025" cy="386875"/>
            </a:xfrm>
            <a:custGeom>
              <a:avLst/>
              <a:gdLst/>
              <a:ahLst/>
              <a:cxnLst/>
              <a:rect l="l" t="t" r="r" b="b"/>
              <a:pathLst>
                <a:path w="25361" h="15475" extrusionOk="0">
                  <a:moveTo>
                    <a:pt x="5701" y="1"/>
                  </a:moveTo>
                  <a:cubicBezTo>
                    <a:pt x="5021" y="1"/>
                    <a:pt x="4413" y="481"/>
                    <a:pt x="4200" y="1191"/>
                  </a:cubicBezTo>
                  <a:lnTo>
                    <a:pt x="0" y="15181"/>
                  </a:lnTo>
                  <a:lnTo>
                    <a:pt x="20932" y="15475"/>
                  </a:lnTo>
                  <a:lnTo>
                    <a:pt x="25229" y="1157"/>
                  </a:lnTo>
                  <a:cubicBezTo>
                    <a:pt x="25360" y="721"/>
                    <a:pt x="25068" y="273"/>
                    <a:pt x="24647" y="267"/>
                  </a:cubicBezTo>
                  <a:lnTo>
                    <a:pt x="5723" y="1"/>
                  </a:lnTo>
                  <a:cubicBezTo>
                    <a:pt x="5716" y="1"/>
                    <a:pt x="5709" y="1"/>
                    <a:pt x="5701" y="1"/>
                  </a:cubicBezTo>
                  <a:close/>
                </a:path>
              </a:pathLst>
            </a:cu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0;p37">
              <a:extLst>
                <a:ext uri="{FF2B5EF4-FFF2-40B4-BE49-F238E27FC236}">
                  <a16:creationId xmlns:a16="http://schemas.microsoft.com/office/drawing/2014/main" id="{CE5111C4-24C5-A764-47E7-D361B4404FC7}"/>
                </a:ext>
              </a:extLst>
            </p:cNvPr>
            <p:cNvSpPr/>
            <p:nvPr/>
          </p:nvSpPr>
          <p:spPr>
            <a:xfrm>
              <a:off x="-2357800" y="-1597750"/>
              <a:ext cx="76775" cy="59200"/>
            </a:xfrm>
            <a:custGeom>
              <a:avLst/>
              <a:gdLst/>
              <a:ahLst/>
              <a:cxnLst/>
              <a:rect l="l" t="t" r="r" b="b"/>
              <a:pathLst>
                <a:path w="3071" h="2368" extrusionOk="0">
                  <a:moveTo>
                    <a:pt x="1749" y="1"/>
                  </a:moveTo>
                  <a:cubicBezTo>
                    <a:pt x="984" y="1"/>
                    <a:pt x="264" y="517"/>
                    <a:pt x="133" y="1164"/>
                  </a:cubicBezTo>
                  <a:cubicBezTo>
                    <a:pt x="1" y="1818"/>
                    <a:pt x="523" y="2356"/>
                    <a:pt x="1297" y="2367"/>
                  </a:cubicBezTo>
                  <a:cubicBezTo>
                    <a:pt x="1305" y="2368"/>
                    <a:pt x="1314" y="2368"/>
                    <a:pt x="1322" y="2368"/>
                  </a:cubicBezTo>
                  <a:cubicBezTo>
                    <a:pt x="2087" y="2368"/>
                    <a:pt x="2808" y="1850"/>
                    <a:pt x="2938" y="1204"/>
                  </a:cubicBezTo>
                  <a:cubicBezTo>
                    <a:pt x="3070" y="549"/>
                    <a:pt x="2549" y="11"/>
                    <a:pt x="1774" y="1"/>
                  </a:cubicBezTo>
                  <a:cubicBezTo>
                    <a:pt x="1766" y="1"/>
                    <a:pt x="1757" y="1"/>
                    <a:pt x="1749"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1;p37">
              <a:extLst>
                <a:ext uri="{FF2B5EF4-FFF2-40B4-BE49-F238E27FC236}">
                  <a16:creationId xmlns:a16="http://schemas.microsoft.com/office/drawing/2014/main" id="{CDF4A193-1BB2-F836-DB93-1CEFA4ABC656}"/>
                </a:ext>
              </a:extLst>
            </p:cNvPr>
            <p:cNvSpPr/>
            <p:nvPr/>
          </p:nvSpPr>
          <p:spPr>
            <a:xfrm>
              <a:off x="-2770525" y="-2131500"/>
              <a:ext cx="389875" cy="354425"/>
            </a:xfrm>
            <a:custGeom>
              <a:avLst/>
              <a:gdLst/>
              <a:ahLst/>
              <a:cxnLst/>
              <a:rect l="l" t="t" r="r" b="b"/>
              <a:pathLst>
                <a:path w="15595" h="14177" extrusionOk="0">
                  <a:moveTo>
                    <a:pt x="914" y="1"/>
                  </a:moveTo>
                  <a:cubicBezTo>
                    <a:pt x="602" y="1"/>
                    <a:pt x="297" y="11"/>
                    <a:pt x="0" y="31"/>
                  </a:cubicBezTo>
                  <a:lnTo>
                    <a:pt x="8463" y="14177"/>
                  </a:lnTo>
                  <a:lnTo>
                    <a:pt x="15595" y="12361"/>
                  </a:lnTo>
                  <a:cubicBezTo>
                    <a:pt x="15595" y="12361"/>
                    <a:pt x="13425" y="5164"/>
                    <a:pt x="8249" y="1802"/>
                  </a:cubicBezTo>
                  <a:cubicBezTo>
                    <a:pt x="6507" y="672"/>
                    <a:pt x="3499" y="1"/>
                    <a:pt x="9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2;p37">
              <a:extLst>
                <a:ext uri="{FF2B5EF4-FFF2-40B4-BE49-F238E27FC236}">
                  <a16:creationId xmlns:a16="http://schemas.microsoft.com/office/drawing/2014/main" id="{54C7043A-1FB1-B8C1-ED72-4B282EA4096B}"/>
                </a:ext>
              </a:extLst>
            </p:cNvPr>
            <p:cNvSpPr/>
            <p:nvPr/>
          </p:nvSpPr>
          <p:spPr>
            <a:xfrm>
              <a:off x="-3407950" y="-1792550"/>
              <a:ext cx="627450" cy="526200"/>
            </a:xfrm>
            <a:custGeom>
              <a:avLst/>
              <a:gdLst/>
              <a:ahLst/>
              <a:cxnLst/>
              <a:rect l="l" t="t" r="r" b="b"/>
              <a:pathLst>
                <a:path w="25098" h="21048" extrusionOk="0">
                  <a:moveTo>
                    <a:pt x="4210" y="0"/>
                  </a:moveTo>
                  <a:cubicBezTo>
                    <a:pt x="4210" y="0"/>
                    <a:pt x="1" y="14052"/>
                    <a:pt x="3701" y="18675"/>
                  </a:cubicBezTo>
                  <a:cubicBezTo>
                    <a:pt x="5272" y="20636"/>
                    <a:pt x="12235" y="21047"/>
                    <a:pt x="17797" y="21047"/>
                  </a:cubicBezTo>
                  <a:cubicBezTo>
                    <a:pt x="21812" y="21047"/>
                    <a:pt x="25097" y="20833"/>
                    <a:pt x="25097" y="20833"/>
                  </a:cubicBezTo>
                  <a:lnTo>
                    <a:pt x="24546" y="13810"/>
                  </a:lnTo>
                  <a:cubicBezTo>
                    <a:pt x="24546" y="13810"/>
                    <a:pt x="13969" y="12293"/>
                    <a:pt x="13604" y="11086"/>
                  </a:cubicBezTo>
                  <a:cubicBezTo>
                    <a:pt x="13120" y="9484"/>
                    <a:pt x="15214" y="2131"/>
                    <a:pt x="15214" y="2131"/>
                  </a:cubicBezTo>
                  <a:lnTo>
                    <a:pt x="421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93;p37">
              <a:extLst>
                <a:ext uri="{FF2B5EF4-FFF2-40B4-BE49-F238E27FC236}">
                  <a16:creationId xmlns:a16="http://schemas.microsoft.com/office/drawing/2014/main" id="{4B0DB8E1-6AF1-610C-62F1-054089E0471B}"/>
                </a:ext>
              </a:extLst>
            </p:cNvPr>
            <p:cNvSpPr/>
            <p:nvPr/>
          </p:nvSpPr>
          <p:spPr>
            <a:xfrm>
              <a:off x="-2849450" y="-1449675"/>
              <a:ext cx="337525" cy="178025"/>
            </a:xfrm>
            <a:custGeom>
              <a:avLst/>
              <a:gdLst/>
              <a:ahLst/>
              <a:cxnLst/>
              <a:rect l="l" t="t" r="r" b="b"/>
              <a:pathLst>
                <a:path w="13501" h="7121" extrusionOk="0">
                  <a:moveTo>
                    <a:pt x="7977" y="4950"/>
                  </a:moveTo>
                  <a:cubicBezTo>
                    <a:pt x="7861" y="5000"/>
                    <a:pt x="7796" y="5028"/>
                    <a:pt x="7796" y="5028"/>
                  </a:cubicBezTo>
                  <a:cubicBezTo>
                    <a:pt x="7812" y="5007"/>
                    <a:pt x="7875" y="4981"/>
                    <a:pt x="7977" y="4950"/>
                  </a:cubicBezTo>
                  <a:close/>
                  <a:moveTo>
                    <a:pt x="1" y="1"/>
                  </a:moveTo>
                  <a:lnTo>
                    <a:pt x="966" y="7067"/>
                  </a:lnTo>
                  <a:cubicBezTo>
                    <a:pt x="966" y="7067"/>
                    <a:pt x="1593" y="7120"/>
                    <a:pt x="2600" y="7120"/>
                  </a:cubicBezTo>
                  <a:cubicBezTo>
                    <a:pt x="4033" y="7120"/>
                    <a:pt x="6238" y="7013"/>
                    <a:pt x="8509" y="6493"/>
                  </a:cubicBezTo>
                  <a:cubicBezTo>
                    <a:pt x="8948" y="6391"/>
                    <a:pt x="11456" y="5237"/>
                    <a:pt x="11692" y="4587"/>
                  </a:cubicBezTo>
                  <a:lnTo>
                    <a:pt x="11692" y="4587"/>
                  </a:lnTo>
                  <a:cubicBezTo>
                    <a:pt x="12216" y="4271"/>
                    <a:pt x="12594" y="3973"/>
                    <a:pt x="12684" y="3756"/>
                  </a:cubicBezTo>
                  <a:lnTo>
                    <a:pt x="12684" y="3756"/>
                  </a:lnTo>
                  <a:cubicBezTo>
                    <a:pt x="13188" y="3553"/>
                    <a:pt x="13501" y="3337"/>
                    <a:pt x="13447" y="3115"/>
                  </a:cubicBezTo>
                  <a:cubicBezTo>
                    <a:pt x="13415" y="2984"/>
                    <a:pt x="13149" y="2924"/>
                    <a:pt x="12748" y="2910"/>
                  </a:cubicBezTo>
                  <a:lnTo>
                    <a:pt x="12748" y="2910"/>
                  </a:lnTo>
                  <a:cubicBezTo>
                    <a:pt x="12800" y="2860"/>
                    <a:pt x="12825" y="2805"/>
                    <a:pt x="12817" y="2744"/>
                  </a:cubicBezTo>
                  <a:cubicBezTo>
                    <a:pt x="12766" y="2357"/>
                    <a:pt x="11354" y="2213"/>
                    <a:pt x="10447" y="2213"/>
                  </a:cubicBezTo>
                  <a:cubicBezTo>
                    <a:pt x="10434" y="2213"/>
                    <a:pt x="10420" y="2213"/>
                    <a:pt x="10407" y="2213"/>
                  </a:cubicBezTo>
                  <a:cubicBezTo>
                    <a:pt x="10398" y="2213"/>
                    <a:pt x="10388" y="2213"/>
                    <a:pt x="10379" y="2213"/>
                  </a:cubicBezTo>
                  <a:cubicBezTo>
                    <a:pt x="9360" y="2213"/>
                    <a:pt x="7597" y="2056"/>
                    <a:pt x="7451" y="1760"/>
                  </a:cubicBezTo>
                  <a:cubicBezTo>
                    <a:pt x="7348" y="1550"/>
                    <a:pt x="9698" y="1272"/>
                    <a:pt x="9732" y="869"/>
                  </a:cubicBezTo>
                  <a:cubicBezTo>
                    <a:pt x="9767" y="452"/>
                    <a:pt x="1554" y="39"/>
                    <a:pt x="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94;p37">
              <a:extLst>
                <a:ext uri="{FF2B5EF4-FFF2-40B4-BE49-F238E27FC236}">
                  <a16:creationId xmlns:a16="http://schemas.microsoft.com/office/drawing/2014/main" id="{49F6BF85-4CC1-AE44-4DD6-6DD8E3B6FC61}"/>
                </a:ext>
              </a:extLst>
            </p:cNvPr>
            <p:cNvSpPr/>
            <p:nvPr/>
          </p:nvSpPr>
          <p:spPr>
            <a:xfrm>
              <a:off x="-2637575" y="-1372025"/>
              <a:ext cx="96050" cy="9525"/>
            </a:xfrm>
            <a:custGeom>
              <a:avLst/>
              <a:gdLst/>
              <a:ahLst/>
              <a:cxnLst/>
              <a:rect l="l" t="t" r="r" b="b"/>
              <a:pathLst>
                <a:path w="3842" h="381" extrusionOk="0">
                  <a:moveTo>
                    <a:pt x="3487" y="1"/>
                  </a:moveTo>
                  <a:cubicBezTo>
                    <a:pt x="3282" y="1"/>
                    <a:pt x="3077" y="7"/>
                    <a:pt x="2873" y="16"/>
                  </a:cubicBezTo>
                  <a:cubicBezTo>
                    <a:pt x="2553" y="31"/>
                    <a:pt x="2231" y="56"/>
                    <a:pt x="1913" y="83"/>
                  </a:cubicBezTo>
                  <a:cubicBezTo>
                    <a:pt x="1593" y="112"/>
                    <a:pt x="1274" y="147"/>
                    <a:pt x="956" y="190"/>
                  </a:cubicBezTo>
                  <a:cubicBezTo>
                    <a:pt x="636" y="232"/>
                    <a:pt x="319" y="278"/>
                    <a:pt x="0" y="342"/>
                  </a:cubicBezTo>
                  <a:cubicBezTo>
                    <a:pt x="162" y="361"/>
                    <a:pt x="323" y="371"/>
                    <a:pt x="484" y="376"/>
                  </a:cubicBezTo>
                  <a:cubicBezTo>
                    <a:pt x="566" y="379"/>
                    <a:pt x="646" y="380"/>
                    <a:pt x="727" y="380"/>
                  </a:cubicBezTo>
                  <a:cubicBezTo>
                    <a:pt x="807" y="380"/>
                    <a:pt x="889" y="380"/>
                    <a:pt x="969" y="379"/>
                  </a:cubicBezTo>
                  <a:cubicBezTo>
                    <a:pt x="1292" y="373"/>
                    <a:pt x="1613" y="352"/>
                    <a:pt x="1935" y="323"/>
                  </a:cubicBezTo>
                  <a:cubicBezTo>
                    <a:pt x="2255" y="294"/>
                    <a:pt x="2575" y="255"/>
                    <a:pt x="2893" y="206"/>
                  </a:cubicBezTo>
                  <a:cubicBezTo>
                    <a:pt x="3052" y="179"/>
                    <a:pt x="3210" y="152"/>
                    <a:pt x="3369" y="120"/>
                  </a:cubicBezTo>
                  <a:cubicBezTo>
                    <a:pt x="3528" y="88"/>
                    <a:pt x="3685" y="53"/>
                    <a:pt x="3842" y="8"/>
                  </a:cubicBezTo>
                  <a:cubicBezTo>
                    <a:pt x="3723" y="3"/>
                    <a:pt x="3605" y="1"/>
                    <a:pt x="3487"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95;p37">
              <a:extLst>
                <a:ext uri="{FF2B5EF4-FFF2-40B4-BE49-F238E27FC236}">
                  <a16:creationId xmlns:a16="http://schemas.microsoft.com/office/drawing/2014/main" id="{B60C5DD9-275E-FEF9-77E7-82E143211240}"/>
                </a:ext>
              </a:extLst>
            </p:cNvPr>
            <p:cNvSpPr/>
            <p:nvPr/>
          </p:nvSpPr>
          <p:spPr>
            <a:xfrm>
              <a:off x="-2655250" y="-1348925"/>
              <a:ext cx="102575" cy="21125"/>
            </a:xfrm>
            <a:custGeom>
              <a:avLst/>
              <a:gdLst/>
              <a:ahLst/>
              <a:cxnLst/>
              <a:rect l="l" t="t" r="r" b="b"/>
              <a:pathLst>
                <a:path w="4103" h="845" extrusionOk="0">
                  <a:moveTo>
                    <a:pt x="4102" y="0"/>
                  </a:moveTo>
                  <a:lnTo>
                    <a:pt x="4102" y="0"/>
                  </a:lnTo>
                  <a:cubicBezTo>
                    <a:pt x="3753" y="47"/>
                    <a:pt x="3410" y="111"/>
                    <a:pt x="3066" y="176"/>
                  </a:cubicBezTo>
                  <a:lnTo>
                    <a:pt x="2937" y="202"/>
                  </a:lnTo>
                  <a:lnTo>
                    <a:pt x="2809" y="229"/>
                  </a:lnTo>
                  <a:cubicBezTo>
                    <a:pt x="2725" y="245"/>
                    <a:pt x="2639" y="263"/>
                    <a:pt x="2553" y="281"/>
                  </a:cubicBezTo>
                  <a:cubicBezTo>
                    <a:pt x="2469" y="300"/>
                    <a:pt x="2383" y="317"/>
                    <a:pt x="2298" y="336"/>
                  </a:cubicBezTo>
                  <a:cubicBezTo>
                    <a:pt x="2214" y="354"/>
                    <a:pt x="2128" y="373"/>
                    <a:pt x="2044" y="390"/>
                  </a:cubicBezTo>
                  <a:lnTo>
                    <a:pt x="1026" y="614"/>
                  </a:lnTo>
                  <a:cubicBezTo>
                    <a:pt x="685" y="688"/>
                    <a:pt x="346" y="762"/>
                    <a:pt x="0" y="828"/>
                  </a:cubicBezTo>
                  <a:cubicBezTo>
                    <a:pt x="87" y="835"/>
                    <a:pt x="176" y="842"/>
                    <a:pt x="265" y="844"/>
                  </a:cubicBezTo>
                  <a:cubicBezTo>
                    <a:pt x="282" y="844"/>
                    <a:pt x="299" y="844"/>
                    <a:pt x="316" y="844"/>
                  </a:cubicBezTo>
                  <a:cubicBezTo>
                    <a:pt x="387" y="844"/>
                    <a:pt x="458" y="842"/>
                    <a:pt x="530" y="841"/>
                  </a:cubicBezTo>
                  <a:cubicBezTo>
                    <a:pt x="551" y="841"/>
                    <a:pt x="573" y="841"/>
                    <a:pt x="595" y="839"/>
                  </a:cubicBezTo>
                  <a:lnTo>
                    <a:pt x="662" y="835"/>
                  </a:lnTo>
                  <a:lnTo>
                    <a:pt x="793" y="826"/>
                  </a:lnTo>
                  <a:cubicBezTo>
                    <a:pt x="837" y="823"/>
                    <a:pt x="882" y="821"/>
                    <a:pt x="925" y="815"/>
                  </a:cubicBezTo>
                  <a:cubicBezTo>
                    <a:pt x="969" y="810"/>
                    <a:pt x="1013" y="806"/>
                    <a:pt x="1056" y="800"/>
                  </a:cubicBezTo>
                  <a:cubicBezTo>
                    <a:pt x="1231" y="783"/>
                    <a:pt x="1405" y="755"/>
                    <a:pt x="1578" y="726"/>
                  </a:cubicBezTo>
                  <a:cubicBezTo>
                    <a:pt x="1666" y="711"/>
                    <a:pt x="1752" y="695"/>
                    <a:pt x="1837" y="679"/>
                  </a:cubicBezTo>
                  <a:cubicBezTo>
                    <a:pt x="1923" y="662"/>
                    <a:pt x="2009" y="645"/>
                    <a:pt x="2095" y="626"/>
                  </a:cubicBezTo>
                  <a:cubicBezTo>
                    <a:pt x="2181" y="607"/>
                    <a:pt x="2266" y="588"/>
                    <a:pt x="2351" y="567"/>
                  </a:cubicBezTo>
                  <a:cubicBezTo>
                    <a:pt x="2435" y="546"/>
                    <a:pt x="2521" y="525"/>
                    <a:pt x="2605" y="503"/>
                  </a:cubicBezTo>
                  <a:cubicBezTo>
                    <a:pt x="2776" y="458"/>
                    <a:pt x="2944" y="412"/>
                    <a:pt x="3112" y="361"/>
                  </a:cubicBezTo>
                  <a:cubicBezTo>
                    <a:pt x="3279" y="309"/>
                    <a:pt x="3446" y="255"/>
                    <a:pt x="3612" y="195"/>
                  </a:cubicBezTo>
                  <a:cubicBezTo>
                    <a:pt x="3776" y="135"/>
                    <a:pt x="3941" y="73"/>
                    <a:pt x="4102" y="0"/>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96;p37">
              <a:extLst>
                <a:ext uri="{FF2B5EF4-FFF2-40B4-BE49-F238E27FC236}">
                  <a16:creationId xmlns:a16="http://schemas.microsoft.com/office/drawing/2014/main" id="{E204C2A1-10DB-2422-4C08-8DCF8EF93AF4}"/>
                </a:ext>
              </a:extLst>
            </p:cNvPr>
            <p:cNvSpPr/>
            <p:nvPr/>
          </p:nvSpPr>
          <p:spPr>
            <a:xfrm>
              <a:off x="-2661850" y="-1325775"/>
              <a:ext cx="90075" cy="24575"/>
            </a:xfrm>
            <a:custGeom>
              <a:avLst/>
              <a:gdLst/>
              <a:ahLst/>
              <a:cxnLst/>
              <a:rect l="l" t="t" r="r" b="b"/>
              <a:pathLst>
                <a:path w="3603" h="983" extrusionOk="0">
                  <a:moveTo>
                    <a:pt x="3602" y="1"/>
                  </a:moveTo>
                  <a:lnTo>
                    <a:pt x="3602" y="1"/>
                  </a:lnTo>
                  <a:cubicBezTo>
                    <a:pt x="3291" y="50"/>
                    <a:pt x="2986" y="119"/>
                    <a:pt x="2685" y="194"/>
                  </a:cubicBezTo>
                  <a:cubicBezTo>
                    <a:pt x="2382" y="268"/>
                    <a:pt x="2082" y="350"/>
                    <a:pt x="1784" y="433"/>
                  </a:cubicBezTo>
                  <a:cubicBezTo>
                    <a:pt x="1486" y="517"/>
                    <a:pt x="1189" y="606"/>
                    <a:pt x="893" y="697"/>
                  </a:cubicBezTo>
                  <a:cubicBezTo>
                    <a:pt x="594" y="789"/>
                    <a:pt x="299" y="882"/>
                    <a:pt x="1" y="983"/>
                  </a:cubicBezTo>
                  <a:cubicBezTo>
                    <a:pt x="81" y="983"/>
                    <a:pt x="159" y="980"/>
                    <a:pt x="238" y="974"/>
                  </a:cubicBezTo>
                  <a:cubicBezTo>
                    <a:pt x="317" y="969"/>
                    <a:pt x="394" y="961"/>
                    <a:pt x="472" y="952"/>
                  </a:cubicBezTo>
                  <a:cubicBezTo>
                    <a:pt x="551" y="945"/>
                    <a:pt x="628" y="932"/>
                    <a:pt x="705" y="920"/>
                  </a:cubicBezTo>
                  <a:cubicBezTo>
                    <a:pt x="783" y="908"/>
                    <a:pt x="861" y="897"/>
                    <a:pt x="938" y="881"/>
                  </a:cubicBezTo>
                  <a:cubicBezTo>
                    <a:pt x="1245" y="824"/>
                    <a:pt x="1549" y="750"/>
                    <a:pt x="1850" y="665"/>
                  </a:cubicBezTo>
                  <a:cubicBezTo>
                    <a:pt x="2151" y="580"/>
                    <a:pt x="2448" y="484"/>
                    <a:pt x="2740" y="375"/>
                  </a:cubicBezTo>
                  <a:cubicBezTo>
                    <a:pt x="2887" y="319"/>
                    <a:pt x="3032" y="261"/>
                    <a:pt x="3176" y="200"/>
                  </a:cubicBezTo>
                  <a:cubicBezTo>
                    <a:pt x="3319" y="139"/>
                    <a:pt x="3463" y="75"/>
                    <a:pt x="3602"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97;p37">
              <a:extLst>
                <a:ext uri="{FF2B5EF4-FFF2-40B4-BE49-F238E27FC236}">
                  <a16:creationId xmlns:a16="http://schemas.microsoft.com/office/drawing/2014/main" id="{EA47B0E7-D317-81E8-C235-ABE3E6E5643F}"/>
                </a:ext>
              </a:extLst>
            </p:cNvPr>
            <p:cNvSpPr/>
            <p:nvPr/>
          </p:nvSpPr>
          <p:spPr>
            <a:xfrm>
              <a:off x="-3334475" y="-2147950"/>
              <a:ext cx="369125" cy="448550"/>
            </a:xfrm>
            <a:custGeom>
              <a:avLst/>
              <a:gdLst/>
              <a:ahLst/>
              <a:cxnLst/>
              <a:rect l="l" t="t" r="r" b="b"/>
              <a:pathLst>
                <a:path w="14765" h="17942" extrusionOk="0">
                  <a:moveTo>
                    <a:pt x="14747" y="1"/>
                  </a:moveTo>
                  <a:cubicBezTo>
                    <a:pt x="14747" y="1"/>
                    <a:pt x="9145" y="377"/>
                    <a:pt x="7014" y="1982"/>
                  </a:cubicBezTo>
                  <a:cubicBezTo>
                    <a:pt x="1308" y="6277"/>
                    <a:pt x="0" y="14679"/>
                    <a:pt x="0" y="14679"/>
                  </a:cubicBezTo>
                  <a:lnTo>
                    <a:pt x="12515" y="17942"/>
                  </a:lnTo>
                  <a:lnTo>
                    <a:pt x="14764" y="11034"/>
                  </a:lnTo>
                  <a:lnTo>
                    <a:pt x="14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98;p37">
              <a:extLst>
                <a:ext uri="{FF2B5EF4-FFF2-40B4-BE49-F238E27FC236}">
                  <a16:creationId xmlns:a16="http://schemas.microsoft.com/office/drawing/2014/main" id="{3EAEA60D-26AC-A1D8-AB6E-7656F10E5A04}"/>
                </a:ext>
              </a:extLst>
            </p:cNvPr>
            <p:cNvSpPr/>
            <p:nvPr/>
          </p:nvSpPr>
          <p:spPr>
            <a:xfrm>
              <a:off x="-3034250" y="-1843400"/>
              <a:ext cx="42825" cy="144850"/>
            </a:xfrm>
            <a:custGeom>
              <a:avLst/>
              <a:gdLst/>
              <a:ahLst/>
              <a:cxnLst/>
              <a:rect l="l" t="t" r="r" b="b"/>
              <a:pathLst>
                <a:path w="1713" h="5794" fill="none" extrusionOk="0">
                  <a:moveTo>
                    <a:pt x="0" y="5793"/>
                  </a:moveTo>
                  <a:cubicBezTo>
                    <a:pt x="655" y="2592"/>
                    <a:pt x="1712" y="1"/>
                    <a:pt x="1712"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9;p37">
              <a:extLst>
                <a:ext uri="{FF2B5EF4-FFF2-40B4-BE49-F238E27FC236}">
                  <a16:creationId xmlns:a16="http://schemas.microsoft.com/office/drawing/2014/main" id="{CD178066-C3B1-981D-0EF2-87B91749E423}"/>
                </a:ext>
              </a:extLst>
            </p:cNvPr>
            <p:cNvSpPr/>
            <p:nvPr/>
          </p:nvSpPr>
          <p:spPr>
            <a:xfrm>
              <a:off x="-2594275" y="-1975875"/>
              <a:ext cx="51600" cy="193500"/>
            </a:xfrm>
            <a:custGeom>
              <a:avLst/>
              <a:gdLst/>
              <a:ahLst/>
              <a:cxnLst/>
              <a:rect l="l" t="t" r="r" b="b"/>
              <a:pathLst>
                <a:path w="2064" h="7740" fill="none" extrusionOk="0">
                  <a:moveTo>
                    <a:pt x="2063" y="7739"/>
                  </a:moveTo>
                  <a:cubicBezTo>
                    <a:pt x="1154" y="2942"/>
                    <a:pt x="1" y="1"/>
                    <a:pt x="1"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00;p37">
              <a:extLst>
                <a:ext uri="{FF2B5EF4-FFF2-40B4-BE49-F238E27FC236}">
                  <a16:creationId xmlns:a16="http://schemas.microsoft.com/office/drawing/2014/main" id="{91346E5D-268E-85FA-6785-D4B256F8CD8A}"/>
                </a:ext>
              </a:extLst>
            </p:cNvPr>
            <p:cNvSpPr/>
            <p:nvPr/>
          </p:nvSpPr>
          <p:spPr>
            <a:xfrm>
              <a:off x="-3323425" y="-1829750"/>
              <a:ext cx="299125" cy="88400"/>
            </a:xfrm>
            <a:custGeom>
              <a:avLst/>
              <a:gdLst/>
              <a:ahLst/>
              <a:cxnLst/>
              <a:rect l="l" t="t" r="r" b="b"/>
              <a:pathLst>
                <a:path w="11965" h="3536" fill="none" extrusionOk="0">
                  <a:moveTo>
                    <a:pt x="0" y="0"/>
                  </a:moveTo>
                  <a:lnTo>
                    <a:pt x="11964" y="353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01;p37">
              <a:extLst>
                <a:ext uri="{FF2B5EF4-FFF2-40B4-BE49-F238E27FC236}">
                  <a16:creationId xmlns:a16="http://schemas.microsoft.com/office/drawing/2014/main" id="{912D144F-B6C1-8F1E-7D8D-609CE74293C4}"/>
                </a:ext>
              </a:extLst>
            </p:cNvPr>
            <p:cNvSpPr/>
            <p:nvPr/>
          </p:nvSpPr>
          <p:spPr>
            <a:xfrm>
              <a:off x="-2551025" y="-1864850"/>
              <a:ext cx="154675" cy="41625"/>
            </a:xfrm>
            <a:custGeom>
              <a:avLst/>
              <a:gdLst/>
              <a:ahLst/>
              <a:cxnLst/>
              <a:rect l="l" t="t" r="r" b="b"/>
              <a:pathLst>
                <a:path w="6187" h="1665" fill="none" extrusionOk="0">
                  <a:moveTo>
                    <a:pt x="6186" y="1"/>
                  </a:moveTo>
                  <a:lnTo>
                    <a:pt x="0" y="166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02;p37">
              <a:extLst>
                <a:ext uri="{FF2B5EF4-FFF2-40B4-BE49-F238E27FC236}">
                  <a16:creationId xmlns:a16="http://schemas.microsoft.com/office/drawing/2014/main" id="{D69C3F83-AAC9-F07A-10E7-8707A5D8A2A5}"/>
                </a:ext>
              </a:extLst>
            </p:cNvPr>
            <p:cNvSpPr/>
            <p:nvPr/>
          </p:nvSpPr>
          <p:spPr>
            <a:xfrm>
              <a:off x="-2995625" y="-2145050"/>
              <a:ext cx="260800" cy="73350"/>
            </a:xfrm>
            <a:custGeom>
              <a:avLst/>
              <a:gdLst/>
              <a:ahLst/>
              <a:cxnLst/>
              <a:rect l="l" t="t" r="r" b="b"/>
              <a:pathLst>
                <a:path w="10432" h="2934" fill="none" extrusionOk="0">
                  <a:moveTo>
                    <a:pt x="0" y="1"/>
                  </a:moveTo>
                  <a:cubicBezTo>
                    <a:pt x="0" y="1"/>
                    <a:pt x="1498" y="2933"/>
                    <a:pt x="5872" y="2640"/>
                  </a:cubicBezTo>
                  <a:cubicBezTo>
                    <a:pt x="10246" y="2346"/>
                    <a:pt x="10431" y="548"/>
                    <a:pt x="10431" y="548"/>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03;p37">
              <a:extLst>
                <a:ext uri="{FF2B5EF4-FFF2-40B4-BE49-F238E27FC236}">
                  <a16:creationId xmlns:a16="http://schemas.microsoft.com/office/drawing/2014/main" id="{1C8EFC04-C3A6-573B-7C70-6F4B59C249EF}"/>
                </a:ext>
              </a:extLst>
            </p:cNvPr>
            <p:cNvSpPr/>
            <p:nvPr/>
          </p:nvSpPr>
          <p:spPr>
            <a:xfrm>
              <a:off x="-2054400" y="-2035750"/>
              <a:ext cx="347675" cy="335925"/>
            </a:xfrm>
            <a:custGeom>
              <a:avLst/>
              <a:gdLst/>
              <a:ahLst/>
              <a:cxnLst/>
              <a:rect l="l" t="t" r="r" b="b"/>
              <a:pathLst>
                <a:path w="13907" h="13437" extrusionOk="0">
                  <a:moveTo>
                    <a:pt x="11611" y="1"/>
                  </a:moveTo>
                  <a:cubicBezTo>
                    <a:pt x="11076" y="1"/>
                    <a:pt x="8701" y="2418"/>
                    <a:pt x="8323" y="2418"/>
                  </a:cubicBezTo>
                  <a:cubicBezTo>
                    <a:pt x="8320" y="2418"/>
                    <a:pt x="8317" y="2418"/>
                    <a:pt x="8314" y="2418"/>
                  </a:cubicBezTo>
                  <a:cubicBezTo>
                    <a:pt x="7951" y="2374"/>
                    <a:pt x="9092" y="1159"/>
                    <a:pt x="8677" y="1028"/>
                  </a:cubicBezTo>
                  <a:cubicBezTo>
                    <a:pt x="8673" y="1027"/>
                    <a:pt x="8668" y="1026"/>
                    <a:pt x="8662" y="1026"/>
                  </a:cubicBezTo>
                  <a:cubicBezTo>
                    <a:pt x="8095" y="1026"/>
                    <a:pt x="1" y="7315"/>
                    <a:pt x="1" y="7315"/>
                  </a:cubicBezTo>
                  <a:lnTo>
                    <a:pt x="5354" y="13436"/>
                  </a:lnTo>
                  <a:cubicBezTo>
                    <a:pt x="9329" y="9471"/>
                    <a:pt x="13907" y="3616"/>
                    <a:pt x="13560" y="3299"/>
                  </a:cubicBezTo>
                  <a:cubicBezTo>
                    <a:pt x="13534" y="3275"/>
                    <a:pt x="13496" y="3263"/>
                    <a:pt x="13449" y="3263"/>
                  </a:cubicBezTo>
                  <a:cubicBezTo>
                    <a:pt x="12894" y="3263"/>
                    <a:pt x="11060" y="4873"/>
                    <a:pt x="11060" y="4873"/>
                  </a:cubicBezTo>
                  <a:cubicBezTo>
                    <a:pt x="11060" y="4873"/>
                    <a:pt x="13805" y="2266"/>
                    <a:pt x="13543" y="1958"/>
                  </a:cubicBezTo>
                  <a:cubicBezTo>
                    <a:pt x="13526" y="1938"/>
                    <a:pt x="13498" y="1929"/>
                    <a:pt x="13459" y="1929"/>
                  </a:cubicBezTo>
                  <a:cubicBezTo>
                    <a:pt x="12897" y="1929"/>
                    <a:pt x="10176" y="3916"/>
                    <a:pt x="10176" y="3916"/>
                  </a:cubicBezTo>
                  <a:cubicBezTo>
                    <a:pt x="10176" y="3916"/>
                    <a:pt x="13248" y="979"/>
                    <a:pt x="12989" y="687"/>
                  </a:cubicBezTo>
                  <a:cubicBezTo>
                    <a:pt x="12962" y="657"/>
                    <a:pt x="12921" y="643"/>
                    <a:pt x="12868" y="643"/>
                  </a:cubicBezTo>
                  <a:cubicBezTo>
                    <a:pt x="12186" y="643"/>
                    <a:pt x="9495" y="2905"/>
                    <a:pt x="9495" y="2905"/>
                  </a:cubicBezTo>
                  <a:cubicBezTo>
                    <a:pt x="9495" y="2905"/>
                    <a:pt x="12187" y="343"/>
                    <a:pt x="11672" y="16"/>
                  </a:cubicBezTo>
                  <a:cubicBezTo>
                    <a:pt x="11656" y="6"/>
                    <a:pt x="11636" y="1"/>
                    <a:pt x="1161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04;p37">
              <a:extLst>
                <a:ext uri="{FF2B5EF4-FFF2-40B4-BE49-F238E27FC236}">
                  <a16:creationId xmlns:a16="http://schemas.microsoft.com/office/drawing/2014/main" id="{D75FAA4A-0A0A-E96B-14E9-996E35099609}"/>
                </a:ext>
              </a:extLst>
            </p:cNvPr>
            <p:cNvSpPr/>
            <p:nvPr/>
          </p:nvSpPr>
          <p:spPr>
            <a:xfrm>
              <a:off x="-1895000" y="-1966350"/>
              <a:ext cx="33825" cy="66175"/>
            </a:xfrm>
            <a:custGeom>
              <a:avLst/>
              <a:gdLst/>
              <a:ahLst/>
              <a:cxnLst/>
              <a:rect l="l" t="t" r="r" b="b"/>
              <a:pathLst>
                <a:path w="1353" h="2647" fill="none" extrusionOk="0">
                  <a:moveTo>
                    <a:pt x="1353" y="1"/>
                  </a:moveTo>
                  <a:cubicBezTo>
                    <a:pt x="1353" y="1"/>
                    <a:pt x="754" y="1495"/>
                    <a:pt x="0" y="2647"/>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05;p37">
              <a:extLst>
                <a:ext uri="{FF2B5EF4-FFF2-40B4-BE49-F238E27FC236}">
                  <a16:creationId xmlns:a16="http://schemas.microsoft.com/office/drawing/2014/main" id="{8EB342D9-8808-C45A-8289-BF0E30148581}"/>
                </a:ext>
              </a:extLst>
            </p:cNvPr>
            <p:cNvSpPr/>
            <p:nvPr/>
          </p:nvSpPr>
          <p:spPr>
            <a:xfrm>
              <a:off x="-1869775" y="-1909100"/>
              <a:ext cx="78825" cy="26450"/>
            </a:xfrm>
            <a:custGeom>
              <a:avLst/>
              <a:gdLst/>
              <a:ahLst/>
              <a:cxnLst/>
              <a:rect l="l" t="t" r="r" b="b"/>
              <a:pathLst>
                <a:path w="3153" h="1058" fill="none" extrusionOk="0">
                  <a:moveTo>
                    <a:pt x="1" y="1058"/>
                  </a:moveTo>
                  <a:cubicBezTo>
                    <a:pt x="882" y="158"/>
                    <a:pt x="2053" y="0"/>
                    <a:pt x="3153" y="5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06;p37">
              <a:extLst>
                <a:ext uri="{FF2B5EF4-FFF2-40B4-BE49-F238E27FC236}">
                  <a16:creationId xmlns:a16="http://schemas.microsoft.com/office/drawing/2014/main" id="{FA7D0960-F150-F2F2-0389-CC76BF9C94F5}"/>
                </a:ext>
              </a:extLst>
            </p:cNvPr>
            <p:cNvSpPr/>
            <p:nvPr/>
          </p:nvSpPr>
          <p:spPr>
            <a:xfrm>
              <a:off x="-2885300" y="-1478500"/>
              <a:ext cx="1587175" cy="724950"/>
            </a:xfrm>
            <a:custGeom>
              <a:avLst/>
              <a:gdLst/>
              <a:ahLst/>
              <a:cxnLst/>
              <a:rect l="l" t="t" r="r" b="b"/>
              <a:pathLst>
                <a:path w="63487" h="28998" extrusionOk="0">
                  <a:moveTo>
                    <a:pt x="35633" y="0"/>
                  </a:moveTo>
                  <a:cubicBezTo>
                    <a:pt x="35458" y="0"/>
                    <a:pt x="35283" y="6"/>
                    <a:pt x="35107" y="18"/>
                  </a:cubicBezTo>
                  <a:cubicBezTo>
                    <a:pt x="30978" y="296"/>
                    <a:pt x="7620" y="9394"/>
                    <a:pt x="7620" y="9394"/>
                  </a:cubicBezTo>
                  <a:lnTo>
                    <a:pt x="700" y="22154"/>
                  </a:lnTo>
                  <a:cubicBezTo>
                    <a:pt x="700" y="22154"/>
                    <a:pt x="1" y="26345"/>
                    <a:pt x="4072" y="26345"/>
                  </a:cubicBezTo>
                  <a:cubicBezTo>
                    <a:pt x="4211" y="26345"/>
                    <a:pt x="4355" y="26340"/>
                    <a:pt x="4505" y="26330"/>
                  </a:cubicBezTo>
                  <a:cubicBezTo>
                    <a:pt x="15575" y="25587"/>
                    <a:pt x="33221" y="12398"/>
                    <a:pt x="33221" y="12398"/>
                  </a:cubicBezTo>
                  <a:lnTo>
                    <a:pt x="54666" y="28998"/>
                  </a:lnTo>
                  <a:lnTo>
                    <a:pt x="63487" y="19587"/>
                  </a:lnTo>
                  <a:cubicBezTo>
                    <a:pt x="63487" y="19587"/>
                    <a:pt x="48971" y="7471"/>
                    <a:pt x="44702" y="4195"/>
                  </a:cubicBezTo>
                  <a:cubicBezTo>
                    <a:pt x="42997" y="2888"/>
                    <a:pt x="39548" y="0"/>
                    <a:pt x="35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07;p37">
              <a:extLst>
                <a:ext uri="{FF2B5EF4-FFF2-40B4-BE49-F238E27FC236}">
                  <a16:creationId xmlns:a16="http://schemas.microsoft.com/office/drawing/2014/main" id="{98917782-9ED3-AC8D-59CF-31F8671E49C5}"/>
                </a:ext>
              </a:extLst>
            </p:cNvPr>
            <p:cNvSpPr/>
            <p:nvPr/>
          </p:nvSpPr>
          <p:spPr>
            <a:xfrm>
              <a:off x="-2776725" y="-1222825"/>
              <a:ext cx="1287025" cy="438400"/>
            </a:xfrm>
            <a:custGeom>
              <a:avLst/>
              <a:gdLst/>
              <a:ahLst/>
              <a:cxnLst/>
              <a:rect l="l" t="t" r="r" b="b"/>
              <a:pathLst>
                <a:path w="51481" h="17536" fill="none" extrusionOk="0">
                  <a:moveTo>
                    <a:pt x="1" y="13697"/>
                  </a:moveTo>
                  <a:cubicBezTo>
                    <a:pt x="9546" y="13056"/>
                    <a:pt x="23946" y="2670"/>
                    <a:pt x="27768" y="350"/>
                  </a:cubicBezTo>
                  <a:cubicBezTo>
                    <a:pt x="28344" y="1"/>
                    <a:pt x="29075" y="43"/>
                    <a:pt x="29606" y="456"/>
                  </a:cubicBezTo>
                  <a:lnTo>
                    <a:pt x="51481" y="17536"/>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08;p37">
              <a:extLst>
                <a:ext uri="{FF2B5EF4-FFF2-40B4-BE49-F238E27FC236}">
                  <a16:creationId xmlns:a16="http://schemas.microsoft.com/office/drawing/2014/main" id="{AC2440D6-0B15-CC0D-B588-40B8ADBF38DA}"/>
                </a:ext>
              </a:extLst>
            </p:cNvPr>
            <p:cNvSpPr/>
            <p:nvPr/>
          </p:nvSpPr>
          <p:spPr>
            <a:xfrm>
              <a:off x="-3190125" y="-1574200"/>
              <a:ext cx="1382575" cy="829750"/>
            </a:xfrm>
            <a:custGeom>
              <a:avLst/>
              <a:gdLst/>
              <a:ahLst/>
              <a:cxnLst/>
              <a:rect l="l" t="t" r="r" b="b"/>
              <a:pathLst>
                <a:path w="55303" h="33190" extrusionOk="0">
                  <a:moveTo>
                    <a:pt x="37482" y="0"/>
                  </a:moveTo>
                  <a:cubicBezTo>
                    <a:pt x="34551" y="0"/>
                    <a:pt x="31436" y="1410"/>
                    <a:pt x="27830" y="3503"/>
                  </a:cubicBezTo>
                  <a:cubicBezTo>
                    <a:pt x="24544" y="5408"/>
                    <a:pt x="14314" y="14402"/>
                    <a:pt x="14314" y="14402"/>
                  </a:cubicBezTo>
                  <a:lnTo>
                    <a:pt x="1759" y="15246"/>
                  </a:lnTo>
                  <a:cubicBezTo>
                    <a:pt x="1759" y="15246"/>
                    <a:pt x="0" y="30755"/>
                    <a:pt x="12464" y="30755"/>
                  </a:cubicBezTo>
                  <a:cubicBezTo>
                    <a:pt x="12813" y="30755"/>
                    <a:pt x="13173" y="30743"/>
                    <a:pt x="13545" y="30718"/>
                  </a:cubicBezTo>
                  <a:cubicBezTo>
                    <a:pt x="23161" y="30072"/>
                    <a:pt x="35246" y="16386"/>
                    <a:pt x="35246" y="16386"/>
                  </a:cubicBezTo>
                  <a:lnTo>
                    <a:pt x="42672" y="33190"/>
                  </a:lnTo>
                  <a:lnTo>
                    <a:pt x="55302" y="29445"/>
                  </a:lnTo>
                  <a:cubicBezTo>
                    <a:pt x="55302" y="29445"/>
                    <a:pt x="49091" y="13845"/>
                    <a:pt x="46960" y="8549"/>
                  </a:cubicBezTo>
                  <a:cubicBezTo>
                    <a:pt x="45147" y="4042"/>
                    <a:pt x="41876" y="500"/>
                    <a:pt x="38612" y="73"/>
                  </a:cubicBezTo>
                  <a:cubicBezTo>
                    <a:pt x="38238" y="24"/>
                    <a:pt x="37861" y="0"/>
                    <a:pt x="374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09;p37">
              <a:extLst>
                <a:ext uri="{FF2B5EF4-FFF2-40B4-BE49-F238E27FC236}">
                  <a16:creationId xmlns:a16="http://schemas.microsoft.com/office/drawing/2014/main" id="{077B11A3-4454-2878-8767-C444669AB94A}"/>
                </a:ext>
              </a:extLst>
            </p:cNvPr>
            <p:cNvSpPr/>
            <p:nvPr/>
          </p:nvSpPr>
          <p:spPr>
            <a:xfrm>
              <a:off x="-3076000" y="-1256750"/>
              <a:ext cx="1003600" cy="497200"/>
            </a:xfrm>
            <a:custGeom>
              <a:avLst/>
              <a:gdLst/>
              <a:ahLst/>
              <a:cxnLst/>
              <a:rect l="l" t="t" r="r" b="b"/>
              <a:pathLst>
                <a:path w="40144" h="19888" fill="none" extrusionOk="0">
                  <a:moveTo>
                    <a:pt x="811" y="2305"/>
                  </a:moveTo>
                  <a:cubicBezTo>
                    <a:pt x="811" y="2305"/>
                    <a:pt x="0" y="15853"/>
                    <a:pt x="9762" y="15197"/>
                  </a:cubicBezTo>
                  <a:cubicBezTo>
                    <a:pt x="15611" y="14804"/>
                    <a:pt x="27110" y="3186"/>
                    <a:pt x="30368" y="374"/>
                  </a:cubicBezTo>
                  <a:cubicBezTo>
                    <a:pt x="30802" y="1"/>
                    <a:pt x="31472" y="153"/>
                    <a:pt x="31701" y="677"/>
                  </a:cubicBezTo>
                  <a:lnTo>
                    <a:pt x="40143" y="19888"/>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10;p37">
              <a:extLst>
                <a:ext uri="{FF2B5EF4-FFF2-40B4-BE49-F238E27FC236}">
                  <a16:creationId xmlns:a16="http://schemas.microsoft.com/office/drawing/2014/main" id="{301A43C3-1D69-58FF-EA8B-27FFDFD84BDF}"/>
                </a:ext>
              </a:extLst>
            </p:cNvPr>
            <p:cNvSpPr/>
            <p:nvPr/>
          </p:nvSpPr>
          <p:spPr>
            <a:xfrm>
              <a:off x="-3052900" y="-1206350"/>
              <a:ext cx="104275" cy="91850"/>
            </a:xfrm>
            <a:custGeom>
              <a:avLst/>
              <a:gdLst/>
              <a:ahLst/>
              <a:cxnLst/>
              <a:rect l="l" t="t" r="r" b="b"/>
              <a:pathLst>
                <a:path w="4171" h="3674" fill="none" extrusionOk="0">
                  <a:moveTo>
                    <a:pt x="0" y="3674"/>
                  </a:moveTo>
                  <a:cubicBezTo>
                    <a:pt x="0" y="3674"/>
                    <a:pt x="3871" y="3198"/>
                    <a:pt x="4170" y="1"/>
                  </a:cubicBez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11;p37">
              <a:extLst>
                <a:ext uri="{FF2B5EF4-FFF2-40B4-BE49-F238E27FC236}">
                  <a16:creationId xmlns:a16="http://schemas.microsoft.com/office/drawing/2014/main" id="{B43465BD-A57C-B6BF-5DEF-AE3522483AE8}"/>
                </a:ext>
              </a:extLst>
            </p:cNvPr>
            <p:cNvSpPr/>
            <p:nvPr/>
          </p:nvSpPr>
          <p:spPr>
            <a:xfrm>
              <a:off x="-2149125" y="-898325"/>
              <a:ext cx="317525" cy="95500"/>
            </a:xfrm>
            <a:custGeom>
              <a:avLst/>
              <a:gdLst/>
              <a:ahLst/>
              <a:cxnLst/>
              <a:rect l="l" t="t" r="r" b="b"/>
              <a:pathLst>
                <a:path w="12701" h="3820" fill="none" extrusionOk="0">
                  <a:moveTo>
                    <a:pt x="0" y="3820"/>
                  </a:moveTo>
                  <a:lnTo>
                    <a:pt x="12701" y="0"/>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12;p37">
              <a:extLst>
                <a:ext uri="{FF2B5EF4-FFF2-40B4-BE49-F238E27FC236}">
                  <a16:creationId xmlns:a16="http://schemas.microsoft.com/office/drawing/2014/main" id="{5A783F50-CCC7-3854-54F6-97A8A4C059EE}"/>
                </a:ext>
              </a:extLst>
            </p:cNvPr>
            <p:cNvSpPr/>
            <p:nvPr/>
          </p:nvSpPr>
          <p:spPr>
            <a:xfrm>
              <a:off x="-1570025" y="-1030950"/>
              <a:ext cx="221400" cy="237675"/>
            </a:xfrm>
            <a:custGeom>
              <a:avLst/>
              <a:gdLst/>
              <a:ahLst/>
              <a:cxnLst/>
              <a:rect l="l" t="t" r="r" b="b"/>
              <a:pathLst>
                <a:path w="8856" h="9507" fill="none" extrusionOk="0">
                  <a:moveTo>
                    <a:pt x="1" y="9506"/>
                  </a:moveTo>
                  <a:lnTo>
                    <a:pt x="8855" y="0"/>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7" name="Picture 9">
            <a:extLst>
              <a:ext uri="{FF2B5EF4-FFF2-40B4-BE49-F238E27FC236}">
                <a16:creationId xmlns:a16="http://schemas.microsoft.com/office/drawing/2014/main" id="{4A769EE7-C781-DEC4-325B-C1F17433E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352" y="1671395"/>
            <a:ext cx="2993232" cy="31357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78C183-E8C6-7FEC-908F-86EBAE5E9FE3}"/>
              </a:ext>
            </a:extLst>
          </p:cNvPr>
          <p:cNvSpPr txBox="1"/>
          <p:nvPr/>
        </p:nvSpPr>
        <p:spPr>
          <a:xfrm>
            <a:off x="4773455" y="1366619"/>
            <a:ext cx="982460" cy="307777"/>
          </a:xfrm>
          <a:prstGeom prst="rect">
            <a:avLst/>
          </a:prstGeom>
          <a:noFill/>
        </p:spPr>
        <p:txBody>
          <a:bodyPr wrap="square">
            <a:spAutoFit/>
          </a:bodyPr>
          <a:lstStyle/>
          <a:p>
            <a:r>
              <a:rPr lang="en-US" sz="1400" b="0" i="0" u="none" strike="noStrike" dirty="0">
                <a:solidFill>
                  <a:srgbClr val="000000"/>
                </a:solidFill>
                <a:effectLst/>
                <a:latin typeface="Abel" panose="02000506030000020004" pitchFamily="2" charset="0"/>
              </a:rPr>
              <a:t>@</a:t>
            </a:r>
            <a:r>
              <a:rPr lang="en-US" sz="1400" b="0" i="0" u="none" strike="noStrike" dirty="0" err="1">
                <a:solidFill>
                  <a:srgbClr val="000000"/>
                </a:solidFill>
                <a:effectLst/>
                <a:latin typeface="Abel" panose="02000506030000020004" pitchFamily="2" charset="0"/>
              </a:rPr>
              <a:t>jessamy</a:t>
            </a:r>
            <a:endParaRPr lang="en-US" dirty="0"/>
          </a:p>
        </p:txBody>
      </p:sp>
    </p:spTree>
    <p:extLst>
      <p:ext uri="{BB962C8B-B14F-4D97-AF65-F5344CB8AC3E}">
        <p14:creationId xmlns:p14="http://schemas.microsoft.com/office/powerpoint/2010/main" val="299204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1"/>
          <p:cNvSpPr txBox="1">
            <a:spLocks noGrp="1"/>
          </p:cNvSpPr>
          <p:nvPr>
            <p:ph type="title"/>
          </p:nvPr>
        </p:nvSpPr>
        <p:spPr>
          <a:xfrm>
            <a:off x="2795550" y="1259145"/>
            <a:ext cx="3552900" cy="103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THANKS!</a:t>
            </a:r>
            <a:endParaRPr sz="4800" dirty="0"/>
          </a:p>
        </p:txBody>
      </p:sp>
      <p:sp>
        <p:nvSpPr>
          <p:cNvPr id="2232" name="Google Shape;2232;p61"/>
          <p:cNvSpPr txBox="1">
            <a:spLocks noGrp="1"/>
          </p:cNvSpPr>
          <p:nvPr>
            <p:ph type="subTitle" idx="1"/>
          </p:nvPr>
        </p:nvSpPr>
        <p:spPr>
          <a:xfrm>
            <a:off x="3073845" y="2338548"/>
            <a:ext cx="3552900" cy="3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Ryan Wang: </a:t>
            </a:r>
            <a:r>
              <a:rPr lang="en-US" dirty="0" err="1"/>
              <a:t>ryanwang@psu.edu</a:t>
            </a:r>
            <a:endParaRPr dirty="0"/>
          </a:p>
        </p:txBody>
      </p:sp>
      <p:sp>
        <p:nvSpPr>
          <p:cNvPr id="281" name="Google Shape;13636;p74">
            <a:extLst>
              <a:ext uri="{FF2B5EF4-FFF2-40B4-BE49-F238E27FC236}">
                <a16:creationId xmlns:a16="http://schemas.microsoft.com/office/drawing/2014/main" id="{F77E2857-80F5-AE4F-E5F2-FC3C3475735B}"/>
              </a:ext>
            </a:extLst>
          </p:cNvPr>
          <p:cNvSpPr/>
          <p:nvPr/>
        </p:nvSpPr>
        <p:spPr>
          <a:xfrm>
            <a:off x="1876949" y="2323820"/>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232;p61">
            <a:extLst>
              <a:ext uri="{FF2B5EF4-FFF2-40B4-BE49-F238E27FC236}">
                <a16:creationId xmlns:a16="http://schemas.microsoft.com/office/drawing/2014/main" id="{E328D416-3E9D-1E61-7464-05C63832A46F}"/>
              </a:ext>
            </a:extLst>
          </p:cNvPr>
          <p:cNvSpPr txBox="1">
            <a:spLocks/>
          </p:cNvSpPr>
          <p:nvPr/>
        </p:nvSpPr>
        <p:spPr>
          <a:xfrm>
            <a:off x="4244009" y="2817696"/>
            <a:ext cx="3552900" cy="3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0" indent="0"/>
            <a:r>
              <a:rPr lang="en-US" dirty="0"/>
              <a:t>@</a:t>
            </a:r>
            <a:r>
              <a:rPr lang="en-US" dirty="0" err="1"/>
              <a:t>ryn_wang</a:t>
            </a:r>
            <a:endParaRPr lang="en-US" dirty="0"/>
          </a:p>
        </p:txBody>
      </p:sp>
      <p:pic>
        <p:nvPicPr>
          <p:cNvPr id="16386" name="Picture 2" descr="Twitter Logo PNG Transparent &amp; SVG Vector - Freebie Supply">
            <a:extLst>
              <a:ext uri="{FF2B5EF4-FFF2-40B4-BE49-F238E27FC236}">
                <a16:creationId xmlns:a16="http://schemas.microsoft.com/office/drawing/2014/main" id="{03D905D3-DBFA-C740-1731-69E4F5DA4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560046" y="2801452"/>
            <a:ext cx="683963" cy="4853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A77A11-6D53-AFD8-0CDA-CD95946823B9}"/>
              </a:ext>
            </a:extLst>
          </p:cNvPr>
          <p:cNvSpPr/>
          <p:nvPr/>
        </p:nvSpPr>
        <p:spPr>
          <a:xfrm>
            <a:off x="1019175" y="3823855"/>
            <a:ext cx="3306666" cy="65578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86" name="Picture 10" descr="CommMedia / Donald P. Bellisario College of Communications at Penn State">
            <a:extLst>
              <a:ext uri="{FF2B5EF4-FFF2-40B4-BE49-F238E27FC236}">
                <a16:creationId xmlns:a16="http://schemas.microsoft.com/office/drawing/2014/main" id="{7DB3ABB5-0AFA-20C1-F9F2-8B3533F621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672" b="24259"/>
          <a:stretch/>
        </p:blipFill>
        <p:spPr bwMode="auto">
          <a:xfrm>
            <a:off x="3140595" y="3581565"/>
            <a:ext cx="3486150" cy="89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351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63"/>
          <p:cNvSpPr txBox="1">
            <a:spLocks noGrp="1"/>
          </p:cNvSpPr>
          <p:nvPr>
            <p:ph type="subTitle" idx="1"/>
          </p:nvPr>
        </p:nvSpPr>
        <p:spPr>
          <a:xfrm>
            <a:off x="714300" y="1017600"/>
            <a:ext cx="7715400" cy="4031478"/>
          </a:xfrm>
          <a:prstGeom prst="rect">
            <a:avLst/>
          </a:prstGeom>
        </p:spPr>
        <p:txBody>
          <a:bodyPr spcFirstLastPara="1" wrap="square" lIns="91425" tIns="91425" rIns="91425" bIns="91425" anchor="t" anchorCtr="0">
            <a:noAutofit/>
          </a:bodyPr>
          <a:lstStyle/>
          <a:p>
            <a:pPr marL="285750" indent="-285750"/>
            <a:r>
              <a:rPr lang="en-US" sz="900" dirty="0">
                <a:solidFill>
                  <a:schemeClr val="bg1">
                    <a:lumMod val="50000"/>
                  </a:schemeClr>
                </a:solidFill>
                <a:latin typeface="Montserrat" pitchFamily="2" charset="77"/>
              </a:rPr>
              <a:t>Bail, C. A., Argyle, L. P., Brown, T. W., </a:t>
            </a:r>
            <a:r>
              <a:rPr lang="en-US" sz="900" dirty="0" err="1">
                <a:solidFill>
                  <a:schemeClr val="bg1">
                    <a:lumMod val="50000"/>
                  </a:schemeClr>
                </a:solidFill>
                <a:latin typeface="Montserrat" pitchFamily="2" charset="77"/>
              </a:rPr>
              <a:t>Bumpus</a:t>
            </a:r>
            <a:r>
              <a:rPr lang="en-US" sz="900" dirty="0">
                <a:solidFill>
                  <a:schemeClr val="bg1">
                    <a:lumMod val="50000"/>
                  </a:schemeClr>
                </a:solidFill>
                <a:latin typeface="Montserrat" pitchFamily="2" charset="77"/>
              </a:rPr>
              <a:t>, J. P., Chen, H., </a:t>
            </a:r>
            <a:r>
              <a:rPr lang="en-US" sz="900" dirty="0" err="1">
                <a:solidFill>
                  <a:schemeClr val="bg1">
                    <a:lumMod val="50000"/>
                  </a:schemeClr>
                </a:solidFill>
                <a:latin typeface="Montserrat" pitchFamily="2" charset="77"/>
              </a:rPr>
              <a:t>Hunzaker</a:t>
            </a:r>
            <a:r>
              <a:rPr lang="en-US" sz="900" dirty="0">
                <a:solidFill>
                  <a:schemeClr val="bg1">
                    <a:lumMod val="50000"/>
                  </a:schemeClr>
                </a:solidFill>
                <a:latin typeface="Montserrat" pitchFamily="2" charset="77"/>
              </a:rPr>
              <a:t>, M. F., ... &amp; </a:t>
            </a:r>
            <a:r>
              <a:rPr lang="en-US" sz="900" dirty="0" err="1">
                <a:solidFill>
                  <a:schemeClr val="bg1">
                    <a:lumMod val="50000"/>
                  </a:schemeClr>
                </a:solidFill>
                <a:latin typeface="Montserrat" pitchFamily="2" charset="77"/>
              </a:rPr>
              <a:t>Volfovsky</a:t>
            </a:r>
            <a:r>
              <a:rPr lang="en-US" sz="900" dirty="0">
                <a:solidFill>
                  <a:schemeClr val="bg1">
                    <a:lumMod val="50000"/>
                  </a:schemeClr>
                </a:solidFill>
                <a:latin typeface="Montserrat" pitchFamily="2" charset="77"/>
              </a:rPr>
              <a:t>, A. (2018). Exposure to opposing views on social media can increase political polarization. </a:t>
            </a:r>
            <a:r>
              <a:rPr lang="en-US" sz="900" i="1" dirty="0">
                <a:solidFill>
                  <a:schemeClr val="bg1">
                    <a:lumMod val="50000"/>
                  </a:schemeClr>
                </a:solidFill>
                <a:latin typeface="Montserrat" pitchFamily="2" charset="77"/>
              </a:rPr>
              <a:t>Proceedings of the National Academy of Sciences</a:t>
            </a:r>
            <a:r>
              <a:rPr lang="en-US" sz="900" dirty="0">
                <a:solidFill>
                  <a:schemeClr val="bg1">
                    <a:lumMod val="50000"/>
                  </a:schemeClr>
                </a:solidFill>
                <a:latin typeface="Montserrat" pitchFamily="2" charset="77"/>
              </a:rPr>
              <a:t>, </a:t>
            </a:r>
            <a:r>
              <a:rPr lang="en-US" sz="900" i="1" dirty="0">
                <a:solidFill>
                  <a:schemeClr val="bg1">
                    <a:lumMod val="50000"/>
                  </a:schemeClr>
                </a:solidFill>
                <a:latin typeface="Montserrat" pitchFamily="2" charset="77"/>
              </a:rPr>
              <a:t>115</a:t>
            </a:r>
            <a:r>
              <a:rPr lang="en-US" sz="900" dirty="0">
                <a:solidFill>
                  <a:schemeClr val="bg1">
                    <a:lumMod val="50000"/>
                  </a:schemeClr>
                </a:solidFill>
                <a:latin typeface="Montserrat" pitchFamily="2" charset="77"/>
              </a:rPr>
              <a:t>(37), 9216-9221. Dietrich, B. J., Hayes, M., &amp; </a:t>
            </a:r>
            <a:r>
              <a:rPr lang="en-US" sz="900" dirty="0" err="1">
                <a:solidFill>
                  <a:schemeClr val="bg1">
                    <a:lumMod val="50000"/>
                  </a:schemeClr>
                </a:solidFill>
                <a:latin typeface="Montserrat" pitchFamily="2" charset="77"/>
              </a:rPr>
              <a:t>O’brien</a:t>
            </a:r>
            <a:r>
              <a:rPr lang="en-US" sz="900" dirty="0">
                <a:solidFill>
                  <a:schemeClr val="bg1">
                    <a:lumMod val="50000"/>
                  </a:schemeClr>
                </a:solidFill>
                <a:latin typeface="Montserrat" pitchFamily="2" charset="77"/>
              </a:rPr>
              <a:t>, D. Z. (2019). Pitch perfect: Vocal pitch and the emotional intensity of congressional speech. </a:t>
            </a:r>
            <a:r>
              <a:rPr lang="en-US" sz="900" i="1" dirty="0">
                <a:solidFill>
                  <a:schemeClr val="bg1">
                    <a:lumMod val="50000"/>
                  </a:schemeClr>
                </a:solidFill>
                <a:latin typeface="Montserrat" pitchFamily="2" charset="77"/>
              </a:rPr>
              <a:t>American Political Science Review</a:t>
            </a:r>
            <a:r>
              <a:rPr lang="en-US" sz="900" dirty="0">
                <a:solidFill>
                  <a:schemeClr val="bg1">
                    <a:lumMod val="50000"/>
                  </a:schemeClr>
                </a:solidFill>
                <a:latin typeface="Montserrat" pitchFamily="2" charset="77"/>
              </a:rPr>
              <a:t>, </a:t>
            </a:r>
            <a:r>
              <a:rPr lang="en-US" sz="900" i="1" dirty="0">
                <a:solidFill>
                  <a:schemeClr val="bg1">
                    <a:lumMod val="50000"/>
                  </a:schemeClr>
                </a:solidFill>
                <a:latin typeface="Montserrat" pitchFamily="2" charset="77"/>
              </a:rPr>
              <a:t>113</a:t>
            </a:r>
            <a:r>
              <a:rPr lang="en-US" sz="900" dirty="0">
                <a:solidFill>
                  <a:schemeClr val="bg1">
                    <a:lumMod val="50000"/>
                  </a:schemeClr>
                </a:solidFill>
                <a:latin typeface="Montserrat" pitchFamily="2" charset="77"/>
              </a:rPr>
              <a:t>(4), 941-962.</a:t>
            </a:r>
          </a:p>
          <a:p>
            <a:pPr marL="285750" indent="-285750"/>
            <a:r>
              <a:rPr lang="en-US" sz="900" dirty="0">
                <a:solidFill>
                  <a:schemeClr val="bg1">
                    <a:lumMod val="50000"/>
                  </a:schemeClr>
                </a:solidFill>
                <a:latin typeface="Montserrat" pitchFamily="2" charset="77"/>
              </a:rPr>
              <a:t>Campbell, C., Sands, S., </a:t>
            </a:r>
            <a:r>
              <a:rPr lang="en-US" sz="900" dirty="0" err="1">
                <a:solidFill>
                  <a:schemeClr val="bg1">
                    <a:lumMod val="50000"/>
                  </a:schemeClr>
                </a:solidFill>
                <a:latin typeface="Montserrat" pitchFamily="2" charset="77"/>
              </a:rPr>
              <a:t>Montecchi</a:t>
            </a:r>
            <a:r>
              <a:rPr lang="en-US" sz="900" dirty="0">
                <a:solidFill>
                  <a:schemeClr val="bg1">
                    <a:lumMod val="50000"/>
                  </a:schemeClr>
                </a:solidFill>
                <a:latin typeface="Montserrat" pitchFamily="2" charset="77"/>
              </a:rPr>
              <a:t>, M., &amp; Jensen </a:t>
            </a:r>
            <a:r>
              <a:rPr lang="en-US" sz="900" dirty="0" err="1">
                <a:solidFill>
                  <a:schemeClr val="bg1">
                    <a:lumMod val="50000"/>
                  </a:schemeClr>
                </a:solidFill>
                <a:latin typeface="Montserrat" pitchFamily="2" charset="77"/>
              </a:rPr>
              <a:t>Schau</a:t>
            </a:r>
            <a:r>
              <a:rPr lang="en-US" sz="900" dirty="0">
                <a:solidFill>
                  <a:schemeClr val="bg1">
                    <a:lumMod val="50000"/>
                  </a:schemeClr>
                </a:solidFill>
                <a:latin typeface="Montserrat" pitchFamily="2" charset="77"/>
              </a:rPr>
              <a:t>, H. (2022). That’s So </a:t>
            </a:r>
            <a:r>
              <a:rPr lang="en-US" sz="900" dirty="0" err="1">
                <a:solidFill>
                  <a:schemeClr val="bg1">
                    <a:lumMod val="50000"/>
                  </a:schemeClr>
                </a:solidFill>
                <a:latin typeface="Montserrat" pitchFamily="2" charset="77"/>
              </a:rPr>
              <a:t>Instagrammable</a:t>
            </a:r>
            <a:r>
              <a:rPr lang="en-US" sz="900" dirty="0">
                <a:solidFill>
                  <a:schemeClr val="bg1">
                    <a:lumMod val="50000"/>
                  </a:schemeClr>
                </a:solidFill>
                <a:latin typeface="Montserrat" pitchFamily="2" charset="77"/>
              </a:rPr>
              <a:t>! Understanding How Environments Generate Indirect Advertising by Cueing Consumer-Generated Content. </a:t>
            </a:r>
            <a:r>
              <a:rPr lang="en-US" sz="900" i="1" dirty="0">
                <a:solidFill>
                  <a:schemeClr val="bg1">
                    <a:lumMod val="50000"/>
                  </a:schemeClr>
                </a:solidFill>
                <a:latin typeface="Montserrat" pitchFamily="2" charset="77"/>
              </a:rPr>
              <a:t>Journal of Advertising, 51(4</a:t>
            </a:r>
            <a:r>
              <a:rPr lang="en-US" sz="900" dirty="0">
                <a:solidFill>
                  <a:schemeClr val="bg1">
                    <a:lumMod val="50000"/>
                  </a:schemeClr>
                </a:solidFill>
                <a:latin typeface="Montserrat" pitchFamily="2" charset="77"/>
              </a:rPr>
              <a:t>), 411-429.</a:t>
            </a:r>
          </a:p>
          <a:p>
            <a:pPr marL="285750" indent="-285750"/>
            <a:r>
              <a:rPr lang="en-US" sz="900" dirty="0">
                <a:solidFill>
                  <a:schemeClr val="bg1">
                    <a:lumMod val="50000"/>
                  </a:schemeClr>
                </a:solidFill>
                <a:latin typeface="Montserrat" pitchFamily="2" charset="77"/>
              </a:rPr>
              <a:t>Hilbert, M., &amp; López, P. (2011). The world’s technological capacity to store, communicate, and compute information. </a:t>
            </a:r>
            <a:r>
              <a:rPr lang="en-US" sz="900" i="1" dirty="0">
                <a:solidFill>
                  <a:schemeClr val="bg1">
                    <a:lumMod val="50000"/>
                  </a:schemeClr>
                </a:solidFill>
                <a:latin typeface="Montserrat" pitchFamily="2" charset="77"/>
              </a:rPr>
              <a:t>Science</a:t>
            </a:r>
            <a:r>
              <a:rPr lang="en-US" sz="900" dirty="0">
                <a:solidFill>
                  <a:schemeClr val="bg1">
                    <a:lumMod val="50000"/>
                  </a:schemeClr>
                </a:solidFill>
                <a:latin typeface="Montserrat" pitchFamily="2" charset="77"/>
              </a:rPr>
              <a:t>, </a:t>
            </a:r>
            <a:r>
              <a:rPr lang="en-US" sz="900" i="1" dirty="0">
                <a:solidFill>
                  <a:schemeClr val="bg1">
                    <a:lumMod val="50000"/>
                  </a:schemeClr>
                </a:solidFill>
                <a:latin typeface="Montserrat" pitchFamily="2" charset="77"/>
              </a:rPr>
              <a:t>332</a:t>
            </a:r>
            <a:r>
              <a:rPr lang="en-US" sz="900" dirty="0">
                <a:solidFill>
                  <a:schemeClr val="bg1">
                    <a:lumMod val="50000"/>
                  </a:schemeClr>
                </a:solidFill>
                <a:latin typeface="Montserrat" pitchFamily="2" charset="77"/>
              </a:rPr>
              <a:t>(6025), 60-65. Hilbert, M., Vásquez, J., Halpern, D., Valenzuela, S., &amp; </a:t>
            </a:r>
            <a:r>
              <a:rPr lang="en-US" sz="900" dirty="0" err="1">
                <a:solidFill>
                  <a:schemeClr val="bg1">
                    <a:lumMod val="50000"/>
                  </a:schemeClr>
                </a:solidFill>
                <a:latin typeface="Montserrat" pitchFamily="2" charset="77"/>
              </a:rPr>
              <a:t>Arriagada</a:t>
            </a:r>
            <a:r>
              <a:rPr lang="en-US" sz="900" dirty="0">
                <a:solidFill>
                  <a:schemeClr val="bg1">
                    <a:lumMod val="50000"/>
                  </a:schemeClr>
                </a:solidFill>
                <a:latin typeface="Montserrat" pitchFamily="2" charset="77"/>
              </a:rPr>
              <a:t>, E. (2017). One step, two step, network step? Complementary perspectives on communication flows in Twittered citizen protests. </a:t>
            </a:r>
            <a:r>
              <a:rPr lang="en-US" sz="900" i="1" dirty="0">
                <a:solidFill>
                  <a:schemeClr val="bg1">
                    <a:lumMod val="50000"/>
                  </a:schemeClr>
                </a:solidFill>
                <a:latin typeface="Montserrat" pitchFamily="2" charset="77"/>
              </a:rPr>
              <a:t>Social science computer review</a:t>
            </a:r>
            <a:r>
              <a:rPr lang="en-US" sz="900" dirty="0">
                <a:solidFill>
                  <a:schemeClr val="bg1">
                    <a:lumMod val="50000"/>
                  </a:schemeClr>
                </a:solidFill>
                <a:latin typeface="Montserrat" pitchFamily="2" charset="77"/>
              </a:rPr>
              <a:t>, </a:t>
            </a:r>
            <a:r>
              <a:rPr lang="en-US" sz="900" i="1" dirty="0">
                <a:solidFill>
                  <a:schemeClr val="bg1">
                    <a:lumMod val="50000"/>
                  </a:schemeClr>
                </a:solidFill>
                <a:latin typeface="Montserrat" pitchFamily="2" charset="77"/>
              </a:rPr>
              <a:t>35</a:t>
            </a:r>
            <a:r>
              <a:rPr lang="en-US" sz="900" dirty="0">
                <a:solidFill>
                  <a:schemeClr val="bg1">
                    <a:lumMod val="50000"/>
                  </a:schemeClr>
                </a:solidFill>
                <a:latin typeface="Montserrat" pitchFamily="2" charset="77"/>
              </a:rPr>
              <a:t>(4), 444-461. Kim, Y., &amp; Kim, J. H. (2018). Using computer vision techniques on Instagram to link users’ personalities and genders to the features of their photos: An exploratory study. </a:t>
            </a:r>
            <a:r>
              <a:rPr lang="en-US" sz="900" i="1" dirty="0">
                <a:solidFill>
                  <a:schemeClr val="bg1">
                    <a:lumMod val="50000"/>
                  </a:schemeClr>
                </a:solidFill>
                <a:latin typeface="Montserrat" pitchFamily="2" charset="77"/>
              </a:rPr>
              <a:t>Information Processing &amp; Management</a:t>
            </a:r>
            <a:r>
              <a:rPr lang="en-US" sz="900" dirty="0">
                <a:solidFill>
                  <a:schemeClr val="bg1">
                    <a:lumMod val="50000"/>
                  </a:schemeClr>
                </a:solidFill>
                <a:latin typeface="Montserrat" pitchFamily="2" charset="77"/>
              </a:rPr>
              <a:t>, </a:t>
            </a:r>
            <a:r>
              <a:rPr lang="en-US" sz="900" i="1" dirty="0">
                <a:solidFill>
                  <a:schemeClr val="bg1">
                    <a:lumMod val="50000"/>
                  </a:schemeClr>
                </a:solidFill>
                <a:latin typeface="Montserrat" pitchFamily="2" charset="77"/>
              </a:rPr>
              <a:t>54</a:t>
            </a:r>
            <a:r>
              <a:rPr lang="en-US" sz="900" dirty="0">
                <a:solidFill>
                  <a:schemeClr val="bg1">
                    <a:lumMod val="50000"/>
                  </a:schemeClr>
                </a:solidFill>
                <a:latin typeface="Montserrat" pitchFamily="2" charset="77"/>
              </a:rPr>
              <a:t>(6), 1101-1114.</a:t>
            </a:r>
          </a:p>
          <a:p>
            <a:pPr marL="285750" indent="-285750"/>
            <a:r>
              <a:rPr lang="en-US" sz="900" dirty="0">
                <a:solidFill>
                  <a:schemeClr val="bg1">
                    <a:lumMod val="50000"/>
                  </a:schemeClr>
                </a:solidFill>
                <a:latin typeface="Montserrat" pitchFamily="2" charset="77"/>
              </a:rPr>
              <a:t>Lu, Y., &amp; Pan, J. (2022). The Pervasive Presence of Chinese Government Content on </a:t>
            </a:r>
            <a:r>
              <a:rPr lang="en-US" sz="900" dirty="0" err="1">
                <a:solidFill>
                  <a:schemeClr val="bg1">
                    <a:lumMod val="50000"/>
                  </a:schemeClr>
                </a:solidFill>
                <a:latin typeface="Montserrat" pitchFamily="2" charset="77"/>
              </a:rPr>
              <a:t>Douyin</a:t>
            </a:r>
            <a:r>
              <a:rPr lang="en-US" sz="900" dirty="0">
                <a:solidFill>
                  <a:schemeClr val="bg1">
                    <a:lumMod val="50000"/>
                  </a:schemeClr>
                </a:solidFill>
                <a:latin typeface="Montserrat" pitchFamily="2" charset="77"/>
              </a:rPr>
              <a:t> Trending Videos. </a:t>
            </a:r>
            <a:r>
              <a:rPr lang="en-US" sz="900" i="1" dirty="0">
                <a:solidFill>
                  <a:schemeClr val="bg1">
                    <a:lumMod val="50000"/>
                  </a:schemeClr>
                </a:solidFill>
                <a:latin typeface="Montserrat" pitchFamily="2" charset="77"/>
              </a:rPr>
              <a:t>Computational Communication Research</a:t>
            </a:r>
            <a:r>
              <a:rPr lang="en-US" sz="900" dirty="0">
                <a:solidFill>
                  <a:schemeClr val="bg1">
                    <a:lumMod val="50000"/>
                  </a:schemeClr>
                </a:solidFill>
                <a:latin typeface="Montserrat" pitchFamily="2" charset="77"/>
              </a:rPr>
              <a:t>, </a:t>
            </a:r>
            <a:r>
              <a:rPr lang="en-US" sz="900" i="1" dirty="0">
                <a:solidFill>
                  <a:schemeClr val="bg1">
                    <a:lumMod val="50000"/>
                  </a:schemeClr>
                </a:solidFill>
                <a:latin typeface="Montserrat" pitchFamily="2" charset="77"/>
              </a:rPr>
              <a:t>4</a:t>
            </a:r>
            <a:r>
              <a:rPr lang="en-US" sz="900" dirty="0">
                <a:solidFill>
                  <a:schemeClr val="bg1">
                    <a:lumMod val="50000"/>
                  </a:schemeClr>
                </a:solidFill>
                <a:latin typeface="Montserrat" pitchFamily="2" charset="77"/>
              </a:rPr>
              <a:t>(1).</a:t>
            </a:r>
          </a:p>
          <a:p>
            <a:pPr marL="285750" indent="-285750"/>
            <a:r>
              <a:rPr lang="en-US" sz="900" b="0" i="0" dirty="0">
                <a:solidFill>
                  <a:schemeClr val="bg1">
                    <a:lumMod val="50000"/>
                  </a:schemeClr>
                </a:solidFill>
                <a:effectLst/>
                <a:latin typeface="Montserrat" pitchFamily="2" charset="77"/>
              </a:rPr>
              <a:t>Russell Neuman, W., Guggenheim, L., Mo Jang, S. A., &amp; Bae, S. Y. (2014). The dynamics of public attention: Agenda-setting theory meets big data. </a:t>
            </a:r>
            <a:r>
              <a:rPr lang="en-US" sz="900" b="0" i="1" dirty="0">
                <a:solidFill>
                  <a:schemeClr val="bg1">
                    <a:lumMod val="50000"/>
                  </a:schemeClr>
                </a:solidFill>
                <a:effectLst/>
                <a:latin typeface="Montserrat" pitchFamily="2" charset="77"/>
              </a:rPr>
              <a:t>Journal of communication</a:t>
            </a:r>
            <a:r>
              <a:rPr lang="en-US" sz="900" b="0" i="0" dirty="0">
                <a:solidFill>
                  <a:schemeClr val="bg1">
                    <a:lumMod val="50000"/>
                  </a:schemeClr>
                </a:solidFill>
                <a:effectLst/>
                <a:latin typeface="Montserrat" pitchFamily="2" charset="77"/>
              </a:rPr>
              <a:t>, </a:t>
            </a:r>
            <a:r>
              <a:rPr lang="en-US" sz="900" b="0" i="1" dirty="0">
                <a:solidFill>
                  <a:schemeClr val="bg1">
                    <a:lumMod val="50000"/>
                  </a:schemeClr>
                </a:solidFill>
                <a:effectLst/>
                <a:latin typeface="Montserrat" pitchFamily="2" charset="77"/>
              </a:rPr>
              <a:t>64</a:t>
            </a:r>
            <a:r>
              <a:rPr lang="en-US" sz="900" b="0" i="0" dirty="0">
                <a:solidFill>
                  <a:schemeClr val="bg1">
                    <a:lumMod val="50000"/>
                  </a:schemeClr>
                </a:solidFill>
                <a:effectLst/>
                <a:latin typeface="Montserrat" pitchFamily="2" charset="77"/>
              </a:rPr>
              <a:t>(2), 193-214.</a:t>
            </a:r>
            <a:endParaRPr lang="en-US" sz="900" dirty="0">
              <a:solidFill>
                <a:schemeClr val="bg1">
                  <a:lumMod val="50000"/>
                </a:schemeClr>
              </a:solidFill>
              <a:latin typeface="Montserrat" pitchFamily="2" charset="77"/>
            </a:endParaRPr>
          </a:p>
          <a:p>
            <a:pPr marL="285750" indent="-285750"/>
            <a:r>
              <a:rPr lang="en-US" sz="900" dirty="0">
                <a:solidFill>
                  <a:schemeClr val="bg1">
                    <a:lumMod val="50000"/>
                  </a:schemeClr>
                </a:solidFill>
                <a:latin typeface="Montserrat" pitchFamily="2" charset="77"/>
              </a:rPr>
              <a:t>Stephens, K. K., Waller, M. J., &amp; Sohrab, S. G. (2019). Over-emoting and perceptions of sincerity: Effects of nuanced displays of emotions and chosen words on credibility perceptions during a crisis. </a:t>
            </a:r>
            <a:r>
              <a:rPr lang="en-US" sz="900" i="1" dirty="0">
                <a:solidFill>
                  <a:schemeClr val="bg1">
                    <a:lumMod val="50000"/>
                  </a:schemeClr>
                </a:solidFill>
                <a:latin typeface="Montserrat" pitchFamily="2" charset="77"/>
              </a:rPr>
              <a:t>Public Relations Review, 45</a:t>
            </a:r>
            <a:r>
              <a:rPr lang="en-US" sz="900" dirty="0">
                <a:solidFill>
                  <a:schemeClr val="bg1">
                    <a:lumMod val="50000"/>
                  </a:schemeClr>
                </a:solidFill>
                <a:latin typeface="Montserrat" pitchFamily="2" charset="77"/>
              </a:rPr>
              <a:t>(5), 101841.</a:t>
            </a:r>
          </a:p>
          <a:p>
            <a:pPr marL="285750" indent="-285750"/>
            <a:r>
              <a:rPr lang="en-US" sz="900" dirty="0">
                <a:solidFill>
                  <a:schemeClr val="bg1">
                    <a:lumMod val="50000"/>
                  </a:schemeClr>
                </a:solidFill>
                <a:latin typeface="Montserrat" pitchFamily="2" charset="77"/>
              </a:rPr>
              <a:t>Song, H., &amp; </a:t>
            </a:r>
            <a:r>
              <a:rPr lang="en-US" sz="900" dirty="0" err="1">
                <a:solidFill>
                  <a:schemeClr val="bg1">
                    <a:lumMod val="50000"/>
                  </a:schemeClr>
                </a:solidFill>
                <a:latin typeface="Montserrat" pitchFamily="2" charset="77"/>
              </a:rPr>
              <a:t>Boomgaarden</a:t>
            </a:r>
            <a:r>
              <a:rPr lang="en-US" sz="900" dirty="0">
                <a:solidFill>
                  <a:schemeClr val="bg1">
                    <a:lumMod val="50000"/>
                  </a:schemeClr>
                </a:solidFill>
                <a:latin typeface="Montserrat" pitchFamily="2" charset="77"/>
              </a:rPr>
              <a:t>, H. G. (2017). Dynamic spirals put to test: An agent-based model of reinforcing spirals between selective exposure, interpersonal networks, and attitude polarization. </a:t>
            </a:r>
            <a:r>
              <a:rPr lang="en-US" sz="900" i="1" dirty="0">
                <a:solidFill>
                  <a:schemeClr val="bg1">
                    <a:lumMod val="50000"/>
                  </a:schemeClr>
                </a:solidFill>
                <a:latin typeface="Montserrat" pitchFamily="2" charset="77"/>
              </a:rPr>
              <a:t>Journal of Communication</a:t>
            </a:r>
            <a:r>
              <a:rPr lang="en-US" sz="900" dirty="0">
                <a:solidFill>
                  <a:schemeClr val="bg1">
                    <a:lumMod val="50000"/>
                  </a:schemeClr>
                </a:solidFill>
                <a:latin typeface="Montserrat" pitchFamily="2" charset="77"/>
              </a:rPr>
              <a:t>, </a:t>
            </a:r>
            <a:r>
              <a:rPr lang="en-US" sz="900" i="1" dirty="0">
                <a:solidFill>
                  <a:schemeClr val="bg1">
                    <a:lumMod val="50000"/>
                  </a:schemeClr>
                </a:solidFill>
                <a:latin typeface="Montserrat" pitchFamily="2" charset="77"/>
              </a:rPr>
              <a:t>67</a:t>
            </a:r>
            <a:r>
              <a:rPr lang="en-US" sz="900" dirty="0">
                <a:solidFill>
                  <a:schemeClr val="bg1">
                    <a:lumMod val="50000"/>
                  </a:schemeClr>
                </a:solidFill>
                <a:latin typeface="Montserrat" pitchFamily="2" charset="77"/>
              </a:rPr>
              <a:t>(2), 256-281. </a:t>
            </a:r>
          </a:p>
          <a:p>
            <a:pPr marL="285750" indent="-285750"/>
            <a:r>
              <a:rPr lang="en-US" sz="900" dirty="0">
                <a:solidFill>
                  <a:schemeClr val="bg1">
                    <a:lumMod val="50000"/>
                  </a:schemeClr>
                </a:solidFill>
                <a:latin typeface="Montserrat" pitchFamily="2" charset="77"/>
              </a:rPr>
              <a:t>van </a:t>
            </a:r>
            <a:r>
              <a:rPr lang="en-US" sz="900" dirty="0" err="1">
                <a:solidFill>
                  <a:schemeClr val="bg1">
                    <a:lumMod val="50000"/>
                  </a:schemeClr>
                </a:solidFill>
                <a:latin typeface="Montserrat" pitchFamily="2" charset="77"/>
              </a:rPr>
              <a:t>Atteveldt</a:t>
            </a:r>
            <a:r>
              <a:rPr lang="en-US" sz="900" dirty="0">
                <a:solidFill>
                  <a:schemeClr val="bg1">
                    <a:lumMod val="50000"/>
                  </a:schemeClr>
                </a:solidFill>
                <a:latin typeface="Montserrat" pitchFamily="2" charset="77"/>
              </a:rPr>
              <a:t>, W., &amp; Peng, T. Q. (2018). When communication meets computation: Opportunities, challenges, and pitfalls in computational communication science. </a:t>
            </a:r>
            <a:r>
              <a:rPr lang="en-US" sz="900" i="1" dirty="0">
                <a:solidFill>
                  <a:schemeClr val="bg1">
                    <a:lumMod val="50000"/>
                  </a:schemeClr>
                </a:solidFill>
                <a:latin typeface="Montserrat" pitchFamily="2" charset="77"/>
              </a:rPr>
              <a:t>Communication Methods and Measures</a:t>
            </a:r>
            <a:r>
              <a:rPr lang="en-US" sz="900" dirty="0">
                <a:solidFill>
                  <a:schemeClr val="bg1">
                    <a:lumMod val="50000"/>
                  </a:schemeClr>
                </a:solidFill>
                <a:latin typeface="Montserrat" pitchFamily="2" charset="77"/>
              </a:rPr>
              <a:t>, </a:t>
            </a:r>
            <a:r>
              <a:rPr lang="en-US" sz="900" i="1" dirty="0">
                <a:solidFill>
                  <a:schemeClr val="bg1">
                    <a:lumMod val="50000"/>
                  </a:schemeClr>
                </a:solidFill>
                <a:latin typeface="Montserrat" pitchFamily="2" charset="77"/>
              </a:rPr>
              <a:t>12</a:t>
            </a:r>
            <a:r>
              <a:rPr lang="en-US" sz="900" dirty="0">
                <a:solidFill>
                  <a:schemeClr val="bg1">
                    <a:lumMod val="50000"/>
                  </a:schemeClr>
                </a:solidFill>
                <a:latin typeface="Montserrat" pitchFamily="2" charset="77"/>
              </a:rPr>
              <a:t>(2-3), 81-92. </a:t>
            </a:r>
          </a:p>
          <a:p>
            <a:pPr marL="285750" indent="-285750"/>
            <a:r>
              <a:rPr lang="en-US" sz="900" dirty="0">
                <a:solidFill>
                  <a:schemeClr val="bg1">
                    <a:lumMod val="50000"/>
                  </a:schemeClr>
                </a:solidFill>
                <a:latin typeface="Montserrat" pitchFamily="2" charset="77"/>
              </a:rPr>
              <a:t>Xu, S., &amp; </a:t>
            </a:r>
            <a:r>
              <a:rPr lang="en-US" sz="900" dirty="0" err="1">
                <a:solidFill>
                  <a:schemeClr val="bg1">
                    <a:lumMod val="50000"/>
                  </a:schemeClr>
                </a:solidFill>
                <a:latin typeface="Montserrat" pitchFamily="2" charset="77"/>
              </a:rPr>
              <a:t>Xiong</a:t>
            </a:r>
            <a:r>
              <a:rPr lang="en-US" sz="900" dirty="0">
                <a:solidFill>
                  <a:schemeClr val="bg1">
                    <a:lumMod val="50000"/>
                  </a:schemeClr>
                </a:solidFill>
                <a:latin typeface="Montserrat" pitchFamily="2" charset="77"/>
              </a:rPr>
              <a:t>, Y. (2020). Setting socially mediated engagement parameters: A topic modeling and text analytic approach to examining polarized discourses on Gillette’s campaign. </a:t>
            </a:r>
            <a:r>
              <a:rPr lang="en-US" sz="900" i="1" dirty="0">
                <a:solidFill>
                  <a:schemeClr val="bg1">
                    <a:lumMod val="50000"/>
                  </a:schemeClr>
                </a:solidFill>
                <a:latin typeface="Montserrat" pitchFamily="2" charset="77"/>
              </a:rPr>
              <a:t>Public Relations Review</a:t>
            </a:r>
            <a:r>
              <a:rPr lang="en-US" sz="900" dirty="0">
                <a:solidFill>
                  <a:schemeClr val="bg1">
                    <a:lumMod val="50000"/>
                  </a:schemeClr>
                </a:solidFill>
                <a:latin typeface="Montserrat" pitchFamily="2" charset="77"/>
              </a:rPr>
              <a:t>, </a:t>
            </a:r>
            <a:r>
              <a:rPr lang="en-US" sz="900" i="1" dirty="0">
                <a:solidFill>
                  <a:schemeClr val="bg1">
                    <a:lumMod val="50000"/>
                  </a:schemeClr>
                </a:solidFill>
                <a:latin typeface="Montserrat" pitchFamily="2" charset="77"/>
              </a:rPr>
              <a:t>46</a:t>
            </a:r>
            <a:r>
              <a:rPr lang="en-US" sz="900" dirty="0">
                <a:solidFill>
                  <a:schemeClr val="bg1">
                    <a:lumMod val="50000"/>
                  </a:schemeClr>
                </a:solidFill>
                <a:latin typeface="Montserrat" pitchFamily="2" charset="77"/>
              </a:rPr>
              <a:t>(5), 101959.</a:t>
            </a:r>
          </a:p>
          <a:p>
            <a:pPr marL="285750" indent="-285750"/>
            <a:r>
              <a:rPr lang="en-US" sz="900" dirty="0">
                <a:solidFill>
                  <a:schemeClr val="bg1">
                    <a:lumMod val="50000"/>
                  </a:schemeClr>
                </a:solidFill>
                <a:latin typeface="Montserrat" pitchFamily="2" charset="77"/>
              </a:rPr>
              <a:t>Yun, J. T., </a:t>
            </a:r>
            <a:r>
              <a:rPr lang="en-US" sz="900" dirty="0" err="1">
                <a:solidFill>
                  <a:schemeClr val="bg1">
                    <a:lumMod val="50000"/>
                  </a:schemeClr>
                </a:solidFill>
                <a:latin typeface="Montserrat" pitchFamily="2" charset="77"/>
              </a:rPr>
              <a:t>Pamuksuz</a:t>
            </a:r>
            <a:r>
              <a:rPr lang="en-US" sz="900" dirty="0">
                <a:solidFill>
                  <a:schemeClr val="bg1">
                    <a:lumMod val="50000"/>
                  </a:schemeClr>
                </a:solidFill>
                <a:latin typeface="Montserrat" pitchFamily="2" charset="77"/>
              </a:rPr>
              <a:t>, U., &amp; Duff, B. R. (2019). Are we who we follow? Computationally analyzing human personality and brand following on Twitter. </a:t>
            </a:r>
            <a:r>
              <a:rPr lang="en-US" sz="900" i="1" dirty="0">
                <a:solidFill>
                  <a:schemeClr val="bg1">
                    <a:lumMod val="50000"/>
                  </a:schemeClr>
                </a:solidFill>
                <a:latin typeface="Montserrat" pitchFamily="2" charset="77"/>
              </a:rPr>
              <a:t>International Journal of Advertising, 38</a:t>
            </a:r>
            <a:r>
              <a:rPr lang="en-US" sz="900" dirty="0">
                <a:solidFill>
                  <a:schemeClr val="bg1">
                    <a:lumMod val="50000"/>
                  </a:schemeClr>
                </a:solidFill>
                <a:latin typeface="Montserrat" pitchFamily="2" charset="77"/>
              </a:rPr>
              <a:t>(5), 776-795.</a:t>
            </a:r>
          </a:p>
          <a:p>
            <a:pPr marL="285750" indent="-285750"/>
            <a:r>
              <a:rPr lang="en-US" sz="900" dirty="0">
                <a:solidFill>
                  <a:schemeClr val="bg1">
                    <a:lumMod val="50000"/>
                  </a:schemeClr>
                </a:solidFill>
                <a:latin typeface="Montserrat" pitchFamily="2" charset="77"/>
              </a:rPr>
              <a:t>Zhou, A. (2021). Communicating corporate LGBTQ advocacy: A computational comparison of the global CSR discourse. </a:t>
            </a:r>
            <a:r>
              <a:rPr lang="en-US" sz="900" i="1" dirty="0">
                <a:solidFill>
                  <a:schemeClr val="bg1">
                    <a:lumMod val="50000"/>
                  </a:schemeClr>
                </a:solidFill>
                <a:latin typeface="Montserrat" pitchFamily="2" charset="77"/>
              </a:rPr>
              <a:t>Public Relations Review, 47(4</a:t>
            </a:r>
            <a:r>
              <a:rPr lang="en-US" sz="900" dirty="0">
                <a:solidFill>
                  <a:schemeClr val="bg1">
                    <a:lumMod val="50000"/>
                  </a:schemeClr>
                </a:solidFill>
                <a:latin typeface="Montserrat" pitchFamily="2" charset="77"/>
              </a:rPr>
              <a:t>), 102061.</a:t>
            </a:r>
          </a:p>
          <a:p>
            <a:pPr marL="0" indent="0">
              <a:buNone/>
            </a:pPr>
            <a:endParaRPr lang="en-US" sz="1050" dirty="0">
              <a:solidFill>
                <a:schemeClr val="bg1">
                  <a:lumMod val="50000"/>
                </a:schemeClr>
              </a:solidFill>
              <a:latin typeface="Montserrat" pitchFamily="2" charset="77"/>
            </a:endParaRPr>
          </a:p>
        </p:txBody>
      </p:sp>
      <p:sp>
        <p:nvSpPr>
          <p:cNvPr id="2710" name="Google Shape;2710;p63"/>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Tree>
    <p:extLst>
      <p:ext uri="{BB962C8B-B14F-4D97-AF65-F5344CB8AC3E}">
        <p14:creationId xmlns:p14="http://schemas.microsoft.com/office/powerpoint/2010/main" val="210831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3995886" y="2359672"/>
            <a:ext cx="4461857" cy="84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WHAT IS DIGITAL TRACE DATA?</a:t>
            </a:r>
            <a:endParaRPr dirty="0"/>
          </a:p>
        </p:txBody>
      </p:sp>
      <p:pic>
        <p:nvPicPr>
          <p:cNvPr id="3074" name="Picture 2" descr="Bit by Bit | Princeton University Press">
            <a:extLst>
              <a:ext uri="{FF2B5EF4-FFF2-40B4-BE49-F238E27FC236}">
                <a16:creationId xmlns:a16="http://schemas.microsoft.com/office/drawing/2014/main" id="{208363EB-4A99-3578-338E-E0B8C3812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325" y="1151165"/>
            <a:ext cx="2535968" cy="32657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9" name="Google Shape;2219;p60"/>
          <p:cNvSpPr txBox="1">
            <a:spLocks noGrp="1"/>
          </p:cNvSpPr>
          <p:nvPr>
            <p:ph type="title"/>
          </p:nvPr>
        </p:nvSpPr>
        <p:spPr>
          <a:xfrm>
            <a:off x="377323" y="1425678"/>
            <a:ext cx="3624405" cy="723285"/>
          </a:xfrm>
          <a:prstGeom prst="rect">
            <a:avLst/>
          </a:prstGeom>
        </p:spPr>
        <p:txBody>
          <a:bodyPr spcFirstLastPara="1" wrap="square" lIns="91425" tIns="91425" rIns="91425" bIns="91425" anchor="b" anchorCtr="0">
            <a:noAutofit/>
          </a:bodyPr>
          <a:lstStyle/>
          <a:p>
            <a:r>
              <a:rPr lang="en" sz="4000" dirty="0"/>
              <a:t>BIGNESS</a:t>
            </a:r>
            <a:endParaRPr sz="4000" dirty="0"/>
          </a:p>
        </p:txBody>
      </p:sp>
      <p:sp>
        <p:nvSpPr>
          <p:cNvPr id="3" name="Subtitle 2">
            <a:extLst>
              <a:ext uri="{FF2B5EF4-FFF2-40B4-BE49-F238E27FC236}">
                <a16:creationId xmlns:a16="http://schemas.microsoft.com/office/drawing/2014/main" id="{10A4F57F-9FD8-3BCD-46B1-9E39E7526F2F}"/>
              </a:ext>
            </a:extLst>
          </p:cNvPr>
          <p:cNvSpPr>
            <a:spLocks noGrp="1"/>
          </p:cNvSpPr>
          <p:nvPr>
            <p:ph type="subTitle" idx="1"/>
          </p:nvPr>
        </p:nvSpPr>
        <p:spPr>
          <a:xfrm>
            <a:off x="6841026" y="4812613"/>
            <a:ext cx="3177347" cy="422795"/>
          </a:xfrm>
        </p:spPr>
        <p:txBody>
          <a:bodyPr/>
          <a:lstStyle/>
          <a:p>
            <a:r>
              <a:rPr lang="en-US" sz="1100" dirty="0"/>
              <a:t>Source: Hilbert &amp; Lopez (2011)</a:t>
            </a:r>
          </a:p>
        </p:txBody>
      </p:sp>
      <p:pic>
        <p:nvPicPr>
          <p:cNvPr id="15" name="Picture 2">
            <a:extLst>
              <a:ext uri="{FF2B5EF4-FFF2-40B4-BE49-F238E27FC236}">
                <a16:creationId xmlns:a16="http://schemas.microsoft.com/office/drawing/2014/main" id="{9898EAE9-1E9F-95F0-BD21-58D08B7B9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700" y="627602"/>
            <a:ext cx="4151530" cy="4194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Google Shape;2219;p60">
            <a:extLst>
              <a:ext uri="{FF2B5EF4-FFF2-40B4-BE49-F238E27FC236}">
                <a16:creationId xmlns:a16="http://schemas.microsoft.com/office/drawing/2014/main" id="{EC041B3B-DC85-1DA3-D382-2C583E7961C6}"/>
              </a:ext>
            </a:extLst>
          </p:cNvPr>
          <p:cNvSpPr txBox="1">
            <a:spLocks/>
          </p:cNvSpPr>
          <p:nvPr/>
        </p:nvSpPr>
        <p:spPr>
          <a:xfrm>
            <a:off x="377323" y="2363083"/>
            <a:ext cx="3624405" cy="7232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4000" dirty="0"/>
              <a:t>ALWAYS-ON</a:t>
            </a:r>
          </a:p>
        </p:txBody>
      </p:sp>
      <p:sp>
        <p:nvSpPr>
          <p:cNvPr id="22" name="Google Shape;2219;p60">
            <a:extLst>
              <a:ext uri="{FF2B5EF4-FFF2-40B4-BE49-F238E27FC236}">
                <a16:creationId xmlns:a16="http://schemas.microsoft.com/office/drawing/2014/main" id="{20995335-EE5D-6B11-C279-1BB2C09F1BC4}"/>
              </a:ext>
            </a:extLst>
          </p:cNvPr>
          <p:cNvSpPr txBox="1">
            <a:spLocks/>
          </p:cNvSpPr>
          <p:nvPr/>
        </p:nvSpPr>
        <p:spPr>
          <a:xfrm>
            <a:off x="377322" y="3300488"/>
            <a:ext cx="3624405" cy="7232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lata"/>
              <a:buNone/>
              <a:defRPr sz="2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4000" dirty="0"/>
              <a:t>NONREACTIVE</a:t>
            </a:r>
          </a:p>
        </p:txBody>
      </p:sp>
    </p:spTree>
    <p:extLst>
      <p:ext uri="{BB962C8B-B14F-4D97-AF65-F5344CB8AC3E}">
        <p14:creationId xmlns:p14="http://schemas.microsoft.com/office/powerpoint/2010/main" val="416185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19"/>
                                        </p:tgtEl>
                                        <p:attrNameLst>
                                          <p:attrName>style.visibility</p:attrName>
                                        </p:attrNameLst>
                                      </p:cBhvr>
                                      <p:to>
                                        <p:strVal val="visible"/>
                                      </p:to>
                                    </p:set>
                                    <p:animEffect transition="in" filter="dissolve">
                                      <p:cBhvr>
                                        <p:cTn id="7" dur="500"/>
                                        <p:tgtEl>
                                          <p:spTgt spid="2219"/>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2219"/>
                                        </p:tgtEl>
                                      </p:cBhvr>
                                    </p:animEffect>
                                    <p:set>
                                      <p:cBhvr>
                                        <p:cTn id="15" dur="1" fill="hold">
                                          <p:stCondLst>
                                            <p:cond delay="499"/>
                                          </p:stCondLst>
                                        </p:cTn>
                                        <p:tgtEl>
                                          <p:spTgt spid="2219"/>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1" nodeType="clickEffect">
                                  <p:stCondLst>
                                    <p:cond delay="0"/>
                                  </p:stCondLst>
                                  <p:childTnLst>
                                    <p:animEffect transition="out" filter="dissolv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grpId="1" nodeType="click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9" grpId="0"/>
      <p:bldP spid="2219" grpId="1"/>
      <p:bldP spid="21" grpId="0"/>
      <p:bldP spid="21" grpId="1"/>
      <p:bldP spid="22" grpId="0"/>
      <p:bldP spid="2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KINDS OF DIGITAL TRACE DATA?</a:t>
            </a:r>
            <a:endParaRPr dirty="0"/>
          </a:p>
        </p:txBody>
      </p:sp>
      <p:pic>
        <p:nvPicPr>
          <p:cNvPr id="7172" name="Picture 4" descr="Twitter CEO Jack Dorsey sells NFT of first tweet for $2.9M">
            <a:extLst>
              <a:ext uri="{FF2B5EF4-FFF2-40B4-BE49-F238E27FC236}">
                <a16:creationId xmlns:a16="http://schemas.microsoft.com/office/drawing/2014/main" id="{232362B1-E8FD-5242-04CD-5438F899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316" y="1470991"/>
            <a:ext cx="6361368" cy="270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738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KINDS OF DIGITAL TRACE DATA?</a:t>
            </a:r>
            <a:endParaRPr dirty="0"/>
          </a:p>
        </p:txBody>
      </p:sp>
      <p:pic>
        <p:nvPicPr>
          <p:cNvPr id="3" name="Picture 2" descr="A close-up of an egg&#10;&#10;Description automatically generated with medium confidence">
            <a:extLst>
              <a:ext uri="{FF2B5EF4-FFF2-40B4-BE49-F238E27FC236}">
                <a16:creationId xmlns:a16="http://schemas.microsoft.com/office/drawing/2014/main" id="{DA9FBAF6-1FD3-8B1A-1F73-BC66573425DC}"/>
              </a:ext>
            </a:extLst>
          </p:cNvPr>
          <p:cNvPicPr>
            <a:picLocks noChangeAspect="1"/>
          </p:cNvPicPr>
          <p:nvPr/>
        </p:nvPicPr>
        <p:blipFill>
          <a:blip r:embed="rId3"/>
          <a:stretch>
            <a:fillRect/>
          </a:stretch>
        </p:blipFill>
        <p:spPr>
          <a:xfrm>
            <a:off x="1552300" y="1222513"/>
            <a:ext cx="6039399" cy="3920987"/>
          </a:xfrm>
          <a:prstGeom prst="rect">
            <a:avLst/>
          </a:prstGeom>
        </p:spPr>
      </p:pic>
      <p:sp>
        <p:nvSpPr>
          <p:cNvPr id="4" name="Rectangle 3">
            <a:extLst>
              <a:ext uri="{FF2B5EF4-FFF2-40B4-BE49-F238E27FC236}">
                <a16:creationId xmlns:a16="http://schemas.microsoft.com/office/drawing/2014/main" id="{FEE50268-FA3C-FF99-9BCA-E8C8DC622F54}"/>
              </a:ext>
            </a:extLst>
          </p:cNvPr>
          <p:cNvSpPr/>
          <p:nvPr/>
        </p:nvSpPr>
        <p:spPr>
          <a:xfrm>
            <a:off x="5724144" y="4896612"/>
            <a:ext cx="786384" cy="105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91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KINDS OF DIGITAL TRACE DATA?</a:t>
            </a:r>
            <a:endParaRPr dirty="0"/>
          </a:p>
        </p:txBody>
      </p:sp>
      <p:pic>
        <p:nvPicPr>
          <p:cNvPr id="3" name="Picture 2" descr="Graphical user interface&#10;&#10;Description automatically generated with medium confidence">
            <a:extLst>
              <a:ext uri="{FF2B5EF4-FFF2-40B4-BE49-F238E27FC236}">
                <a16:creationId xmlns:a16="http://schemas.microsoft.com/office/drawing/2014/main" id="{3EFE26BA-8074-FDA8-8B5E-2B3519B065F8}"/>
              </a:ext>
            </a:extLst>
          </p:cNvPr>
          <p:cNvPicPr>
            <a:picLocks noChangeAspect="1"/>
          </p:cNvPicPr>
          <p:nvPr/>
        </p:nvPicPr>
        <p:blipFill>
          <a:blip r:embed="rId3"/>
          <a:stretch>
            <a:fillRect/>
          </a:stretch>
        </p:blipFill>
        <p:spPr>
          <a:xfrm>
            <a:off x="1615537" y="1235264"/>
            <a:ext cx="6050183" cy="3816796"/>
          </a:xfrm>
          <a:prstGeom prst="rect">
            <a:avLst/>
          </a:prstGeom>
        </p:spPr>
      </p:pic>
    </p:spTree>
    <p:extLst>
      <p:ext uri="{BB962C8B-B14F-4D97-AF65-F5344CB8AC3E}">
        <p14:creationId xmlns:p14="http://schemas.microsoft.com/office/powerpoint/2010/main" val="370047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3270</TotalTime>
  <Words>4822</Words>
  <Application>Microsoft Macintosh PowerPoint</Application>
  <PresentationFormat>On-screen Show (16:9)</PresentationFormat>
  <Paragraphs>353</Paragraphs>
  <Slides>45</Slides>
  <Notes>45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Montserrat Black</vt:lpstr>
      <vt:lpstr>Wingdings</vt:lpstr>
      <vt:lpstr>Calibri</vt:lpstr>
      <vt:lpstr>Candara</vt:lpstr>
      <vt:lpstr>Roboto Condensed Light</vt:lpstr>
      <vt:lpstr>Anaheim</vt:lpstr>
      <vt:lpstr>Times New Roman</vt:lpstr>
      <vt:lpstr>Arial</vt:lpstr>
      <vt:lpstr>Roboto</vt:lpstr>
      <vt:lpstr>Abel</vt:lpstr>
      <vt:lpstr>Alata</vt:lpstr>
      <vt:lpstr>Montserrat</vt:lpstr>
      <vt:lpstr>Healthcare Center Website by Slidesgo</vt:lpstr>
      <vt:lpstr>A VERY VERY VERY BRIEF AND SUPER SUPER SUPERFICIAL OVERVIEW OF  COMPUTATIONAL COMMUNICATION SCIENCE</vt:lpstr>
      <vt:lpstr>ROAD MAP</vt:lpstr>
      <vt:lpstr>WHAT IS CCS?</vt:lpstr>
      <vt:lpstr>WHAT DATA IS OUT THERE?</vt:lpstr>
      <vt:lpstr>WHAT IS DIGITAL TRACE DATA?</vt:lpstr>
      <vt:lpstr>BIGNESS</vt:lpstr>
      <vt:lpstr>WHAT KINDS OF DIGITAL TRACE DATA?</vt:lpstr>
      <vt:lpstr>WHAT KINDS OF DIGITAL TRACE DATA?</vt:lpstr>
      <vt:lpstr>WHAT KINDS OF DIGITAL TRACE DATA?</vt:lpstr>
      <vt:lpstr>WHAT KINDS OF DIGITAL TRACE DATA?</vt:lpstr>
      <vt:lpstr>HOW CAN WE UTILIZE DIGITAL TRACE DATA?</vt:lpstr>
      <vt:lpstr>HOW CAN WE UTILIZE DIGITAL TRACE DATA?</vt:lpstr>
      <vt:lpstr>HOW CAN WE UTILIZE DIGITAL TRACE DATA?</vt:lpstr>
      <vt:lpstr>PowerPoint Presentation</vt:lpstr>
      <vt:lpstr>HOW CAN WE UTILIZE DIGITAL TRACE DATA?</vt:lpstr>
      <vt:lpstr>THE  TOXICITY OF ‘CHINESEVIRUS’</vt:lpstr>
      <vt:lpstr> TRUMP &amp; ‘CHINESE VIRUS’</vt:lpstr>
      <vt:lpstr>DATA COLLECTION</vt:lpstr>
      <vt:lpstr>‘Chinese virus’ tweets over time</vt:lpstr>
      <vt:lpstr>Is there a Trump effect on toxicity?</vt:lpstr>
      <vt:lpstr>The (possible) mechanism of Trump effect</vt:lpstr>
      <vt:lpstr>Research questions</vt:lpstr>
      <vt:lpstr>Detecting the online toxicity?</vt:lpstr>
      <vt:lpstr>Detecting the online toxicity?</vt:lpstr>
      <vt:lpstr>Toxicity of the “Chinese virus” tweets </vt:lpstr>
      <vt:lpstr>Analytical strategy: Interrupted time-series analysis  </vt:lpstr>
      <vt:lpstr>ITSA model results </vt:lpstr>
      <vt:lpstr>Key takeaways</vt:lpstr>
      <vt:lpstr>HOW CAN WE UTILIZE DIGITAL TRACE DATA?</vt:lpstr>
      <vt:lpstr>HOW CAN WE UTILIZE DIGITAL TRACE DATA?</vt:lpstr>
      <vt:lpstr>HOW CAN WE UTILIZE DIGITAL TRACE DATA?</vt:lpstr>
      <vt:lpstr>HOW CAN WE UTILIZE DIGITAL TRACE DATA?</vt:lpstr>
      <vt:lpstr>NEW METHODS? OLD METHODS?</vt:lpstr>
      <vt:lpstr>NEW METHODS? OLD METHODS?</vt:lpstr>
      <vt:lpstr>Source: Bail et al. (2018)</vt:lpstr>
      <vt:lpstr>NEW METHODS? OLD METHODS?</vt:lpstr>
      <vt:lpstr>IS COMPUTATIONAL APPROACH A ONE-FOR-ALL SOLUTION?</vt:lpstr>
      <vt:lpstr>PowerPoint Presentation</vt:lpstr>
      <vt:lpstr>PowerPoint Presentation</vt:lpstr>
      <vt:lpstr>PowerPoint Presentation</vt:lpstr>
      <vt:lpstr>IS COMPUTATIONAL APPROACH A ONE-FOR-ALL SOLUTION?</vt:lpstr>
      <vt:lpstr>IS COMPUTATIONAL APPROACH A ONE-FOR-ALL SOLUTION?</vt:lpstr>
      <vt:lpstr>IS COMPUTATIONAL APPROACH A ONE-FOR-ALL SOLUTION?</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dc:title>
  <cp:lastModifiedBy>Wang, Ryan Y.</cp:lastModifiedBy>
  <cp:revision>33</cp:revision>
  <dcterms:modified xsi:type="dcterms:W3CDTF">2023-03-16T13:33:37Z</dcterms:modified>
</cp:coreProperties>
</file>